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2"/>
  </p:notesMasterIdLst>
  <p:sldIdLst>
    <p:sldId id="257" r:id="rId2"/>
    <p:sldId id="277" r:id="rId3"/>
    <p:sldId id="283" r:id="rId4"/>
    <p:sldId id="282" r:id="rId5"/>
    <p:sldId id="312" r:id="rId6"/>
    <p:sldId id="292" r:id="rId7"/>
    <p:sldId id="284" r:id="rId8"/>
    <p:sldId id="290" r:id="rId9"/>
    <p:sldId id="289" r:id="rId10"/>
    <p:sldId id="288" r:id="rId11"/>
    <p:sldId id="287" r:id="rId12"/>
    <p:sldId id="308" r:id="rId13"/>
    <p:sldId id="286" r:id="rId14"/>
    <p:sldId id="285" r:id="rId15"/>
    <p:sldId id="303" r:id="rId16"/>
    <p:sldId id="304" r:id="rId17"/>
    <p:sldId id="313" r:id="rId18"/>
    <p:sldId id="306" r:id="rId19"/>
    <p:sldId id="307" r:id="rId20"/>
    <p:sldId id="281" r:id="rId21"/>
  </p:sldIdLst>
  <p:sldSz cx="9144000" cy="6858000" type="screen4x3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B5136AF-716A-4818-980A-4761FA24ED49}">
          <p14:sldIdLst>
            <p14:sldId id="257"/>
            <p14:sldId id="277"/>
            <p14:sldId id="283"/>
            <p14:sldId id="282"/>
            <p14:sldId id="312"/>
            <p14:sldId id="292"/>
            <p14:sldId id="284"/>
            <p14:sldId id="290"/>
            <p14:sldId id="289"/>
            <p14:sldId id="288"/>
            <p14:sldId id="287"/>
            <p14:sldId id="308"/>
            <p14:sldId id="286"/>
            <p14:sldId id="285"/>
            <p14:sldId id="303"/>
            <p14:sldId id="304"/>
            <p14:sldId id="313"/>
            <p14:sldId id="306"/>
            <p14:sldId id="307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62E9"/>
    <a:srgbClr val="52D6B7"/>
    <a:srgbClr val="F72D4F"/>
    <a:srgbClr val="5F92EF"/>
    <a:srgbClr val="51D4D7"/>
    <a:srgbClr val="BFABFF"/>
    <a:srgbClr val="FFC761"/>
    <a:srgbClr val="FB93A4"/>
    <a:srgbClr val="EA0530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60" autoAdjust="0"/>
  </p:normalViewPr>
  <p:slideViewPr>
    <p:cSldViewPr snapToGrid="0">
      <p:cViewPr varScale="1">
        <p:scale>
          <a:sx n="112" d="100"/>
          <a:sy n="112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72FC9-6D18-48C4-9D62-F97FDC4AD635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35782-208E-421D-95C5-CAE096CE50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3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1AC54BB-D3A7-4607-963B-BF038A6824ED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D738C73-C123-495C-99F2-1C50F319B15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ru.wikipedia.org/wiki/%D0%9A%D1%80%D0%B0%D0%B9%D0%BD%D0%B8%D0%B9_%D0%A1%D0%B5%D0%B2%D0%B5%D1%8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77672" y="365126"/>
            <a:ext cx="5691116" cy="1791220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5400" dirty="0" smtClean="0">
                <a:solidFill>
                  <a:srgbClr val="99FF33"/>
                </a:solidFill>
              </a:rPr>
              <a:t/>
            </a:r>
            <a:br>
              <a:rPr lang="ru-RU" sz="5400" dirty="0" smtClean="0">
                <a:solidFill>
                  <a:srgbClr val="99FF33"/>
                </a:solidFill>
              </a:rPr>
            </a:br>
            <a:r>
              <a:rPr lang="ru-RU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ЗЕЙСКИЙ МУНИЦИПАЛЬНЫЙ ОКРУГ</a:t>
            </a:r>
            <a:endParaRPr lang="ru-RU" sz="3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96256" y="3616656"/>
            <a:ext cx="5676616" cy="14193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4000" dirty="0" smtClean="0"/>
          </a:p>
          <a:p>
            <a:pPr marL="0" indent="0">
              <a:buNone/>
            </a:pPr>
            <a:r>
              <a:rPr lang="ru-RU" sz="39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ИНВЕСТИЦИЙ</a:t>
            </a:r>
            <a:endParaRPr lang="ru-RU" sz="39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6836153" y="5827594"/>
            <a:ext cx="1827946" cy="7779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200" dirty="0" smtClean="0">
                <a:solidFill>
                  <a:srgbClr val="FFC000"/>
                </a:solidFill>
                <a:latin typeface="TT Norms ExtraBold"/>
              </a:rPr>
              <a:t>    </a:t>
            </a:r>
            <a:r>
              <a:rPr lang="ru-RU" sz="4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4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64801" y="5246927"/>
            <a:ext cx="4966320" cy="797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Зейского муниципального округа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153" y="745602"/>
            <a:ext cx="1348569" cy="16175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027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25995" y="637240"/>
            <a:ext cx="8229600" cy="5674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и трудовые ресурсы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728825" y="1899992"/>
            <a:ext cx="7817727" cy="412520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демографическая ситуация в значительной степени обусловлена происходящими социально-экономическими процессами. Численность постоянного населения </a:t>
            </a:r>
            <a:r>
              <a:rPr lang="ru-RU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имеет тенденцию к снижению. </a:t>
            </a:r>
            <a:endParaRPr lang="ru-RU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данным на 2024 год, численность постоянного населения </a:t>
            </a:r>
            <a:r>
              <a:rPr lang="ru-RU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Амурской области составляла около 11,4 тыс. человек.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01.01.2025 года – 11021 человек. Плотность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 — 0,13 чел./км². </a:t>
            </a:r>
            <a:endParaRPr lang="ru-RU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 включают население, занятое экономической деятельностью, а также население, способное трудиться, но не работающее по тем или иным причинам. В их состав входит трудоспособное население в трудоспособном возрасте (для мужчин — 16–62 лет, для женщин — 16–57 лет), иностранные трудовые мигранты, лица старше трудоспособного возраста и подростки, занятые в экономике.</a:t>
            </a:r>
          </a:p>
          <a:p>
            <a:pPr marL="0" indent="0"/>
            <a:endParaRPr lang="ru-RU" sz="1400" dirty="0" smtClean="0">
              <a:solidFill>
                <a:schemeClr val="tx1"/>
              </a:solidFill>
              <a:latin typeface="TT Norms ExtraBold"/>
            </a:endParaRPr>
          </a:p>
          <a:p>
            <a:endParaRPr lang="ru-RU" sz="1400" dirty="0" smtClean="0">
              <a:latin typeface="TT Norms ExtraBold"/>
            </a:endParaRPr>
          </a:p>
          <a:p>
            <a:endParaRPr lang="ru-RU" sz="1400" dirty="0" smtClean="0">
              <a:latin typeface="TT Norms ExtraBold"/>
            </a:endParaRPr>
          </a:p>
          <a:p>
            <a:endParaRPr lang="ru-RU" sz="1400" dirty="0">
              <a:latin typeface="TT Norms ExtraBold"/>
            </a:endParaRPr>
          </a:p>
        </p:txBody>
      </p:sp>
      <p:sp>
        <p:nvSpPr>
          <p:cNvPr id="12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120205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990049" y="1812689"/>
            <a:ext cx="5756020" cy="3358496"/>
          </a:xfrm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20000"/>
              </a:lnSpc>
              <a:buClrTx/>
              <a:buSzTx/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перспективна для развития этнографического, экологического, культурно-познавательного туризма. Горные ландшафты и полноводные реки придают району неповторимое очарование. </a:t>
            </a:r>
            <a:endParaRPr lang="ru-RU" sz="5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ClrTx/>
              <a:buSzTx/>
              <a:buNone/>
            </a:pPr>
            <a:endParaRPr lang="ru-RU" sz="5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ClrTx/>
              <a:buSzTx/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восточной оконечности хребта </a:t>
            </a:r>
            <a:r>
              <a:rPr lang="ru-RU" sz="5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Тукурингра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5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Сактахан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берегов Зейского водохранилища расположен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заповедник, где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пешие туристические маршруты. </a:t>
            </a:r>
            <a:endParaRPr lang="ru-RU" sz="5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ClrTx/>
              <a:buSzTx/>
              <a:buNone/>
            </a:pPr>
            <a:endParaRPr lang="ru-RU" sz="5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ClrTx/>
              <a:buSzTx/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пешеходном туризме есть возможность побывать практически в любой намеченной точке, будь то горная вершина или лесная чаща. </a:t>
            </a:r>
            <a:endParaRPr lang="ru-RU" sz="5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Tx/>
              <a:buSzTx/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популярная зона отдыха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округа - «Золотые пески», расположена в районе п.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Снежногорский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Это, поистине райское место, известно далеко за пределами не только района, но и Амурской области.</a:t>
            </a:r>
          </a:p>
          <a:p>
            <a:pPr marL="0" lv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4" name="Рисунок 13" descr="становой хребет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9" y="4121464"/>
            <a:ext cx="2088106" cy="1772114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2619" y="1567232"/>
            <a:ext cx="2434167" cy="1825625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3764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98" y="3892084"/>
            <a:ext cx="2210936" cy="1702041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576" y="3991089"/>
            <a:ext cx="1942847" cy="1563907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797" y="3906973"/>
            <a:ext cx="2229682" cy="167226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100" b="1" dirty="0">
              <a:solidFill>
                <a:srgbClr val="1962E9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19522" y="1812689"/>
            <a:ext cx="7961103" cy="2263652"/>
          </a:xfrm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20000"/>
              </a:lnSpc>
              <a:buClrTx/>
              <a:buSzTx/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любоваться природой независимо от рельефа местности и наличия дорог. Наверное, нет другого такого вида туризма, который бы больше чем пешеходный позволял ощутить единение с природой, успокаивал душу и восстанавливал здоровье. </a:t>
            </a:r>
            <a:endParaRPr lang="ru-RU" sz="5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ClrTx/>
              <a:buSzTx/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узнать об истории древнего человека на берегу реки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Арби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расположена «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Арбинская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писаница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где можно увидеть уникальные наскальные рисунки древнего человека, датируемые первым тысячелетием до н.э. </a:t>
            </a:r>
            <a:endParaRPr lang="ru-RU" sz="5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ClrTx/>
              <a:buSzTx/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5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3724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139869" cy="104006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инфраструктура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59356"/>
            <a:ext cx="3960975" cy="252483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</a:p>
          <a:p>
            <a:pPr algn="l"/>
            <a:r>
              <a:rPr lang="ru-RU" sz="12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sz="1200" dirty="0" err="1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12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</a:t>
            </a:r>
            <a:r>
              <a:rPr lang="ru-RU" sz="12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24 культурно-досуговых учреждения, в них занимаются  148 клубных формирований</a:t>
            </a:r>
            <a:r>
              <a:rPr lang="ru-RU" sz="12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насчитывающих  </a:t>
            </a:r>
            <a:r>
              <a:rPr lang="ru-RU" sz="12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1804 участника, в том числе 30 клубов и объединений по интересам, в которых занимается 332 человека</a:t>
            </a:r>
            <a:r>
              <a:rPr lang="ru-RU" sz="12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12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sz="1200" dirty="0" err="1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12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действует 1 детская школа искусств и 2 её филиала. Два театра и 21 библиотека.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3862" y="4065156"/>
            <a:ext cx="3875518" cy="143833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Здравоохранение</a:t>
            </a:r>
          </a:p>
          <a:p>
            <a:pPr marL="0" indent="0">
              <a:buNone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территории </a:t>
            </a:r>
            <a:r>
              <a:rPr lang="ru-RU" sz="1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Зейского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работают 6 филиалов ГБУЗ АО «</a:t>
            </a:r>
            <a:r>
              <a:rPr lang="ru-RU" sz="1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Зейская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больница им. </a:t>
            </a:r>
            <a:r>
              <a:rPr lang="ru-RU" sz="1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Б.Е.Смирнова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», 1 домовое хозяйство (п. Кировский), 3 амбулатории. В 18 населенных пунктах медицинскую помощь населению оказывают фельдшеры в ФАП. </a:t>
            </a:r>
          </a:p>
          <a:p>
            <a:pPr marL="0" indent="0" algn="just">
              <a:buNone/>
            </a:pPr>
            <a:endParaRPr lang="ru-RU" sz="1900" b="1" dirty="0">
              <a:solidFill>
                <a:schemeClr val="tx1"/>
              </a:solidFill>
              <a:latin typeface="TT Norms ExtraBold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24360" y="1812689"/>
            <a:ext cx="4137630" cy="3480179"/>
          </a:xfrm>
        </p:spPr>
        <p:txBody>
          <a:bodyPr>
            <a:noAutofit/>
          </a:bodyPr>
          <a:lstStyle/>
          <a:p>
            <a:pPr lvl="0">
              <a:buClr>
                <a:srgbClr val="31B6FD"/>
              </a:buClr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физическая культура и спорт</a:t>
            </a:r>
          </a:p>
          <a:p>
            <a:pPr algn="l">
              <a:spcAft>
                <a:spcPts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Муниципальная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система образования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Зейского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включает в себя 18 образовательных организаций, в 4-х из которых организованны филиалы (МАОУ Ивановская СОШ, МАОУ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Сосновоборская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СОШ, МАОУ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Умлеканская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СОШ, МБОУ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Юбилейненская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СОШ) реализуются 21 программа дошкольного образования, в 16 образовательных организациях, 1 учреждение дополнительного образования детско-юношеская спортивная школа в с. Овсянка.</a:t>
            </a:r>
            <a:endParaRPr lang="ru-RU" sz="105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21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100" b="1" dirty="0">
              <a:solidFill>
                <a:srgbClr val="1962E9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0" y="1494636"/>
            <a:ext cx="8930355" cy="4530562"/>
          </a:xfrm>
        </p:spPr>
        <p:txBody>
          <a:bodyPr>
            <a:noAutofit/>
          </a:bodyPr>
          <a:lstStyle/>
          <a:p>
            <a:pPr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Экономика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Зейского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округа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включает в себя такие виды деятельности, как добыча полезных ископаемых, сельское и лесное хозяйство, транспорт и связь, торговля, строительство, обрабатывающие производства. </a:t>
            </a:r>
          </a:p>
          <a:p>
            <a:pPr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Ведущей отраслью экономики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округа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является золотодобывающая промышленность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списку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недропользователей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Амурской области в сфере золотодобычи, в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Зейском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округе в 2026 году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предприятие. Выдано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902 лицензии.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>
              <a:lnSpc>
                <a:spcPct val="110000"/>
              </a:lnSpc>
              <a:spcAft>
                <a:spcPts val="0"/>
              </a:spcAft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fontAlgn="base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территории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округа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осуществляют свою деятельность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112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объекта торговли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Продуктовые, смешанные, продовольственные и специализированные магазины.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 fontAlgn="base">
              <a:lnSpc>
                <a:spcPct val="110000"/>
              </a:lnSpc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Ведущим предприятием розничной торговли является ООО «Селяне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algn="just" fontAlgn="base">
              <a:lnSpc>
                <a:spcPct val="110000"/>
              </a:lnSpc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Производство хлеба и хлебобулочных изделий в районе осуществляют 13 индивидуальных предпринимателей.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base">
              <a:lnSpc>
                <a:spcPct val="110000"/>
              </a:lnSpc>
              <a:spcAft>
                <a:spcPts val="0"/>
              </a:spcAft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fontAlgn="base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сельских населенных пунктах торговое обслуживание осуществляют отделения почтовой связи, индивидуальные предприниматели.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 fontAlgn="base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округе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функционирует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одна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автозаправочная станция – на территории села Овсянка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indent="0" fontAlgn="base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Банковский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сектор на территории Зейского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округа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представлен 3 кредитными организациями: Сбербанком России, Банка ВТБ-24, Почта-Банк.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9852" y="455891"/>
            <a:ext cx="7886700" cy="8768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потенциал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332090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Инвестиционная привлекательность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98205" y="1812689"/>
            <a:ext cx="7947590" cy="3954259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ru-RU" sz="4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Зейский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самый большой 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 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Амурской области. Находится на северо-востоке области и охватывает территорию в 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87486 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 км² (24 % территории области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4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 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отнесен к местностям, приравненным к районам 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Крайний Север"/>
              </a:rPr>
              <a:t>Крайнего Севера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его территории расположен </a:t>
            </a:r>
            <a:r>
              <a:rPr lang="ru-RU" sz="4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Зейский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природный заповедник.</a:t>
            </a:r>
            <a:endParaRPr lang="ru-RU" sz="43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Администрацией Зейского муниципального округа разработан 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ряд нормативно-правовых актов направленных на оказание содействия 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инвесторам. </a:t>
            </a:r>
          </a:p>
          <a:p>
            <a:pPr marL="0" indent="0">
              <a:lnSpc>
                <a:spcPct val="120000"/>
              </a:lnSpc>
              <a:buNone/>
            </a:pPr>
            <a:endParaRPr lang="ru-RU" sz="43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ресурсный потенциал  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 округа разнообразен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Наличие лесных ресурсов обусловило развитие лесозаготовок. Богатое 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природное 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окружение, наличие рек, озер, </a:t>
            </a:r>
            <a:r>
              <a:rPr lang="ru-RU" sz="4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ягодно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грибных мест, 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делает 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территорию 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весьма </a:t>
            </a:r>
            <a:r>
              <a:rPr lang="ru-RU" sz="4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привлекательной для инвестиций. </a:t>
            </a:r>
          </a:p>
          <a:p>
            <a:pPr marL="0" indent="0">
              <a:lnSpc>
                <a:spcPct val="120000"/>
              </a:lnSpc>
              <a:buNone/>
            </a:pPr>
            <a:endParaRPr lang="ru-RU" sz="5600" dirty="0" smtClean="0">
              <a:solidFill>
                <a:schemeClr val="tx1"/>
              </a:solidFill>
              <a:latin typeface="TT Norms ExtraBold"/>
              <a:cs typeface="Times New Roman" pitchFamily="18" charset="0"/>
            </a:endParaRPr>
          </a:p>
        </p:txBody>
      </p:sp>
      <p:sp>
        <p:nvSpPr>
          <p:cNvPr id="8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335295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Инвестиционная привлекательность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728085"/>
            <a:ext cx="837060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конкурентных преимуществ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факторов: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развития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туризма</a:t>
            </a:r>
          </a:p>
          <a:p>
            <a:pPr marL="285750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инвестиционное законодательство и работа с инвесторами по принципу «Одного окна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lvl="0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площадь территории при относительно низкой стоимости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земли</a:t>
            </a:r>
          </a:p>
          <a:p>
            <a:pPr marL="285750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свободных земельных участков для освоения под гражданское и промышленное строительство и пригодных для реализации инвестиционных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</a:t>
            </a:r>
          </a:p>
          <a:p>
            <a:pPr marL="285750" lvl="0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свободных территорий для индивидуальной жилищной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застройки</a:t>
            </a:r>
          </a:p>
          <a:p>
            <a:pPr marL="285750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водных ресурсов (реки, водоемы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lvl="0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месторождений полезных ископаемых для строительства новых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</a:t>
            </a:r>
          </a:p>
          <a:p>
            <a:pPr marL="285750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земельных участков бесплатно в рамках государственной программы «Дальневосточный гектар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195692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sp>
        <p:nvSpPr>
          <p:cNvPr id="13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737445" y="389603"/>
            <a:ext cx="5815413" cy="125272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Инвестиционные предложения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бъект 2"/>
          <p:cNvSpPr>
            <a:spLocks noGrp="1"/>
          </p:cNvSpPr>
          <p:nvPr>
            <p:ph sz="quarter" idx="13"/>
          </p:nvPr>
        </p:nvSpPr>
        <p:spPr>
          <a:xfrm>
            <a:off x="591197" y="1841704"/>
            <a:ext cx="4006440" cy="4405272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детского оздоровительного лагеря «Смена» для создания центра туризма и отдыха.</a:t>
            </a:r>
          </a:p>
          <a:p>
            <a:pPr marL="0" indent="0" algn="ctr">
              <a:lnSpc>
                <a:spcPct val="120000"/>
              </a:lnSpc>
              <a:buNone/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Лагерь «Смена» расположен в 16 км от города в живописной природной зоне, являлся одним из наиболее любимых и доступных мест оздоровления и отдыха детей и взрослых.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лагеря: спортивно-оздоровительная работа, туризм, экологическое образование, отдых.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Цель проекта – приведение технического состояния зданий ДОЛ «Смена» в соответствие требованиям и санитарным нормам, предъявляемым к объектам данного типа. Обеспечение детского населения города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Магдагачинского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Сковородинского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муниципальных округов полноценным детским досугом в безопасных и комфортных условиях.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637" y="1863964"/>
            <a:ext cx="4196971" cy="3439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968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88" y="605439"/>
            <a:ext cx="8693624" cy="921670"/>
          </a:xfrm>
        </p:spPr>
        <p:txBody>
          <a:bodyPr>
            <a:normAutofit fontScale="90000"/>
          </a:bodyPr>
          <a:lstStyle/>
          <a:p>
            <a:pPr lvl="0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инвестиционной и предпринимательской деятельности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0197" y="1832263"/>
            <a:ext cx="416180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25.02.1999 № 39-ФЗ «Об инвестиционной деятельности в Российской Федерации, осуществляемой в форме капитальных вложений»;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Амурской области от 05.09.2007 № 374-ОЗ «Об инвестиционной деятельности в Амурской области»;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Амурской области от 30.06.2008 № 67-ОЗ «О порядке предоставления государственных гарантий Амурской области»;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Амурской области от 04.04.2011 № 217 «Об утверждении порядка формирования перечня приоритетных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инвестпроектов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Амурской области от 11.01.2010 № 298-ОЗ «О поддержке и развитии малого и среднего предпринимательства в Амурской области».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155428"/>
            <a:ext cx="423853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 startAt="6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09.07.1999 № 160-ФЗ «Об иностранных инвестициях в Российской Федерации».</a:t>
            </a:r>
          </a:p>
          <a:p>
            <a:pPr marL="342900" indent="-342900">
              <a:buAutoNum type="arabicPeriod" startAt="6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13.07.2015 № 224-ФЗ «О государственно-частном партнерстве,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-частном партнерстве в Российской Федерации и внесении изменений в отдельные законодательные акты Российской Федерации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 startAt="6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02.08.2019 N 259-ФЗ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привлечении инвестиций с использованием инвестиционных платформ и о внесении изменений в отдельные законодательные акты Российской Федерации"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7782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t">
              <a:lnSpc>
                <a:spcPct val="120000"/>
              </a:lnSpc>
              <a:spcBef>
                <a:spcPct val="20000"/>
              </a:spcBef>
              <a:buClrTx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Справочная информация для инвесторов и предпринимателей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12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96537" y="1827255"/>
            <a:ext cx="6729809" cy="3672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Администрация Зейского муниципального округа</a:t>
            </a: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ул. Народная, 28, г. </a:t>
            </a:r>
            <a:r>
              <a:rPr kumimoji="0" lang="ru-RU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Зея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Амурская область, 676243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тел. 5-15-80,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E-mail: info@admzr.ru 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Управление экономической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деятельностью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Администрации Зейского муниципального округа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ул. Народная, 28, г. </a:t>
            </a:r>
            <a:r>
              <a:rPr kumimoji="0" lang="ru-RU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Зея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Амурская область, 676243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тел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2-17-06,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kern="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E-mail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sysolyatina@admzr.ru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130368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8749" y="503167"/>
            <a:ext cx="6783224" cy="63499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9535" y="1399175"/>
            <a:ext cx="6858000" cy="3033215"/>
          </a:xfrm>
        </p:spPr>
        <p:txBody>
          <a:bodyPr>
            <a:normAutofit fontScale="25000" lnSpcReduction="20000"/>
          </a:bodyPr>
          <a:lstStyle/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главы Зейского </a:t>
            </a: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</a:t>
            </a:r>
          </a:p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</a:t>
            </a:r>
          </a:p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</a:t>
            </a:r>
            <a:r>
              <a:rPr lang="ru-RU" sz="5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инфраструктура и </a:t>
            </a: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</a:t>
            </a:r>
          </a:p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</a:t>
            </a:r>
            <a:r>
              <a:rPr lang="ru-RU" sz="5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трудовые </a:t>
            </a: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</a:p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</a:p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инфраструктура</a:t>
            </a:r>
          </a:p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потенциал</a:t>
            </a:r>
          </a:p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Инвестиционная привлекательность</a:t>
            </a:r>
          </a:p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Инвестиционные предложения</a:t>
            </a:r>
            <a:endParaRPr lang="ru-RU" sz="5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indent="-179388" algn="l" fontAlgn="t">
              <a:lnSpc>
                <a:spcPct val="120000"/>
              </a:lnSpc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</a:t>
            </a:r>
            <a:r>
              <a:rPr lang="ru-RU" sz="5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 </a:t>
            </a:r>
            <a:r>
              <a:rPr lang="ru-RU" sz="5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инвестиционной и предпринимательской </a:t>
            </a: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5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lvl="0" indent="-179388" algn="l" fontAlgn="t">
              <a:lnSpc>
                <a:spcPct val="12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</a:pP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Справочная </a:t>
            </a:r>
            <a:r>
              <a:rPr lang="ru-RU" sz="5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для инвесторов и </a:t>
            </a:r>
            <a:r>
              <a:rPr lang="ru-RU" sz="5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предпринимателей</a:t>
            </a:r>
            <a:endParaRPr lang="ru-RU" sz="5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633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1801660" y="2501023"/>
            <a:ext cx="5540680" cy="660880"/>
          </a:xfrm>
        </p:spPr>
        <p:txBody>
          <a:bodyPr anchor="t"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801660" y="3167086"/>
            <a:ext cx="5540680" cy="660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accent1"/>
                </a:solidFill>
                <a:latin typeface="TT Norms Regular" pitchFamily="50" charset="-52"/>
              </a:rPr>
              <a:t> </a:t>
            </a:r>
            <a:endParaRPr lang="es-ES" sz="4000" b="1" dirty="0">
              <a:solidFill>
                <a:schemeClr val="accent1"/>
              </a:solidFill>
              <a:latin typeface="TT Norms Regular" pitchFamily="50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9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10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342504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000" y="373856"/>
            <a:ext cx="7886700" cy="1002017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инвесторы и предприниматели!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30736" y="1375874"/>
            <a:ext cx="4575236" cy="4432454"/>
          </a:xfrm>
        </p:spPr>
        <p:txBody>
          <a:bodyPr>
            <a:normAutofit fontScale="25000" lnSpcReduction="20000"/>
          </a:bodyPr>
          <a:lstStyle/>
          <a:p>
            <a:pPr marL="0" indent="179388">
              <a:lnSpc>
                <a:spcPct val="120000"/>
              </a:lnSpc>
              <a:buNone/>
            </a:pPr>
            <a:r>
              <a:rPr lang="ru-RU" sz="5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Зейский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 занимает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весь северо-восток Амурской области. Это самый крупный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его площадь составляет 87,5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тыс.кв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км (24% территории Амурской области). 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большими запасами природных ресурсов. </a:t>
            </a:r>
            <a:endParaRPr lang="ru-RU" sz="5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79388">
              <a:lnSpc>
                <a:spcPct val="120000"/>
              </a:lnSpc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такие виды деятельности, как добыча полезных ископаемых, сельское и лесное хозяйство, транспорт и связь, торговля, строительство, обрабатывающие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производства.</a:t>
            </a:r>
          </a:p>
          <a:p>
            <a:pPr marL="0" indent="179388">
              <a:lnSpc>
                <a:spcPct val="120000"/>
              </a:lnSpc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Важными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факторами успеха в привлечении инвестиций, на наш взгляд,  являются: сокращение сроков административных процедур, поддержка и сопровождение инвесторов на всех этапах реализации проектов. Мы готовы создавать благоприятные условия для реализации перспективных проектов, которые будут способствовать развитию инфраструктуры и экономики района.</a:t>
            </a:r>
          </a:p>
          <a:p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Уважением Глава Зейского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Илона Алексеевна </a:t>
            </a:r>
            <a:r>
              <a:rPr lang="ru-RU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Сысолятина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897" y="2900348"/>
            <a:ext cx="3819698" cy="2543695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2043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100" b="1" dirty="0">
              <a:solidFill>
                <a:srgbClr val="1962E9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32425" y="1865394"/>
            <a:ext cx="4630132" cy="3968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876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44100" y="2091752"/>
            <a:ext cx="3857172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defTabSz="914400">
              <a:lnSpc>
                <a:spcPct val="115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Общая площадь муниципального округа составляет 87486 </a:t>
            </a:r>
            <a:r>
              <a:rPr lang="ru-RU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кв.км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98038" y="4307006"/>
            <a:ext cx="3672498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15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территории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72,8% занимают леса, под водой 9,3% территории и только 0,8% земли сельхозугодий.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98037" y="2839490"/>
            <a:ext cx="3733219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15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Площадь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Зейского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составляет 24,1 % территории Амурской области, при этом численность населения составляет только 2,3% от численности области.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41637" y="2004254"/>
            <a:ext cx="2538711" cy="381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5221" y="1841130"/>
            <a:ext cx="185297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Зейский</a:t>
            </a:r>
            <a:r>
              <a:rPr lang="ru-RU" sz="1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муниципальный округ</a:t>
            </a:r>
            <a:endParaRPr lang="ru-RU" sz="1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660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90725" y="1237659"/>
            <a:ext cx="8455344" cy="3967755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600" dirty="0">
              <a:latin typeface="TT Norms ExtraBold"/>
              <a:ea typeface="Calibri"/>
              <a:cs typeface="Times New Roman" pitchFamily="18" charset="0"/>
            </a:endParaRPr>
          </a:p>
          <a:p>
            <a:pPr indent="0">
              <a:lnSpc>
                <a:spcPts val="1440"/>
              </a:lnSpc>
              <a:buNone/>
            </a:pPr>
            <a:endParaRPr lang="ru-RU" sz="1600" dirty="0" smtClean="0">
              <a:solidFill>
                <a:schemeClr val="tx1"/>
              </a:solidFill>
              <a:latin typeface="TT Norms ExtraBold"/>
              <a:ea typeface="Times New Roman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9156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738" y="1492725"/>
            <a:ext cx="7943316" cy="4167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29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90724" y="1241946"/>
            <a:ext cx="8588355" cy="4651631"/>
          </a:xfrm>
        </p:spPr>
        <p:txBody>
          <a:bodyPr>
            <a:normAutofit fontScale="850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600" dirty="0">
              <a:latin typeface="TT Norms ExtraBold"/>
              <a:ea typeface="Calibri"/>
              <a:cs typeface="Times New Roman" pitchFamily="18" charset="0"/>
            </a:endParaRPr>
          </a:p>
          <a:p>
            <a:pPr indent="0">
              <a:lnSpc>
                <a:spcPct val="120000"/>
              </a:lnSpc>
              <a:buNone/>
            </a:pP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Зейский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муниципальный округ был образован 28 марта 2023 года. До этой даты территория существовала как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Зейский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район, который был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образован в 1926 г.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муниципальный округ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входит в состав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Амурской области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Административным центром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является город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indent="0">
              <a:lnSpc>
                <a:spcPct val="120000"/>
              </a:lnSpc>
              <a:buNone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0">
              <a:lnSpc>
                <a:spcPct val="120000"/>
              </a:lnSpc>
              <a:buNone/>
            </a:pP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Зейский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муниципальный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округ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граничит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с: </a:t>
            </a:r>
          </a:p>
          <a:p>
            <a:pPr indent="0">
              <a:lnSpc>
                <a:spcPct val="120000"/>
              </a:lnSpc>
              <a:buNone/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560070" indent="-285750">
              <a:lnSpc>
                <a:spcPct val="120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западе — с Тындинским муниципальным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округом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560070" indent="-285750">
              <a:lnSpc>
                <a:spcPct val="12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юго-востоке — с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Селемджинским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муниципальным районом и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Мазановским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муниципальным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округом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560070" indent="-285750">
              <a:lnSpc>
                <a:spcPct val="12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юге — с Шимановским муниципальным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округом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560070" indent="-285750">
              <a:lnSpc>
                <a:spcPct val="12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юго-западе — с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Магдагачинским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муниципальным округом Амурской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области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560070" indent="-285750">
              <a:lnSpc>
                <a:spcPct val="12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севере — с Республикой Саха (Якутия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560070" indent="-285750">
              <a:lnSpc>
                <a:spcPct val="12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востоке — с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Хабаровским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краем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0">
              <a:lnSpc>
                <a:spcPct val="120000"/>
              </a:lnSpc>
              <a:buNone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0">
              <a:lnSpc>
                <a:spcPct val="120000"/>
              </a:lnSpc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состав территории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Зейского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муниципального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округа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входят территории сельских поселений и межселенные территории.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Зейский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муниципальный округ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отнесен к территориям с низкой плотностью населения, является местностью, приравненной к районам Крайнего Севера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7682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88948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idx="1"/>
          </p:nvPr>
        </p:nvSpPr>
        <p:spPr>
          <a:xfrm>
            <a:off x="313898" y="1694793"/>
            <a:ext cx="8516203" cy="4025754"/>
          </a:xfrm>
        </p:spPr>
        <p:txBody>
          <a:bodyPr>
            <a:normAutofit fontScale="62500" lnSpcReduction="20000"/>
          </a:bodyPr>
          <a:lstStyle/>
          <a:p>
            <a:pPr marL="0" indent="265113">
              <a:lnSpc>
                <a:spcPct val="110000"/>
              </a:lnSpc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муниципальный округ как муниципальное образование включает в себя 19 сельских муниципальных образования со статусом сельского поселения, в состав которых входят 31 населенный пункт. На территории округа находится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Зейское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водохранилище площадью 2420 кв. км, проходит Дальневосточная железная дорога протяжённостью 575 км. </a:t>
            </a:r>
          </a:p>
          <a:p>
            <a:pPr marL="0" lvl="0" indent="265113">
              <a:buNone/>
            </a:pPr>
            <a:endParaRPr lang="ru-RU" spc="5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265113">
              <a:buNone/>
            </a:pPr>
            <a:r>
              <a:rPr lang="ru-RU" spc="5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Межрайонные </a:t>
            </a:r>
            <a:r>
              <a:rPr lang="ru-RU" spc="5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внутренние транспортные связи осуществляются водным, автомобильным и воздушным транспортом. Сообщение между северными поселками (Береговой, Горный, Октябрьский, Хвойный, Бомнак) </a:t>
            </a:r>
            <a:r>
              <a:rPr lang="ru-RU" spc="5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может быть так же авиационное</a:t>
            </a:r>
            <a:r>
              <a:rPr lang="ru-RU" spc="5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Между южными поселками сообщение  автомобильное</a:t>
            </a:r>
            <a:r>
              <a:rPr lang="ru-RU" spc="5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marL="0" lvl="0" indent="265113">
              <a:buNone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265113">
              <a:lnSpc>
                <a:spcPct val="115000"/>
              </a:lnSpc>
              <a:buNone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округе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расположились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Зейский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заповедник, комплексные заказники –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Урканский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Верхнедепский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Памятники природы – кедровый стланик у поселка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Джуваскит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отрезок реки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Деп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24 памятника истории и культуры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marL="0" lvl="0" indent="265113">
              <a:lnSpc>
                <a:spcPct val="115000"/>
              </a:lnSpc>
              <a:buNone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265113">
              <a:lnSpc>
                <a:spcPct val="115000"/>
              </a:lnSpc>
              <a:buNone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Основными видами экономической деятельности на территории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округа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являются: добыча полезных ископаемых, лесное хозяйство, сельское хозяйство, торговля и прочие.</a:t>
            </a:r>
          </a:p>
          <a:p>
            <a:pPr marL="0" indent="265113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100" b="1" dirty="0">
              <a:solidFill>
                <a:srgbClr val="1962E9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10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04996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100" b="1" dirty="0">
              <a:solidFill>
                <a:srgbClr val="1962E9"/>
              </a:solidFill>
              <a:latin typeface="TT Norms Regular" panose="02000503030000020003" pitchFamily="50" charset="-52"/>
            </a:endParaRPr>
          </a:p>
        </p:txBody>
      </p:sp>
      <p:pic>
        <p:nvPicPr>
          <p:cNvPr id="1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5756" r="5756"/>
          <a:stretch>
            <a:fillRect/>
          </a:stretch>
        </p:blipFill>
        <p:spPr bwMode="auto">
          <a:xfrm>
            <a:off x="435602" y="2050932"/>
            <a:ext cx="3702763" cy="3462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2247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 инфраструктура и связь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3555" y="1872132"/>
            <a:ext cx="458152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представлена такими видами транспорта,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</a:p>
          <a:p>
            <a:pPr lvl="0" algn="just" defTabSz="914400">
              <a:spcBef>
                <a:spcPct val="20000"/>
              </a:spcBef>
            </a:pP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spcBef>
                <a:spcPct val="20000"/>
              </a:spcBef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автомобильный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spcBef>
                <a:spcPct val="20000"/>
              </a:spcBef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spcBef>
                <a:spcPct val="20000"/>
              </a:spcBef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железнодорожный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spcBef>
                <a:spcPct val="20000"/>
              </a:spcBef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spcBef>
                <a:spcPct val="20000"/>
              </a:spcBef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воздушный и</a:t>
            </a:r>
          </a:p>
          <a:p>
            <a:pPr lvl="0" algn="just" defTabSz="914400">
              <a:spcBef>
                <a:spcPct val="2000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pPr lvl="0" algn="just" defTabSz="914400">
              <a:spcBef>
                <a:spcPct val="2000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речной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spcBef>
                <a:spcPct val="20000"/>
              </a:spcBef>
            </a:pP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>
              <a:spcBef>
                <a:spcPct val="200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сеть так же обеспечивает территориальную связь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другими регионами и создает благоприятные условия для перемещения грузовых и пассажирских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spcBef>
                <a:spcPct val="20000"/>
              </a:spcBef>
            </a:pPr>
            <a:endParaRPr lang="ru-RU" sz="1400" b="1" dirty="0" smtClean="0">
              <a:latin typeface="TT Norms ExtraBold"/>
              <a:cs typeface="Times New Roman" pitchFamily="18" charset="0"/>
            </a:endParaRPr>
          </a:p>
          <a:p>
            <a:pPr lvl="0" algn="just" defTabSz="914400">
              <a:spcBef>
                <a:spcPct val="20000"/>
              </a:spcBef>
            </a:pPr>
            <a:endParaRPr lang="ru-RU" sz="1400" b="1" dirty="0">
              <a:latin typeface="TT Norms ExtraBold"/>
              <a:cs typeface="Times New Roman" pitchFamily="18" charset="0"/>
            </a:endParaRPr>
          </a:p>
          <a:p>
            <a:pPr lvl="0" algn="just" defTabSz="914400">
              <a:spcBef>
                <a:spcPct val="20000"/>
              </a:spcBef>
            </a:pPr>
            <a:endParaRPr lang="ru-RU" sz="1400" b="1" dirty="0" smtClean="0">
              <a:latin typeface="TT Norms ExtraBold"/>
              <a:cs typeface="Times New Roman" pitchFamily="18" charset="0"/>
            </a:endParaRPr>
          </a:p>
          <a:p>
            <a:pPr lvl="0" algn="just" defTabSz="914400">
              <a:spcBef>
                <a:spcPct val="20000"/>
              </a:spcBef>
            </a:pPr>
            <a:endParaRPr lang="ru-RU" sz="1400" b="1" dirty="0">
              <a:latin typeface="TT Norms ExtraBold"/>
              <a:cs typeface="Times New Roman" pitchFamily="18" charset="0"/>
            </a:endParaRPr>
          </a:p>
          <a:p>
            <a:pPr lvl="0" algn="just" defTabSz="914400">
              <a:spcBef>
                <a:spcPct val="20000"/>
              </a:spcBef>
            </a:pPr>
            <a:endParaRPr lang="ru-RU" sz="1400" b="1" dirty="0">
              <a:latin typeface="TT Norms ExtraBold"/>
              <a:cs typeface="Times New Roman" pitchFamily="18" charset="0"/>
            </a:endParaRPr>
          </a:p>
        </p:txBody>
      </p:sp>
      <p:pic>
        <p:nvPicPr>
          <p:cNvPr id="12" name="Picture 10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2912" y="2528187"/>
            <a:ext cx="547370" cy="379095"/>
          </a:xfrm>
          <a:prstGeom prst="rect">
            <a:avLst/>
          </a:prstGeom>
          <a:noFill/>
        </p:spPr>
      </p:pic>
      <p:pic>
        <p:nvPicPr>
          <p:cNvPr id="13" name="Picture 10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1339" y="2995724"/>
            <a:ext cx="310515" cy="583565"/>
          </a:xfrm>
          <a:prstGeom prst="rect">
            <a:avLst/>
          </a:prstGeom>
          <a:noFill/>
        </p:spPr>
      </p:pic>
      <p:sp>
        <p:nvSpPr>
          <p:cNvPr id="14" name="Freeform 108"/>
          <p:cNvSpPr/>
          <p:nvPr/>
        </p:nvSpPr>
        <p:spPr>
          <a:xfrm>
            <a:off x="4507059" y="3657746"/>
            <a:ext cx="440690" cy="435610"/>
          </a:xfrm>
          <a:custGeom>
            <a:avLst/>
            <a:gdLst/>
            <a:ahLst/>
            <a:cxnLst/>
            <a:rect l="l" t="t" r="r" b="b"/>
            <a:pathLst>
              <a:path w="440714" h="435710">
                <a:moveTo>
                  <a:pt x="419620" y="17703"/>
                </a:moveTo>
                <a:cubicBezTo>
                  <a:pt x="398513" y="0"/>
                  <a:pt x="286563" y="119125"/>
                  <a:pt x="286563" y="119125"/>
                </a:cubicBezTo>
                <a:lnTo>
                  <a:pt x="42011" y="98538"/>
                </a:lnTo>
                <a:cubicBezTo>
                  <a:pt x="42011" y="98538"/>
                  <a:pt x="0" y="129907"/>
                  <a:pt x="11747" y="131698"/>
                </a:cubicBezTo>
                <a:cubicBezTo>
                  <a:pt x="225069" y="164299"/>
                  <a:pt x="205867" y="207542"/>
                  <a:pt x="205867" y="207542"/>
                </a:cubicBezTo>
                <a:lnTo>
                  <a:pt x="146329" y="295007"/>
                </a:lnTo>
                <a:cubicBezTo>
                  <a:pt x="146329" y="295007"/>
                  <a:pt x="127736" y="287476"/>
                  <a:pt x="60807" y="277735"/>
                </a:cubicBezTo>
                <a:cubicBezTo>
                  <a:pt x="40640" y="299846"/>
                  <a:pt x="51689" y="309930"/>
                  <a:pt x="51689" y="309930"/>
                </a:cubicBezTo>
                <a:cubicBezTo>
                  <a:pt x="51689" y="309930"/>
                  <a:pt x="94246" y="313879"/>
                  <a:pt x="116078" y="328167"/>
                </a:cubicBezTo>
                <a:cubicBezTo>
                  <a:pt x="106946" y="360374"/>
                  <a:pt x="106946" y="360374"/>
                  <a:pt x="138189" y="348347"/>
                </a:cubicBezTo>
                <a:cubicBezTo>
                  <a:pt x="150711" y="368083"/>
                  <a:pt x="162217" y="410793"/>
                  <a:pt x="162217" y="410793"/>
                </a:cubicBezTo>
                <a:cubicBezTo>
                  <a:pt x="162217" y="410793"/>
                  <a:pt x="173279" y="420877"/>
                  <a:pt x="193459" y="398779"/>
                </a:cubicBezTo>
                <a:cubicBezTo>
                  <a:pt x="187185" y="341375"/>
                  <a:pt x="168440" y="315187"/>
                  <a:pt x="168440" y="315187"/>
                </a:cubicBezTo>
                <a:lnTo>
                  <a:pt x="250088" y="247890"/>
                </a:lnTo>
                <a:cubicBezTo>
                  <a:pt x="250088" y="247890"/>
                  <a:pt x="280352" y="214730"/>
                  <a:pt x="332295" y="424191"/>
                </a:cubicBezTo>
                <a:cubicBezTo>
                  <a:pt x="335165" y="435710"/>
                  <a:pt x="362559" y="391032"/>
                  <a:pt x="362559" y="391032"/>
                </a:cubicBezTo>
                <a:lnTo>
                  <a:pt x="330784" y="159460"/>
                </a:lnTo>
                <a:cubicBezTo>
                  <a:pt x="330784" y="159460"/>
                  <a:pt x="440714" y="35406"/>
                  <a:pt x="419620" y="17703"/>
                </a:cubicBezTo>
              </a:path>
            </a:pathLst>
          </a:custGeom>
          <a:solidFill>
            <a:srgbClr val="0078B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pic>
        <p:nvPicPr>
          <p:cNvPr id="15" name="Picture 10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137" y="4125459"/>
            <a:ext cx="577850" cy="408305"/>
          </a:xfrm>
          <a:prstGeom prst="rect">
            <a:avLst/>
          </a:prstGeom>
          <a:noFill/>
        </p:spPr>
      </p:pic>
      <p:sp>
        <p:nvSpPr>
          <p:cNvPr id="16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110672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9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7017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2" y="6200775"/>
            <a:ext cx="690539" cy="460360"/>
          </a:xfrm>
          <a:prstGeom prst="rect">
            <a:avLst/>
          </a:prstGeom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8345806" y="373856"/>
            <a:ext cx="409789" cy="268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100" b="1" dirty="0">
              <a:solidFill>
                <a:srgbClr val="1962E9"/>
              </a:solidFill>
              <a:latin typeface="TT Norms Regular" panose="02000503030000020003" pitchFamily="50" charset="-52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08527" y="1703886"/>
            <a:ext cx="8126945" cy="3927792"/>
          </a:xfrm>
        </p:spPr>
        <p:txBody>
          <a:bodyPr>
            <a:normAutofit/>
          </a:bodyPr>
          <a:lstStyle/>
          <a:p>
            <a:pPr marL="0" lvl="0" indent="0">
              <a:buClrTx/>
              <a:buSz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станции поселков БАМа Транссибирской железнодорожной магистрали связывают северные поселения с областными населенными пунктами, что является положительным фактором в развитии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округа.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Tx/>
              <a:buSz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внешние связи Зейского муниципального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осуществляются по региональным автодорогам «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Зея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-Тыгда» и направлением г. Благовещенск –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Зея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малой авиацией регионального уровня, а также по железной дороге – Тында- Комсомольск-на-Амуре.</a:t>
            </a:r>
          </a:p>
          <a:p>
            <a:pPr marL="0" lvl="0" indent="0">
              <a:buClrTx/>
              <a:buSz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автомобильными дорогами, проходящими по территории Зейского муниципального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региональная магистральная автодорога – автодорога «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Зея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-Тыгда». Это основной подъезд (автодорога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Зея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-Тыгда) к федеральной автомобильной дороге М-58 «Амур» (Чита-Хабаровск), которая связывает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областным центром - городом Благовещенском и другими муниципальными образованиями субъекта. </a:t>
            </a:r>
          </a:p>
          <a:p>
            <a:pPr marL="0" lvl="0" indent="0">
              <a:buClrTx/>
              <a:buSz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Протяженность автомобильных дорог общего пользования местного значения составляет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1017,236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км., в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внутрипоселковые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автомобильные дороги 478,662 км, автомобильные дороги муниципального образования - 538,574 км. 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автодорог находятся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 мостов, 65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водопропускных труб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ClrTx/>
              <a:buSzTx/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оператор фиксированной связи и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интернет-провайдер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«Ростелеком». Операторы сотовой связи: «МТС», «Билайн», «МегаФон».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8649" y="503167"/>
            <a:ext cx="7886700" cy="8768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 инфраструктура и связь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3 CuadroTexto"/>
          <p:cNvSpPr txBox="1"/>
          <p:nvPr/>
        </p:nvSpPr>
        <p:spPr>
          <a:xfrm>
            <a:off x="7017876" y="6260483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 smtClean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121321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19852</TotalTime>
  <Words>1757</Words>
  <Application>Microsoft Office PowerPoint</Application>
  <PresentationFormat>Экран (4:3)</PresentationFormat>
  <Paragraphs>232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Candara</vt:lpstr>
      <vt:lpstr>Symbol</vt:lpstr>
      <vt:lpstr>Times New Roman</vt:lpstr>
      <vt:lpstr>TT Norms ExtraBold</vt:lpstr>
      <vt:lpstr>TT Norms Medium</vt:lpstr>
      <vt:lpstr>TT Norms Regular</vt:lpstr>
      <vt:lpstr>Wingdings</vt:lpstr>
      <vt:lpstr>Волна</vt:lpstr>
      <vt:lpstr> ЗЕЙСКИЙ МУНИЦИПАЛЬНЫЙ ОКРУГ</vt:lpstr>
      <vt:lpstr>Содержание</vt:lpstr>
      <vt:lpstr>Уважаемые инвесторы и предприниматели!</vt:lpstr>
      <vt:lpstr>Общая информация</vt:lpstr>
      <vt:lpstr>Общая информация</vt:lpstr>
      <vt:lpstr>Общая информация</vt:lpstr>
      <vt:lpstr>Общая информация</vt:lpstr>
      <vt:lpstr>Транспортная  инфраструктура и связь</vt:lpstr>
      <vt:lpstr>Транспортная  инфраструктура и связь</vt:lpstr>
      <vt:lpstr>Население и трудовые ресурсы</vt:lpstr>
      <vt:lpstr>Туризм</vt:lpstr>
      <vt:lpstr>Туризм</vt:lpstr>
      <vt:lpstr>Социальная инфраструктура</vt:lpstr>
      <vt:lpstr>Экономический потенциал</vt:lpstr>
      <vt:lpstr>Инвестиционная привлекательность</vt:lpstr>
      <vt:lpstr>Инвестиционная привлекательность</vt:lpstr>
      <vt:lpstr>Инвестиционные предложения</vt:lpstr>
      <vt:lpstr>Нормативно-правовое регулирование инвестиционной и предпринимательской деятельности </vt:lpstr>
      <vt:lpstr>Справочная информация для инвесторов и предпринимателей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ПРЕЗЕНТАЦИИ ПРАВИТЕЛЬСТВА АМУРСКОЙ ОБЛАСТИ</dc:title>
  <dc:creator>Петр</dc:creator>
  <cp:lastModifiedBy>Наталья Гарбузова</cp:lastModifiedBy>
  <cp:revision>206</cp:revision>
  <cp:lastPrinted>2023-01-30T07:01:29Z</cp:lastPrinted>
  <dcterms:created xsi:type="dcterms:W3CDTF">2019-05-07T01:33:49Z</dcterms:created>
  <dcterms:modified xsi:type="dcterms:W3CDTF">2026-07-30T02:47:16Z</dcterms:modified>
</cp:coreProperties>
</file>