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5" d="100"/>
          <a:sy n="55" d="100"/>
        </p:scale>
        <p:origin x="78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265748031496064E-2"/>
          <c:y val="0.11709374279689082"/>
          <c:w val="0.90901550196850389"/>
          <c:h val="0.767963227856592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безработных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на 01.01.2019</c:v>
                </c:pt>
                <c:pt idx="1">
                  <c:v>на 01.01.2020</c:v>
                </c:pt>
                <c:pt idx="2">
                  <c:v>на 01.01.2021</c:v>
                </c:pt>
                <c:pt idx="3">
                  <c:v>на 01.01.2022</c:v>
                </c:pt>
                <c:pt idx="4">
                  <c:v>на 01.01.2023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219</c:v>
                </c:pt>
                <c:pt idx="1">
                  <c:v>192</c:v>
                </c:pt>
                <c:pt idx="2">
                  <c:v>230</c:v>
                </c:pt>
                <c:pt idx="3">
                  <c:v>119</c:v>
                </c:pt>
                <c:pt idx="4">
                  <c:v>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0506328"/>
        <c:axId val="129891840"/>
      </c:barChart>
      <c:catAx>
        <c:axId val="130506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9891840"/>
        <c:crosses val="autoZero"/>
        <c:auto val="1"/>
        <c:lblAlgn val="ctr"/>
        <c:lblOffset val="100"/>
        <c:noMultiLvlLbl val="0"/>
      </c:catAx>
      <c:valAx>
        <c:axId val="129891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0506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025C-1C39-482C-B0F5-2D06A2C03EEC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21BF-7986-4107-8848-8FCF768065A6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0499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025C-1C39-482C-B0F5-2D06A2C03EEC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21BF-7986-4107-8848-8FCF76806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457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025C-1C39-482C-B0F5-2D06A2C03EEC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21BF-7986-4107-8848-8FCF76806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083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025C-1C39-482C-B0F5-2D06A2C03EEC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21BF-7986-4107-8848-8FCF768065A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6941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025C-1C39-482C-B0F5-2D06A2C03EEC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21BF-7986-4107-8848-8FCF76806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873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025C-1C39-482C-B0F5-2D06A2C03EEC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21BF-7986-4107-8848-8FCF768065A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2125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025C-1C39-482C-B0F5-2D06A2C03EEC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21BF-7986-4107-8848-8FCF76806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474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025C-1C39-482C-B0F5-2D06A2C03EEC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21BF-7986-4107-8848-8FCF76806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0399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025C-1C39-482C-B0F5-2D06A2C03EEC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21BF-7986-4107-8848-8FCF76806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680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025C-1C39-482C-B0F5-2D06A2C03EEC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21BF-7986-4107-8848-8FCF76806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234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025C-1C39-482C-B0F5-2D06A2C03EEC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21BF-7986-4107-8848-8FCF76806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087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025C-1C39-482C-B0F5-2D06A2C03EEC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21BF-7986-4107-8848-8FCF76806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94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025C-1C39-482C-B0F5-2D06A2C03EEC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21BF-7986-4107-8848-8FCF76806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03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025C-1C39-482C-B0F5-2D06A2C03EEC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21BF-7986-4107-8848-8FCF76806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690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025C-1C39-482C-B0F5-2D06A2C03EEC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21BF-7986-4107-8848-8FCF76806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370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025C-1C39-482C-B0F5-2D06A2C03EEC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21BF-7986-4107-8848-8FCF76806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32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025C-1C39-482C-B0F5-2D06A2C03EEC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21BF-7986-4107-8848-8FCF76806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378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49A025C-1C39-482C-B0F5-2D06A2C03EEC}" type="datetimeFigureOut">
              <a:rPr lang="ru-RU" smtClean="0"/>
              <a:t>12.09.2023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2BF21BF-7986-4107-8848-8FCF76806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9353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79400"/>
            <a:ext cx="11976100" cy="326390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</a:t>
            </a:r>
            <a:b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</a:t>
            </a:r>
            <a:b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Население и занятость</a:t>
            </a:r>
            <a:b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Среднегодовая численность населения в </a:t>
            </a: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17423 </a:t>
            </a: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человек, в том числе городское население – </a:t>
            </a: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15809 </a:t>
            </a: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чел., сельское – </a:t>
            </a: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1614 </a:t>
            </a: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чел. </a:t>
            </a:r>
            <a:b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Плотность населения </a:t>
            </a: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78,8 </a:t>
            </a: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чел. на 1 </a:t>
            </a:r>
            <a:r>
              <a:rPr lang="ru-RU" sz="13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кв.км</a:t>
            </a: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01.01.2023 </a:t>
            </a: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на территории городского округа проживает </a:t>
            </a: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17451 </a:t>
            </a: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чел.</a:t>
            </a:r>
            <a:b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населения по возрастным группам на </a:t>
            </a: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01.01.2023 </a:t>
            </a: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года:</a:t>
            </a:r>
            <a:b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моложе трудоспособного возраста </a:t>
            </a: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–23,92% (4174 </a:t>
            </a: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человек),</a:t>
            </a:r>
            <a:b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 трудоспособном возрасте – </a:t>
            </a: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49,9% (8708 </a:t>
            </a: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чел.),</a:t>
            </a:r>
            <a:b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старше трудоспособного возраста </a:t>
            </a: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–26,18 % (4569 </a:t>
            </a: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чел.)</a:t>
            </a:r>
            <a:b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По </a:t>
            </a:r>
            <a:r>
              <a:rPr lang="ru-RU" sz="1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 </a:t>
            </a:r>
            <a:r>
              <a:rPr lang="ru-RU" sz="13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Амурстата</a:t>
            </a:r>
            <a:r>
              <a:rPr lang="ru-RU" sz="1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</a:t>
            </a: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населения на </a:t>
            </a: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01.01. 2023 </a:t>
            </a:r>
            <a:r>
              <a:rPr lang="ru-RU" sz="1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сократилась по сравнению с </a:t>
            </a: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годом на </a:t>
            </a: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337 человек (1,7%). в </a:t>
            </a: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Снизилась на </a:t>
            </a: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1413 </a:t>
            </a: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по сравнению с 2021 годом </a:t>
            </a: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(7,5% </a:t>
            </a: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441700"/>
            <a:ext cx="12319000" cy="3416300"/>
          </a:xfrm>
        </p:spPr>
        <p:txBody>
          <a:bodyPr>
            <a:noAutofit/>
          </a:bodyPr>
          <a:lstStyle/>
          <a:p>
            <a:r>
              <a:rPr lang="ru-RU" sz="1400" b="1" dirty="0">
                <a:solidFill>
                  <a:schemeClr val="bg1"/>
                </a:solidFill>
              </a:rPr>
              <a:t>Численность занятых в экономике в </a:t>
            </a:r>
            <a:r>
              <a:rPr lang="ru-RU" sz="1400" b="1" dirty="0" smtClean="0">
                <a:solidFill>
                  <a:schemeClr val="bg1"/>
                </a:solidFill>
              </a:rPr>
              <a:t>2022 году 6136 чел</a:t>
            </a:r>
            <a:r>
              <a:rPr lang="ru-RU" sz="1400" b="1" dirty="0" smtClean="0">
                <a:solidFill>
                  <a:schemeClr val="bg1"/>
                </a:solidFill>
              </a:rPr>
              <a:t>. Среднесписочная </a:t>
            </a:r>
            <a:r>
              <a:rPr lang="ru-RU" sz="1400" b="1" dirty="0">
                <a:solidFill>
                  <a:schemeClr val="bg1"/>
                </a:solidFill>
              </a:rPr>
              <a:t>численность работников организаций, не относящихся к субъектам малого предпринимательства, в </a:t>
            </a:r>
            <a:r>
              <a:rPr lang="ru-RU" sz="1400" b="1" dirty="0" smtClean="0">
                <a:solidFill>
                  <a:schemeClr val="bg1"/>
                </a:solidFill>
              </a:rPr>
              <a:t>2022 </a:t>
            </a:r>
            <a:r>
              <a:rPr lang="ru-RU" sz="1400" b="1" dirty="0">
                <a:solidFill>
                  <a:schemeClr val="bg1"/>
                </a:solidFill>
              </a:rPr>
              <a:t>году составила </a:t>
            </a:r>
            <a:r>
              <a:rPr lang="ru-RU" sz="1400" b="1" dirty="0" smtClean="0">
                <a:solidFill>
                  <a:schemeClr val="bg1"/>
                </a:solidFill>
              </a:rPr>
              <a:t>4397 </a:t>
            </a:r>
            <a:r>
              <a:rPr lang="ru-RU" sz="1400" b="1" dirty="0">
                <a:solidFill>
                  <a:schemeClr val="bg1"/>
                </a:solidFill>
              </a:rPr>
              <a:t>чел.</a:t>
            </a:r>
          </a:p>
          <a:p>
            <a:r>
              <a:rPr lang="ru-RU" sz="1400" b="1" dirty="0">
                <a:solidFill>
                  <a:schemeClr val="bg1"/>
                </a:solidFill>
              </a:rPr>
              <a:t>Среднемесячная заработная плата работников крупных и средних организаций в </a:t>
            </a:r>
            <a:r>
              <a:rPr lang="ru-RU" sz="1400" b="1" dirty="0" smtClean="0">
                <a:solidFill>
                  <a:schemeClr val="bg1"/>
                </a:solidFill>
              </a:rPr>
              <a:t>2022 </a:t>
            </a:r>
            <a:r>
              <a:rPr lang="ru-RU" sz="1400" b="1" dirty="0">
                <a:solidFill>
                  <a:schemeClr val="bg1"/>
                </a:solidFill>
              </a:rPr>
              <a:t>году </a:t>
            </a:r>
            <a:r>
              <a:rPr lang="ru-RU" sz="1400" b="1" dirty="0" smtClean="0">
                <a:solidFill>
                  <a:schemeClr val="bg1"/>
                </a:solidFill>
              </a:rPr>
              <a:t>48847,1 </a:t>
            </a:r>
            <a:r>
              <a:rPr lang="ru-RU" sz="1400" b="1" dirty="0">
                <a:solidFill>
                  <a:schemeClr val="bg1"/>
                </a:solidFill>
              </a:rPr>
              <a:t>руб.</a:t>
            </a:r>
          </a:p>
          <a:p>
            <a:r>
              <a:rPr lang="ru-RU" sz="1400" b="1" dirty="0">
                <a:solidFill>
                  <a:schemeClr val="bg1"/>
                </a:solidFill>
              </a:rPr>
              <a:t>Численность безработных, зарегистрированных в органах государственной службы занятости, и уровень зарегистрированной безработицы на начало года: </a:t>
            </a:r>
          </a:p>
          <a:p>
            <a:endParaRPr lang="ru-RU" sz="1400" dirty="0">
              <a:solidFill>
                <a:schemeClr val="bg1"/>
              </a:solidFill>
            </a:endParaRPr>
          </a:p>
          <a:p>
            <a:r>
              <a:rPr lang="ru-RU" sz="1400" dirty="0">
                <a:solidFill>
                  <a:schemeClr val="bg1"/>
                </a:solidFill>
              </a:rPr>
              <a:t>	</a:t>
            </a:r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547587"/>
              </p:ext>
            </p:extLst>
          </p:nvPr>
        </p:nvGraphicFramePr>
        <p:xfrm>
          <a:off x="241301" y="2641600"/>
          <a:ext cx="9461498" cy="673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1127"/>
                <a:gridCol w="1066737"/>
                <a:gridCol w="1379802"/>
                <a:gridCol w="1089928"/>
                <a:gridCol w="1078333"/>
                <a:gridCol w="985571"/>
              </a:tblGrid>
              <a:tr h="352083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2019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2020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2021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2022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2023</a:t>
                      </a:r>
                      <a:endParaRPr lang="ru-RU" sz="1200" dirty="0"/>
                    </a:p>
                  </a:txBody>
                  <a:tcPr/>
                </a:tc>
              </a:tr>
              <a:tr h="32101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Численность</a:t>
                      </a:r>
                      <a:r>
                        <a:rPr lang="ru-RU" sz="1200" baseline="0" dirty="0" smtClean="0"/>
                        <a:t> на начало года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19761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19454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19117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18864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17451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Диаграмма 24"/>
          <p:cNvGraphicFramePr/>
          <p:nvPr>
            <p:extLst>
              <p:ext uri="{D42A27DB-BD31-4B8C-83A1-F6EECF244321}">
                <p14:modId xmlns:p14="http://schemas.microsoft.com/office/powerpoint/2010/main" val="3711156140"/>
              </p:ext>
            </p:extLst>
          </p:nvPr>
        </p:nvGraphicFramePr>
        <p:xfrm>
          <a:off x="1016000" y="4597400"/>
          <a:ext cx="9144000" cy="226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2438575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92</TotalTime>
  <Words>76</Words>
  <Application>Microsoft Office PowerPoint</Application>
  <PresentationFormat>Широкоэкранный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Century Gothic</vt:lpstr>
      <vt:lpstr>Times New Roman</vt:lpstr>
      <vt:lpstr>Wingdings 3</vt:lpstr>
      <vt:lpstr>Сектор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Население и занятость       Среднегодовая численность населения в 2022 году 17423 человек, в том числе городское население – 15809 чел., сельское – 1614 чел.  Плотность населения 78,8 чел. на 1 кв.км На 01.01.2023 года на территории городского округа проживает 17451 чел. Численность населения по возрастным группам на 01.01.2023 года: - моложе трудоспособного возраста –23,92% (4174 человек), - в трудоспособном возрасте – 49,9% (8708 чел.), - старше трудоспособного возраста –26,18 % (4569 чел.)        По данным Амурстата:  численность  населения на 01.01. 2023 году сократилась по сравнению с 2022 годом на 337 человек (1,7%). в 2023 году Снизилась на 1413 человек по сравнению с 2021 годом (7,5% )    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Население и трудовые ресурсы</dc:title>
  <dc:creator>Otdeconom</dc:creator>
  <cp:lastModifiedBy>Otdeconom</cp:lastModifiedBy>
  <cp:revision>13</cp:revision>
  <dcterms:created xsi:type="dcterms:W3CDTF">2022-12-08T04:57:09Z</dcterms:created>
  <dcterms:modified xsi:type="dcterms:W3CDTF">2023-09-12T02:06:26Z</dcterms:modified>
</cp:coreProperties>
</file>