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001672" y="365126"/>
            <a:ext cx="5691116" cy="1791220"/>
          </a:xfrm>
        </p:spPr>
        <p:txBody>
          <a:bodyPr anchor="t">
            <a:normAutofit fontScale="90000"/>
          </a:bodyPr>
          <a:lstStyle/>
          <a:p>
            <a:pPr algn="l"/>
            <a:r>
              <a:rPr lang="ru-RU" sz="5400" dirty="0">
                <a:solidFill>
                  <a:srgbClr val="99FF33"/>
                </a:solidFill>
              </a:rPr>
              <a:t/>
            </a:r>
            <a:br>
              <a:rPr lang="ru-RU" sz="5400" dirty="0">
                <a:solidFill>
                  <a:srgbClr val="99FF33"/>
                </a:solidFill>
              </a:rPr>
            </a:br>
            <a:r>
              <a:rPr lang="ru-RU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ЗЕЙСКИЙ МУНИЦИПАЛЬНЫЙ ОКРУГ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2020256" y="3616657"/>
            <a:ext cx="5676616" cy="141936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sz="4000" dirty="0"/>
          </a:p>
          <a:p>
            <a:pPr marL="0" indent="0">
              <a:buNone/>
            </a:pPr>
            <a:r>
              <a:rPr lang="ru-RU" sz="39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ИНВЕСТИЦИЙ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294967295"/>
          </p:nvPr>
        </p:nvSpPr>
        <p:spPr>
          <a:xfrm>
            <a:off x="8360153" y="5827594"/>
            <a:ext cx="1827946" cy="7779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200" dirty="0">
                <a:solidFill>
                  <a:srgbClr val="FFC000"/>
                </a:solidFill>
                <a:latin typeface="TT Norms ExtraBold"/>
              </a:rPr>
              <a:t>    </a:t>
            </a:r>
            <a:r>
              <a:rPr lang="ru-RU" sz="42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088801" y="5246928"/>
            <a:ext cx="4966320" cy="797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3600" kern="1200" baseline="0">
                <a:solidFill>
                  <a:schemeClr val="tx1"/>
                </a:solidFill>
                <a:latin typeface="TT Norms Regular" pitchFamily="50" charset="-52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Зейского муниципального округа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154" y="745602"/>
            <a:ext cx="1348569" cy="16175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5176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950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8541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152400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523" y="6200775"/>
            <a:ext cx="690539" cy="46036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049995" y="637240"/>
            <a:ext cx="8229600" cy="56747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и трудовые ресурсы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4294967295"/>
          </p:nvPr>
        </p:nvSpPr>
        <p:spPr>
          <a:xfrm>
            <a:off x="2252826" y="1899992"/>
            <a:ext cx="7817727" cy="4125206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демографическая ситуация в значительной степени обусловлена происходящими социально-экономическими процессами. Численность постоянного населения </a:t>
            </a:r>
            <a:r>
              <a:rPr lang="ru-RU" sz="2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имеет тенденцию к снижению. 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данным на 2024 год, численность постоянного населения </a:t>
            </a:r>
            <a:r>
              <a:rPr lang="ru-RU" sz="23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Амурской области составляла около 11,4 тыс. человек. На 01.01.2025 года – 11021 человек. Плотность населения — 0,13 чел./км². 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Трудовые ресурсы включают население, занятое экономической деятельностью, а также население, способное трудиться, но не работающее по тем или иным причинам. В их состав входит трудоспособное население в трудоспособном возрасте (для мужчин — 16–62 лет, для женщин — 16–57 лет), иностранные трудовые мигранты, лица старше трудоспособного возраста и подростки, занятые в экономике.</a:t>
            </a:r>
          </a:p>
          <a:p>
            <a:pPr marL="0" indent="0"/>
            <a:endParaRPr lang="ru-RU" sz="1400" dirty="0">
              <a:solidFill>
                <a:schemeClr val="tx1"/>
              </a:solidFill>
              <a:latin typeface="TT Norms ExtraBold"/>
            </a:endParaRPr>
          </a:p>
          <a:p>
            <a:endParaRPr lang="ru-RU" sz="1400" dirty="0">
              <a:latin typeface="TT Norms ExtraBold"/>
            </a:endParaRPr>
          </a:p>
          <a:p>
            <a:endParaRPr lang="ru-RU" sz="1400" dirty="0">
              <a:latin typeface="TT Norms ExtraBold"/>
            </a:endParaRPr>
          </a:p>
          <a:p>
            <a:endParaRPr lang="ru-RU" sz="1400" dirty="0">
              <a:latin typeface="TT Norms ExtraBold"/>
            </a:endParaRPr>
          </a:p>
        </p:txBody>
      </p:sp>
      <p:sp>
        <p:nvSpPr>
          <p:cNvPr id="12" name="3 CuadroTexto"/>
          <p:cNvSpPr txBox="1"/>
          <p:nvPr/>
        </p:nvSpPr>
        <p:spPr>
          <a:xfrm>
            <a:off x="8541877" y="6260484"/>
            <a:ext cx="2016941" cy="507831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01836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8950" y="6175232"/>
            <a:ext cx="407737" cy="489078"/>
          </a:xfrm>
          <a:prstGeom prst="rect">
            <a:avLst/>
          </a:prstGeom>
        </p:spPr>
      </p:pic>
      <p:sp>
        <p:nvSpPr>
          <p:cNvPr id="38" name="3 CuadroTexto"/>
          <p:cNvSpPr txBox="1"/>
          <p:nvPr/>
        </p:nvSpPr>
        <p:spPr>
          <a:xfrm>
            <a:off x="8541877" y="6260483"/>
            <a:ext cx="1728192" cy="338554"/>
          </a:xfrm>
          <a:prstGeom prst="rect">
            <a:avLst/>
          </a:prstGeom>
          <a:noFill/>
        </p:spPr>
        <p:txBody>
          <a:bodyPr wrap="square" lIns="0" tIns="0" rIns="0" bIns="0" numCol="1" spcCol="720000" rtlCol="0">
            <a:spAutoFit/>
          </a:bodyPr>
          <a:lstStyle/>
          <a:p>
            <a:r>
              <a:rPr lang="ru-RU" sz="1100" dirty="0">
                <a:solidFill>
                  <a:srgbClr val="1962E9"/>
                </a:solidFill>
                <a:latin typeface="TT Norms Medium" panose="02000803030000020003" pitchFamily="50" charset="-52"/>
              </a:rPr>
              <a:t>АДМИНИСТРАЦИЯ</a:t>
            </a:r>
          </a:p>
          <a:p>
            <a:r>
              <a:rPr lang="ru-RU" sz="1100" dirty="0">
                <a:solidFill>
                  <a:srgbClr val="1962E9"/>
                </a:solidFill>
                <a:latin typeface="TT Norms Medium" panose="02000803030000020003" pitchFamily="50" charset="-52"/>
              </a:rPr>
              <a:t>ЗЕЙСКОГО РАЙОНА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1524000" y="6029960"/>
            <a:ext cx="9144000" cy="8890"/>
          </a:xfrm>
          <a:prstGeom prst="line">
            <a:avLst/>
          </a:prstGeom>
          <a:ln w="19050">
            <a:solidFill>
              <a:srgbClr val="1962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523" y="6200775"/>
            <a:ext cx="690539" cy="4603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338329"/>
            <a:ext cx="8139869" cy="104006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инфраструктура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2816" y="1277085"/>
            <a:ext cx="3960975" cy="2524837"/>
          </a:xfrm>
        </p:spPr>
        <p:txBody>
          <a:bodyPr>
            <a:noAutofit/>
          </a:bodyPr>
          <a:lstStyle/>
          <a:p>
            <a:pPr lvl="0" algn="ctr" defTabSz="914400"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</a:t>
            </a:r>
          </a:p>
          <a:p>
            <a:pPr lvl="0" defTabSz="914400"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работают 23 культурно-досуговых учреждения, в них занимаются  143 клубных формирований, насчитывающих  1760 участника, в том числе 36 клубов и объединений по интересам, в которых занимается 466 человека.</a:t>
            </a:r>
          </a:p>
          <a:p>
            <a:pPr lvl="0" defTabSz="914400"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 действует 1 детская школа искусств и 2 её филиала. </a:t>
            </a:r>
          </a:p>
          <a:p>
            <a:pPr lvl="0" defTabSz="914400"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же действует 21 филиал муниципального бюджетного учреждения культуры «Централизованная библиотечная система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Зейского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округа».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85544" y="4196773"/>
            <a:ext cx="3875518" cy="1438336"/>
          </a:xfrm>
        </p:spPr>
        <p:txBody>
          <a:bodyPr>
            <a:normAutofit fontScale="92500"/>
          </a:bodyPr>
          <a:lstStyle/>
          <a:p>
            <a:pPr marL="0" lvl="0" indent="0" algn="ctr" defTabSz="914400">
              <a:spcAft>
                <a:spcPts val="0"/>
              </a:spcAft>
              <a:buClr>
                <a:srgbClr val="31B6FD"/>
              </a:buClr>
              <a:buSzPct val="100000"/>
              <a:buNone/>
            </a:pPr>
            <a:r>
              <a: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  <a:p>
            <a:pPr marL="0" lvl="0" indent="0" defTabSz="914400">
              <a:spcAft>
                <a:spcPts val="0"/>
              </a:spcAft>
              <a:buClr>
                <a:srgbClr val="31B6FD"/>
              </a:buClr>
              <a:buSzPct val="100000"/>
              <a:buNone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На территории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Зейского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муниципального округа работают 6 филиалов ГБУЗ АО «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Зейская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больница им.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Б.Е.Смирнова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», 1 домовое хозяйство (п. Кировский), 1 амбулатория. В 17 населенных пунктах медицинскую помощь населению оказывают фельдшеры в ФАП. </a:t>
            </a:r>
          </a:p>
          <a:p>
            <a:pPr marL="0" indent="0" algn="just">
              <a:buNone/>
            </a:pPr>
            <a:endParaRPr lang="ru-RU" sz="1900" b="1" dirty="0">
              <a:solidFill>
                <a:schemeClr val="tx1"/>
              </a:solidFill>
              <a:latin typeface="TT Norms ExtraBold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632921" y="1378394"/>
            <a:ext cx="4137630" cy="3480179"/>
          </a:xfrm>
        </p:spPr>
        <p:txBody>
          <a:bodyPr>
            <a:noAutofit/>
          </a:bodyPr>
          <a:lstStyle/>
          <a:p>
            <a:pPr lvl="0" algn="ctr" defTabSz="914400"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Образование, физическая культура и спорт</a:t>
            </a:r>
          </a:p>
          <a:p>
            <a:pPr lvl="0" defTabSz="914400">
              <a:spcAft>
                <a:spcPts val="0"/>
              </a:spcAft>
              <a:buClr>
                <a:srgbClr val="31B6FD"/>
              </a:buClr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Муниципальная система образования </a:t>
            </a:r>
            <a:r>
              <a:rPr lang="ru-RU" sz="1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Зейского</a:t>
            </a:r>
            <a: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муниципального округа включает в себя 17 образовательных организаций, в 3-х из которых организованны филиалы (МАОУ </a:t>
            </a:r>
            <a:r>
              <a:rPr lang="ru-RU" sz="1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Сосновоборская</a:t>
            </a:r>
            <a: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СОШ, МАОУ </a:t>
            </a:r>
            <a:r>
              <a:rPr lang="ru-RU" sz="1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Умлеканская</a:t>
            </a:r>
            <a: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СОШ, МБОУ </a:t>
            </a:r>
            <a:r>
              <a:rPr lang="ru-RU" sz="1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Юбилейненская</a:t>
            </a:r>
            <a:r>
              <a:rPr lang="ru-RU" sz="1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СОШ) реализуются 21 программа дошкольного образования, 1 учреждение дополнительного образования детско-юношеская спортивная школа в с. Овсянка.</a:t>
            </a:r>
            <a:endParaRPr lang="ru-RU" sz="105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66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207</TotalTime>
  <Words>157</Words>
  <Application>Microsoft Office PowerPoint</Application>
  <PresentationFormat>Широкоэкранный</PresentationFormat>
  <Paragraphs>29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Calibri</vt:lpstr>
      <vt:lpstr>Century Gothic</vt:lpstr>
      <vt:lpstr>Times New Roman</vt:lpstr>
      <vt:lpstr>TT Norms ExtraBold</vt:lpstr>
      <vt:lpstr>TT Norms Medium</vt:lpstr>
      <vt:lpstr>Wingdings 3</vt:lpstr>
      <vt:lpstr>Сектор</vt:lpstr>
      <vt:lpstr> ЗЕЙСКИЙ МУНИЦИПАЛЬНЫЙ ОКРУГ</vt:lpstr>
      <vt:lpstr>Население и трудовые ресурсы</vt:lpstr>
      <vt:lpstr>Социальная инфраструктура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ЗЕЙСКИЙ МУНИЦИПАЛЬНЫЙ ОКРУГ</dc:title>
  <dc:creator>Наталья Гарбузова</dc:creator>
  <cp:lastModifiedBy>Наталья Гарбузова</cp:lastModifiedBy>
  <cp:revision>4</cp:revision>
  <dcterms:created xsi:type="dcterms:W3CDTF">2026-07-30T03:46:59Z</dcterms:created>
  <dcterms:modified xsi:type="dcterms:W3CDTF">2026-09-28T05:37:05Z</dcterms:modified>
</cp:coreProperties>
</file>