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ebp" ContentType="image/webp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67" r:id="rId2"/>
    <p:sldId id="269" r:id="rId3"/>
    <p:sldId id="371" r:id="rId4"/>
    <p:sldId id="375" r:id="rId5"/>
    <p:sldId id="383" r:id="rId6"/>
    <p:sldId id="384" r:id="rId7"/>
    <p:sldId id="385" r:id="rId8"/>
    <p:sldId id="373" r:id="rId9"/>
    <p:sldId id="410" r:id="rId10"/>
    <p:sldId id="409" r:id="rId11"/>
    <p:sldId id="402" r:id="rId12"/>
    <p:sldId id="407" r:id="rId13"/>
    <p:sldId id="404" r:id="rId14"/>
    <p:sldId id="413" r:id="rId15"/>
    <p:sldId id="408" r:id="rId16"/>
    <p:sldId id="411" r:id="rId17"/>
    <p:sldId id="412" r:id="rId18"/>
    <p:sldId id="374" r:id="rId19"/>
    <p:sldId id="390" r:id="rId20"/>
    <p:sldId id="395" r:id="rId21"/>
    <p:sldId id="381" r:id="rId22"/>
    <p:sldId id="359" r:id="rId23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9D813F9-F28E-0C44-A346-DEC14CF922E5}">
          <p14:sldIdLst>
            <p14:sldId id="267"/>
            <p14:sldId id="269"/>
            <p14:sldId id="371"/>
            <p14:sldId id="375"/>
            <p14:sldId id="383"/>
            <p14:sldId id="384"/>
            <p14:sldId id="385"/>
            <p14:sldId id="373"/>
            <p14:sldId id="410"/>
            <p14:sldId id="409"/>
            <p14:sldId id="402"/>
            <p14:sldId id="407"/>
            <p14:sldId id="404"/>
            <p14:sldId id="413"/>
            <p14:sldId id="408"/>
            <p14:sldId id="411"/>
            <p14:sldId id="412"/>
            <p14:sldId id="374"/>
            <p14:sldId id="390"/>
            <p14:sldId id="395"/>
            <p14:sldId id="381"/>
            <p14:sldId id="3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синкина Регина Сергеевна" initials="ОРС" lastIdx="1" clrIdx="0">
    <p:extLst>
      <p:ext uri="{19B8F6BF-5375-455C-9EA6-DF929625EA0E}">
        <p15:presenceInfo xmlns:p15="http://schemas.microsoft.com/office/powerpoint/2012/main" userId="S-1-5-21-261341302-3159387693-3420431122-13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56A0"/>
    <a:srgbClr val="A6A6A6"/>
    <a:srgbClr val="B1C1E4"/>
    <a:srgbClr val="2276BC"/>
    <a:srgbClr val="FEFEFE"/>
    <a:srgbClr val="FBFBFB"/>
    <a:srgbClr val="FCFCFC"/>
    <a:srgbClr val="D1D1D1"/>
    <a:srgbClr val="B9B9B9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4"/>
    <p:restoredTop sz="94719"/>
  </p:normalViewPr>
  <p:slideViewPr>
    <p:cSldViewPr snapToGrid="0">
      <p:cViewPr varScale="1">
        <p:scale>
          <a:sx n="109" d="100"/>
          <a:sy n="109" d="100"/>
        </p:scale>
        <p:origin x="1404" y="13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ru-ID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39DB37D7-8989-964D-A8C1-BF06A633812A}" type="datetimeFigureOut">
              <a:rPr lang="ru-ID" smtClean="0"/>
              <a:t>06/19/2026</a:t>
            </a:fld>
            <a:endParaRPr lang="ru-ID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endParaRPr lang="ru-ID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436" tIns="45718" rIns="91436" bIns="4571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ID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ru-ID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45D20CD8-132A-1A42-9C3F-9E9662FD4B9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331069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2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2871201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BCC1B-C639-1BB8-956F-A6C62B6E8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F1485FD-BE14-D346-9FB3-2D5150BEAB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5966B83-3494-8F01-AF2D-1BEBA2A723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3A82F7-7F86-790C-AC05-42214FC789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11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3010114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D705B-9ADB-9A05-9905-BB30C3ADA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1093B7A-B1E7-CA62-6D05-363994A102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9B49D30-C630-94DC-8109-EE9CAFA25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3E5A0A-E621-49DB-94A4-9AE29842E8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12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837916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31559-EADC-79EB-7F8B-04D573827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9AC4695-8094-06C7-FE0F-93C5DEBC1D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05C56B6-71B7-84DB-5AF2-66510E68B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DA50FF-5113-9FAF-68FB-99BD561CEB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13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2234623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31559-EADC-79EB-7F8B-04D573827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9AC4695-8094-06C7-FE0F-93C5DEBC1D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05C56B6-71B7-84DB-5AF2-66510E68B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DA50FF-5113-9FAF-68FB-99BD561CEB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14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4192112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30B5A-09C7-C9F1-DEFC-F607394CE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DD1034A-D4D9-A7A7-FF3F-117C154DFF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FBE1E42-6EEC-D97F-07E1-233AE705E1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D2401A3-A773-5836-663D-116C2B04FD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15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4045847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30B5A-09C7-C9F1-DEFC-F607394CE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DD1034A-D4D9-A7A7-FF3F-117C154DFF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FBE1E42-6EEC-D97F-07E1-233AE705E1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D2401A3-A773-5836-663D-116C2B04FD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16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2538646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30B5A-09C7-C9F1-DEFC-F607394CE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DD1034A-D4D9-A7A7-FF3F-117C154DFF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FBE1E42-6EEC-D97F-07E1-233AE705E1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D2401A3-A773-5836-663D-116C2B04FD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17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366758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19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26163275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7F9D7-69DD-4EB2-972F-98B824971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B7D7F1A-BE5B-66EE-342D-3538B66086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4178875-FF37-EE86-DAD7-380DFAB7B5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63DEEC-3F28-764A-E6C2-61F16D030F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20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4535772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21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898463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3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3185664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4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854858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5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2118345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6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1253786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7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218284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8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496060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9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1505800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9710C-8604-8BF8-B5FE-190E18824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E4C9D7F-3166-82BA-23D9-C02F56FD87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4EE1F49-E749-D701-1C1B-F1F28C1038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C52A9F-E293-9D53-9E17-1439C6C107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10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3144053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8016-56EC-0A43-ADB2-8D6B320CC239}" type="datetime1">
              <a:rPr lang="ru-RU" smtClean="0"/>
              <a:t>19.06.2026</a:t>
            </a:fld>
            <a:endParaRPr lang="ru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156264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25D4-5D07-C84F-8F5B-C0FCE56BAA04}" type="datetime1">
              <a:rPr lang="ru-RU" smtClean="0"/>
              <a:t>19.06.2026</a:t>
            </a:fld>
            <a:endParaRPr lang="ru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80939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5FE6-9F58-E04A-AF5D-E0D3CED08D0B}" type="datetime1">
              <a:rPr lang="ru-RU" smtClean="0"/>
              <a:t>19.06.2026</a:t>
            </a:fld>
            <a:endParaRPr lang="ru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45568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3C6A-949B-8546-BF85-B80F61ADB7C8}" type="datetime1">
              <a:rPr lang="ru-RU" smtClean="0"/>
              <a:t>19.06.2026</a:t>
            </a:fld>
            <a:endParaRPr lang="ru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109922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1187-46BE-9D44-A2D2-7AB336D6874D}" type="datetime1">
              <a:rPr lang="ru-RU" smtClean="0"/>
              <a:t>19.06.2026</a:t>
            </a:fld>
            <a:endParaRPr lang="ru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384368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D714-477C-8E4F-80B2-8100E37C6C45}" type="datetime1">
              <a:rPr lang="ru-RU" smtClean="0"/>
              <a:t>19.06.2026</a:t>
            </a:fld>
            <a:endParaRPr lang="ru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394144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CC66-20DE-6A40-94F2-95386CD16213}" type="datetime1">
              <a:rPr lang="ru-RU" smtClean="0"/>
              <a:t>19.06.2026</a:t>
            </a:fld>
            <a:endParaRPr lang="ru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371079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C66C4-FF1D-DE42-949B-EFC34EECAF9A}" type="datetime1">
              <a:rPr lang="ru-RU" smtClean="0"/>
              <a:t>19.06.2026</a:t>
            </a:fld>
            <a:endParaRPr lang="ru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182026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0058-7471-E142-87EA-3597FEA11B8A}" type="datetime1">
              <a:rPr lang="ru-RU" smtClean="0"/>
              <a:t>19.06.2026</a:t>
            </a:fld>
            <a:endParaRPr lang="ru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416710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BD9B-40A4-764D-8305-4622582737AA}" type="datetime1">
              <a:rPr lang="ru-RU" smtClean="0"/>
              <a:t>19.06.2026</a:t>
            </a:fld>
            <a:endParaRPr lang="ru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410703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164F-07BA-6243-AF5E-D22E108E4987}" type="datetime1">
              <a:rPr lang="ru-RU" smtClean="0"/>
              <a:t>19.06.2026</a:t>
            </a:fld>
            <a:endParaRPr lang="ru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133252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9ACFB-CE6A-F744-9AEA-E08B5B8BAE3D}" type="datetime1">
              <a:rPr lang="ru-RU" smtClean="0"/>
              <a:t>19.06.2026</a:t>
            </a:fld>
            <a:endParaRPr lang="ru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329922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eb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eb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web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svg"/><Relationship Id="rId5" Type="http://schemas.openxmlformats.org/officeDocument/2006/relationships/image" Target="../media/image45.png"/><Relationship Id="rId10" Type="http://schemas.openxmlformats.org/officeDocument/2006/relationships/image" Target="../media/image75.svg"/><Relationship Id="rId4" Type="http://schemas.openxmlformats.org/officeDocument/2006/relationships/image" Target="../media/image6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75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7.sv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eb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93.svg"/><Relationship Id="rId3" Type="http://schemas.openxmlformats.org/officeDocument/2006/relationships/image" Target="../media/image56.png"/><Relationship Id="rId7" Type="http://schemas.openxmlformats.org/officeDocument/2006/relationships/hyperlink" Target="mailto:mail@svobregion.ru" TargetMode="External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svg"/><Relationship Id="rId11" Type="http://schemas.openxmlformats.org/officeDocument/2006/relationships/image" Target="../media/image91.svg"/><Relationship Id="rId5" Type="http://schemas.openxmlformats.org/officeDocument/2006/relationships/image" Target="../media/image57.png"/><Relationship Id="rId10" Type="http://schemas.openxmlformats.org/officeDocument/2006/relationships/image" Target="../media/image58.png"/><Relationship Id="rId4" Type="http://schemas.openxmlformats.org/officeDocument/2006/relationships/image" Target="../media/image87.svg"/><Relationship Id="rId9" Type="http://schemas.openxmlformats.org/officeDocument/2006/relationships/image" Target="../media/image19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24.sv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3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25.png"/><Relationship Id="rId18" Type="http://schemas.openxmlformats.org/officeDocument/2006/relationships/image" Target="../media/image50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44.sv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svg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5" Type="http://schemas.openxmlformats.org/officeDocument/2006/relationships/image" Target="../media/image26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23.png"/><Relationship Id="rId14" Type="http://schemas.openxmlformats.org/officeDocument/2006/relationships/image" Target="../media/image4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svg"/><Relationship Id="rId5" Type="http://schemas.openxmlformats.org/officeDocument/2006/relationships/image" Target="../media/image29.png"/><Relationship Id="rId10" Type="http://schemas.openxmlformats.org/officeDocument/2006/relationships/image" Target="../media/image58.svg"/><Relationship Id="rId4" Type="http://schemas.openxmlformats.org/officeDocument/2006/relationships/image" Target="../media/image52.sv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webp"/><Relationship Id="rId4" Type="http://schemas.openxmlformats.org/officeDocument/2006/relationships/image" Target="../media/image3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F35A2E48-CBA7-81AD-1A95-7B102E7F945B}"/>
              </a:ext>
            </a:extLst>
          </p:cNvPr>
          <p:cNvSpPr/>
          <p:nvPr/>
        </p:nvSpPr>
        <p:spPr>
          <a:xfrm>
            <a:off x="6169311" y="231666"/>
            <a:ext cx="2153465" cy="433062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АМУРСКАЯ ОБЛАСТЬ</a:t>
            </a:r>
            <a:endParaRPr kumimoji="0" lang="ru-ID" sz="14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F5C67211-303C-B1E1-A395-221ED7DB4133}"/>
              </a:ext>
            </a:extLst>
          </p:cNvPr>
          <p:cNvSpPr/>
          <p:nvPr/>
        </p:nvSpPr>
        <p:spPr>
          <a:xfrm>
            <a:off x="8460766" y="181098"/>
            <a:ext cx="727622" cy="478690"/>
          </a:xfrm>
          <a:prstGeom prst="roundRect">
            <a:avLst>
              <a:gd name="adj" fmla="val 28568"/>
            </a:avLst>
          </a:prstGeom>
          <a:solidFill>
            <a:srgbClr val="FEFEFE"/>
          </a:solidFill>
          <a:ln>
            <a:noFill/>
          </a:ln>
          <a:effectLst>
            <a:outerShdw blurRad="106087" sx="89633" sy="89633" algn="ctr" rotWithShape="0">
              <a:prstClr val="black">
                <a:alpha val="9229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1468483" y="5556090"/>
            <a:ext cx="714065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ID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СВОБОДНЕНСКОГО РАЙОНА</a:t>
            </a:r>
            <a:endParaRPr lang="ru-ID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48A14C-7E6E-E9C5-E8DE-FFE2EB5D9135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МАТЕРИАЛ ПОДГОТОВЛЕН АДМИНИСТРАЦИЕЙ СВОБОДНЕНСКОГО РАЙОНА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7ED1A0-48E0-A223-6067-DBC0A849975B}"/>
              </a:ext>
            </a:extLst>
          </p:cNvPr>
          <p:cNvSpPr txBox="1"/>
          <p:nvPr/>
        </p:nvSpPr>
        <p:spPr>
          <a:xfrm>
            <a:off x="858321" y="3510169"/>
            <a:ext cx="174491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РАМКЕ СЛЕДУЕТ РАЗМЕСТИТЬ ФОТО ВАШЕГО МУНИЦИПАЛИТЕТА</a:t>
            </a:r>
          </a:p>
        </p:txBody>
      </p:sp>
      <p:pic>
        <p:nvPicPr>
          <p:cNvPr id="12" name="Рисунок 11" descr="Герб Свободненского района маленький">
            <a:extLst>
              <a:ext uri="{FF2B5EF4-FFF2-40B4-BE49-F238E27FC236}">
                <a16:creationId xmlns:a16="http://schemas.microsoft.com/office/drawing/2014/main" id="{8578066B-0BA1-04EC-7F3F-E7ABB7394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22" y="220776"/>
            <a:ext cx="518168" cy="509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AFD1BA9-4660-EAC8-E194-9A8DB237D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8773" y="243109"/>
            <a:ext cx="848140" cy="433062"/>
          </a:xfrm>
          <a:prstGeom prst="rect">
            <a:avLst/>
          </a:prstGeom>
        </p:spPr>
      </p:pic>
      <p:sp>
        <p:nvSpPr>
          <p:cNvPr id="5" name="Скругленный прямоугольник 6">
            <a:extLst>
              <a:ext uri="{FF2B5EF4-FFF2-40B4-BE49-F238E27FC236}">
                <a16:creationId xmlns:a16="http://schemas.microsoft.com/office/drawing/2014/main" id="{5226C057-F9AD-B735-E351-264553C7C728}"/>
              </a:ext>
            </a:extLst>
          </p:cNvPr>
          <p:cNvSpPr/>
          <p:nvPr/>
        </p:nvSpPr>
        <p:spPr>
          <a:xfrm>
            <a:off x="1468483" y="243109"/>
            <a:ext cx="2610035" cy="433062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СВОБОДНЕНСКИЙ РАЙОН</a:t>
            </a:r>
            <a:endParaRPr kumimoji="0" lang="ru-ID" sz="14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282CF86-FBA2-0225-3AC6-44B105D26A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321" y="896645"/>
            <a:ext cx="8330067" cy="458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31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EE26C-361B-EF41-98A0-4A8A96345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Скругленный прямоугольник 131">
            <a:extLst>
              <a:ext uri="{FF2B5EF4-FFF2-40B4-BE49-F238E27FC236}">
                <a16:creationId xmlns:a16="http://schemas.microsoft.com/office/drawing/2014/main" id="{61173CBE-9A73-1058-F670-4773FB3A48AF}"/>
              </a:ext>
            </a:extLst>
          </p:cNvPr>
          <p:cNvSpPr/>
          <p:nvPr/>
        </p:nvSpPr>
        <p:spPr>
          <a:xfrm>
            <a:off x="185903" y="1388801"/>
            <a:ext cx="5027935" cy="4897699"/>
          </a:xfrm>
          <a:prstGeom prst="roundRect">
            <a:avLst>
              <a:gd name="adj" fmla="val 502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73" name="Скругленный прямоугольник 172">
            <a:extLst>
              <a:ext uri="{FF2B5EF4-FFF2-40B4-BE49-F238E27FC236}">
                <a16:creationId xmlns:a16="http://schemas.microsoft.com/office/drawing/2014/main" id="{87A05063-D597-3358-C05F-5CDAD8E2D8C1}"/>
              </a:ext>
            </a:extLst>
          </p:cNvPr>
          <p:cNvSpPr/>
          <p:nvPr/>
        </p:nvSpPr>
        <p:spPr>
          <a:xfrm>
            <a:off x="326215" y="1449730"/>
            <a:ext cx="4544723" cy="2176241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198" name="Скругленный прямоугольник 197">
            <a:extLst>
              <a:ext uri="{FF2B5EF4-FFF2-40B4-BE49-F238E27FC236}">
                <a16:creationId xmlns:a16="http://schemas.microsoft.com/office/drawing/2014/main" id="{04542FF9-B2FB-1C06-5C0D-DB44DA45BCE9}"/>
              </a:ext>
            </a:extLst>
          </p:cNvPr>
          <p:cNvSpPr/>
          <p:nvPr/>
        </p:nvSpPr>
        <p:spPr>
          <a:xfrm>
            <a:off x="297332" y="3805782"/>
            <a:ext cx="4573606" cy="2387891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6771F2-BE4B-C9C8-2A8F-338B20ED50D9}"/>
              </a:ext>
            </a:extLst>
          </p:cNvPr>
          <p:cNvSpPr txBox="1"/>
          <p:nvPr/>
        </p:nvSpPr>
        <p:spPr>
          <a:xfrm>
            <a:off x="627016" y="550177"/>
            <a:ext cx="916057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2400" b="1" dirty="0">
                <a:latin typeface="Arial" panose="020B0604020202020204" pitchFamily="34" charset="0"/>
                <a:cs typeface="Arial" panose="020B0604020202020204" pitchFamily="34" charset="0"/>
              </a:rPr>
              <a:t>ДОСТОПРИМЕЧАТЕЛЬНОСТИ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И ТУРИЗМ СВОБОДНЕНСКОГО РАЙОНА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9212CB22-F790-B3B1-04F4-6C10172EE275}"/>
              </a:ext>
            </a:extLst>
          </p:cNvPr>
          <p:cNvSpPr/>
          <p:nvPr/>
        </p:nvSpPr>
        <p:spPr>
          <a:xfrm>
            <a:off x="627017" y="163628"/>
            <a:ext cx="66511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endParaRPr lang="ru-ID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3E18DC9D-5A5D-F095-A7D8-2C70584E7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9945386B-E77C-573F-C005-FD80D62D97E6}"/>
              </a:ext>
            </a:extLst>
          </p:cNvPr>
          <p:cNvSpPr txBox="1"/>
          <p:nvPr/>
        </p:nvSpPr>
        <p:spPr>
          <a:xfrm>
            <a:off x="3201908" y="2190853"/>
            <a:ext cx="1528353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АМУРСКИЙ </a:t>
            </a:r>
            <a:r>
              <a:rPr 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ГАЗОПЕРЕРАБАТЫВАЮЩИЙ ЗАВОД</a:t>
            </a:r>
            <a:endParaRPr lang="ru-RU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E62D3924-C445-6080-A39D-0D95119521A1}"/>
              </a:ext>
            </a:extLst>
          </p:cNvPr>
          <p:cNvSpPr txBox="1"/>
          <p:nvPr/>
        </p:nvSpPr>
        <p:spPr>
          <a:xfrm>
            <a:off x="3201908" y="4753505"/>
            <a:ext cx="1264583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АМУРСКИЙ </a:t>
            </a:r>
            <a:r>
              <a:rPr 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ГАЗОХИМИЧЕСКИЙ КОМПЛЕКС</a:t>
            </a:r>
            <a:endParaRPr lang="ru-RU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:a16="http://schemas.microsoft.com/office/drawing/2014/main" id="{D99FBCDC-C7FA-319E-B9E6-3F9871BD4DAC}"/>
              </a:ext>
            </a:extLst>
          </p:cNvPr>
          <p:cNvSpPr/>
          <p:nvPr/>
        </p:nvSpPr>
        <p:spPr>
          <a:xfrm>
            <a:off x="5802923" y="1761798"/>
            <a:ext cx="3736729" cy="372834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just"/>
            <a:r>
              <a:rPr lang="ru-RU" sz="1400" b="1" u="sng" dirty="0">
                <a:solidFill>
                  <a:srgbClr val="4756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Промышленный туризм</a:t>
            </a:r>
          </a:p>
          <a:p>
            <a:pPr algn="just"/>
            <a:endParaRPr lang="ru-RU" sz="1100" b="1" u="sng" dirty="0">
              <a:solidFill>
                <a:srgbClr val="4756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solidFill>
                  <a:srgbClr val="4756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</a:t>
            </a:r>
            <a:r>
              <a:rPr lang="ru-RU" sz="1200" dirty="0">
                <a:solidFill>
                  <a:srgbClr val="4756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ктивно развивается в </a:t>
            </a:r>
            <a:r>
              <a:rPr lang="ru-RU" sz="1200" dirty="0" err="1">
                <a:solidFill>
                  <a:srgbClr val="4756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Свободненском</a:t>
            </a:r>
            <a:r>
              <a:rPr lang="ru-RU" sz="1200" dirty="0">
                <a:solidFill>
                  <a:srgbClr val="4756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rgbClr val="4756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районе промышленный туризм. </a:t>
            </a:r>
            <a:r>
              <a:rPr lang="ru-RU" sz="1200" dirty="0">
                <a:solidFill>
                  <a:srgbClr val="4756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 программу визитов на предприятия АГПЗ и АГХК входит посещение смотровой площадки, с которой открывается панорамный вид на всю территорию будущего предприятия, осмотр объектов строительства, знакомство с инфраструктурой проекта</a:t>
            </a:r>
            <a:endParaRPr lang="ru-ID" sz="12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2EC019-8DFA-F839-39E8-621DE8DD43AD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СВОБОДНЕНСКОГО РАЙОНА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FEB740A-09F6-142A-5BED-F807E013E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24" y="1556485"/>
            <a:ext cx="2565476" cy="20074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B49804C-3DBC-2A62-A10E-171373F39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24" y="3954581"/>
            <a:ext cx="2565476" cy="211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06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9A0D2-0039-5241-13CE-AA046594A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EBCFC9-2094-4D30-5E88-AD2AAC9910B5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 ОСНОВНЫЕ СЕЛЬСКОХОЗЯЙСТВЕННЫЕ ОРГАНИЗАЦИИ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47F25DC1-0EF0-8FCE-EC12-BF13D24215FF}"/>
              </a:ext>
            </a:extLst>
          </p:cNvPr>
          <p:cNvSpPr/>
          <p:nvPr/>
        </p:nvSpPr>
        <p:spPr>
          <a:xfrm>
            <a:off x="627017" y="163628"/>
            <a:ext cx="147610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организации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E161D04-B6AE-6DB3-3015-74CAE5E9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5F0312A7-08F5-BB4E-B2B0-C7A184546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471258"/>
              </p:ext>
            </p:extLst>
          </p:nvPr>
        </p:nvGraphicFramePr>
        <p:xfrm>
          <a:off x="491045" y="1121782"/>
          <a:ext cx="9167150" cy="4748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3506">
                  <a:extLst>
                    <a:ext uri="{9D8B030D-6E8A-4147-A177-3AD203B41FA5}">
                      <a16:colId xmlns:a16="http://schemas.microsoft.com/office/drawing/2014/main" val="3163916451"/>
                    </a:ext>
                  </a:extLst>
                </a:gridCol>
                <a:gridCol w="3153506">
                  <a:extLst>
                    <a:ext uri="{9D8B030D-6E8A-4147-A177-3AD203B41FA5}">
                      <a16:colId xmlns:a16="http://schemas.microsoft.com/office/drawing/2014/main" val="2399887350"/>
                    </a:ext>
                  </a:extLst>
                </a:gridCol>
                <a:gridCol w="1430069">
                  <a:extLst>
                    <a:ext uri="{9D8B030D-6E8A-4147-A177-3AD203B41FA5}">
                      <a16:colId xmlns:a16="http://schemas.microsoft.com/office/drawing/2014/main" val="223652072"/>
                    </a:ext>
                  </a:extLst>
                </a:gridCol>
                <a:gridCol w="1430069">
                  <a:extLst>
                    <a:ext uri="{9D8B030D-6E8A-4147-A177-3AD203B41FA5}">
                      <a16:colId xmlns:a16="http://schemas.microsoft.com/office/drawing/2014/main" val="4168060387"/>
                    </a:ext>
                  </a:extLst>
                </a:gridCol>
              </a:tblGrid>
              <a:tr h="1205669"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КОМПАНИИ </a:t>
                      </a:r>
                      <a:endParaRPr lang="ru-ID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 ДЕЯТЕЛЬНОСТИ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ВЫРУЧКА </a:t>
                      </a:r>
                    </a:p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</a:t>
                      </a:r>
                      <a:r>
                        <a:rPr lang="ru-ID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руб.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ID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РАБОЧИЕ </a:t>
                      </a:r>
                    </a:p>
                    <a:p>
                      <a:pPr algn="ctr"/>
                      <a:r>
                        <a:rPr lang="ru-ID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чел.</a:t>
                      </a:r>
                    </a:p>
                  </a:txBody>
                  <a:tcPr marL="0" marR="0" marT="216000" marB="21600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895412"/>
                  </a:ext>
                </a:extLst>
              </a:tr>
              <a:tr h="959238">
                <a:tc>
                  <a:txBody>
                    <a:bodyPr/>
                    <a:lstStyle/>
                    <a:p>
                      <a:pPr algn="l"/>
                      <a:r>
                        <a:rPr lang="ru-RU" sz="11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КХ «Бибикова Д.Е.»</a:t>
                      </a:r>
                      <a:endParaRPr lang="ru-ID" sz="11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Выращивание зерновых культур и сои</a:t>
                      </a:r>
                      <a:endParaRPr lang="ru-ID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176,126</a:t>
                      </a:r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187201"/>
                  </a:ext>
                </a:extLst>
              </a:tr>
              <a:tr h="923360">
                <a:tc>
                  <a:txBody>
                    <a:bodyPr/>
                    <a:lstStyle/>
                    <a:p>
                      <a:pPr algn="l"/>
                      <a:r>
                        <a:rPr lang="ru-RU" sz="11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«Агро-Диал»</a:t>
                      </a:r>
                      <a:endParaRPr lang="ru-ID" sz="11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Выращивание зерновых культур и сои</a:t>
                      </a:r>
                      <a:endParaRPr lang="ru-ID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143,104</a:t>
                      </a:r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48693"/>
                  </a:ext>
                </a:extLst>
              </a:tr>
              <a:tr h="1042280">
                <a:tc>
                  <a:txBody>
                    <a:bodyPr/>
                    <a:lstStyle/>
                    <a:p>
                      <a:pPr algn="l"/>
                      <a:r>
                        <a:rPr lang="ru-RU" sz="11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«Восточный»</a:t>
                      </a:r>
                      <a:endParaRPr lang="ru-ID" sz="11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Выращивание зерновых культур и сои</a:t>
                      </a:r>
                      <a:endParaRPr lang="ru-ID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67,330</a:t>
                      </a:r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482407"/>
                  </a:ext>
                </a:extLst>
              </a:tr>
              <a:tr h="617917">
                <a:tc>
                  <a:txBody>
                    <a:bodyPr/>
                    <a:lstStyle/>
                    <a:p>
                      <a:pPr algn="l"/>
                      <a:r>
                        <a:rPr lang="ru-RU" sz="11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«ОКДВА»</a:t>
                      </a:r>
                      <a:endParaRPr lang="ru-ID" sz="11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Выращивание зерновых культур и сои</a:t>
                      </a:r>
                      <a:endParaRPr lang="ru-ID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21,141</a:t>
                      </a:r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18307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F127894-A823-802A-D158-07CFF374686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СВОБОДНЕНСКОГО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284856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90561-299F-E9EE-5D3B-1789FBF90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BA19B2A8-7E6D-4C86-13F9-15D2E361B4EA}"/>
              </a:ext>
            </a:extLst>
          </p:cNvPr>
          <p:cNvSpPr/>
          <p:nvPr/>
        </p:nvSpPr>
        <p:spPr>
          <a:xfrm>
            <a:off x="5207306" y="1401546"/>
            <a:ext cx="4497839" cy="4970316"/>
          </a:xfrm>
          <a:prstGeom prst="roundRect">
            <a:avLst>
              <a:gd name="adj" fmla="val 10047"/>
            </a:avLst>
          </a:prstGeom>
          <a:solidFill>
            <a:schemeClr val="bg2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4000" tIns="144000" rtlCol="0" anchor="t"/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РЕЗИДЕНТЫ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ТОР,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осуществляющие свою деятельность на территории Свободненского района: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«Газпром переработка Благовещенск»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ООО 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</a:t>
            </a:r>
            <a:r>
              <a:rPr kumimoji="0" lang="ru-RU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Террика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Восток»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«Свободненская ТЭС-2»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ООО «Альфа»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ООО «Свободненская ТЭС»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«Амурский ГХК»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ООО «Сервис-Интегратор</a:t>
            </a:r>
            <a:r>
              <a:rPr lang="ru-RU" sz="14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Управление Транспортом»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ООО «ТЭСС Амур»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«Газпром гелий сервис</a:t>
            </a:r>
            <a:r>
              <a:rPr lang="ru-RU" sz="14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</a:t>
            </a:r>
            <a:r>
              <a:rPr lang="ru-RU" sz="1400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Технопласт</a:t>
            </a:r>
            <a:r>
              <a:rPr lang="ru-RU" sz="14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«КСС Восток»</a:t>
            </a:r>
            <a:endParaRPr lang="ru-RU" sz="14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5FA551-47AC-2027-DF9E-6DA2996BE9D6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ТЕРРИТОРИЯ ОПЕРЕЖАЮЩЕГО РАЗВИТИЯ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27C5DB63-4410-D25C-57F0-6E55622C7C8B}"/>
              </a:ext>
            </a:extLst>
          </p:cNvPr>
          <p:cNvSpPr/>
          <p:nvPr/>
        </p:nvSpPr>
        <p:spPr>
          <a:xfrm>
            <a:off x="627009" y="196463"/>
            <a:ext cx="150353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42BCB5DB-C510-B5B8-EB9A-765661F021D1}"/>
              </a:ext>
            </a:extLst>
          </p:cNvPr>
          <p:cNvSpPr/>
          <p:nvPr/>
        </p:nvSpPr>
        <p:spPr>
          <a:xfrm>
            <a:off x="627017" y="1401546"/>
            <a:ext cx="4497842" cy="77559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72000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ТОР «АМУРСКАЯ»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6F4E5C5E-6BED-2771-4330-DDA765ACD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E1265C1A-14DC-3BDC-9FFD-A3FD825A9C3C}"/>
              </a:ext>
            </a:extLst>
          </p:cNvPr>
          <p:cNvSpPr/>
          <p:nvPr/>
        </p:nvSpPr>
        <p:spPr>
          <a:xfrm>
            <a:off x="627009" y="2429892"/>
            <a:ext cx="4497842" cy="663364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Налог на прибыль: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 - первые 5 лет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 - последующие 5 лет</a:t>
            </a: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32603C95-6E10-6D91-D725-80437CE13FAE}"/>
              </a:ext>
            </a:extLst>
          </p:cNvPr>
          <p:cNvSpPr/>
          <p:nvPr/>
        </p:nvSpPr>
        <p:spPr>
          <a:xfrm>
            <a:off x="627009" y="4428254"/>
            <a:ext cx="4497842" cy="645163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9C00D7DA-3BDD-EBCD-4219-D20983AF0ED0}"/>
              </a:ext>
            </a:extLst>
          </p:cNvPr>
          <p:cNvSpPr/>
          <p:nvPr/>
        </p:nvSpPr>
        <p:spPr>
          <a:xfrm>
            <a:off x="627009" y="3387845"/>
            <a:ext cx="4497842" cy="660294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Налог на имущество: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 - первые 5 налоговых периода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1,1% - последующие 5 налоговых периода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1448E8-E087-7CFF-1736-EA4126F6B60E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СВОБОДНЕНСКОГО РАЙОНА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81C6E2-897E-5017-9D02-05493EE2E66F}"/>
              </a:ext>
            </a:extLst>
          </p:cNvPr>
          <p:cNvSpPr txBox="1"/>
          <p:nvPr/>
        </p:nvSpPr>
        <p:spPr>
          <a:xfrm>
            <a:off x="861069" y="4435242"/>
            <a:ext cx="4029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Земельный налог:</a:t>
            </a:r>
          </a:p>
          <a:p>
            <a:pPr algn="ctr"/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 - первые 3 налоговых периода</a:t>
            </a:r>
          </a:p>
        </p:txBody>
      </p:sp>
      <p:sp>
        <p:nvSpPr>
          <p:cNvPr id="6" name="Скругленный прямоугольник 37">
            <a:extLst>
              <a:ext uri="{FF2B5EF4-FFF2-40B4-BE49-F238E27FC236}">
                <a16:creationId xmlns:a16="http://schemas.microsoft.com/office/drawing/2014/main" id="{675DE7F3-242A-ADC9-3CE4-43B9A63902D2}"/>
              </a:ext>
            </a:extLst>
          </p:cNvPr>
          <p:cNvSpPr/>
          <p:nvPr/>
        </p:nvSpPr>
        <p:spPr>
          <a:xfrm>
            <a:off x="627009" y="5326166"/>
            <a:ext cx="4497842" cy="775597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Налог на добычу полезных ископаемых: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Предоставляется пониженный коэффициент (</a:t>
            </a:r>
            <a:r>
              <a:rPr lang="ru-RU" sz="14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Ктд</a:t>
            </a:r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в течении 120 налоговых периодов</a:t>
            </a: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CB8210B4-5415-024E-8580-CB687A9F7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835" y="5349627"/>
            <a:ext cx="3566156" cy="95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301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1F72B-78FB-C0E5-AB47-4F01C1333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83604F0B-1B63-9830-5465-9207F27CD48C}"/>
              </a:ext>
            </a:extLst>
          </p:cNvPr>
          <p:cNvSpPr/>
          <p:nvPr/>
        </p:nvSpPr>
        <p:spPr>
          <a:xfrm>
            <a:off x="627016" y="1901815"/>
            <a:ext cx="9136387" cy="4344980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id="{4733D63F-9C91-7172-A732-28E6372E6603}"/>
              </a:ext>
            </a:extLst>
          </p:cNvPr>
          <p:cNvSpPr/>
          <p:nvPr/>
        </p:nvSpPr>
        <p:spPr>
          <a:xfrm>
            <a:off x="627016" y="1401546"/>
            <a:ext cx="9136399" cy="1152811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9F1C0A-0B2A-DA06-9CBA-B877B267DC3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РЕАЛИЗУЕМЫЕ ИНВЕСТИЦИОННЫЕ ПРОЕКТЫ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71DB78E3-261E-0A63-C832-846882E4B22E}"/>
              </a:ext>
            </a:extLst>
          </p:cNvPr>
          <p:cNvSpPr/>
          <p:nvPr/>
        </p:nvSpPr>
        <p:spPr>
          <a:xfrm>
            <a:off x="627017" y="163628"/>
            <a:ext cx="2334844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реализуемые инвестиционные проекты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7163517-862E-F95A-CFC5-24B3C29D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3D0F098-1E6E-711D-3B14-A0204797B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231756"/>
              </p:ext>
            </p:extLst>
          </p:nvPr>
        </p:nvGraphicFramePr>
        <p:xfrm>
          <a:off x="627015" y="1032213"/>
          <a:ext cx="9136390" cy="5230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925">
                  <a:extLst>
                    <a:ext uri="{9D8B030D-6E8A-4147-A177-3AD203B41FA5}">
                      <a16:colId xmlns:a16="http://schemas.microsoft.com/office/drawing/2014/main" val="3163916451"/>
                    </a:ext>
                  </a:extLst>
                </a:gridCol>
                <a:gridCol w="3142925">
                  <a:extLst>
                    <a:ext uri="{9D8B030D-6E8A-4147-A177-3AD203B41FA5}">
                      <a16:colId xmlns:a16="http://schemas.microsoft.com/office/drawing/2014/main" val="2399887350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val="223652072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val="4168060387"/>
                    </a:ext>
                  </a:extLst>
                </a:gridCol>
              </a:tblGrid>
              <a:tr h="1152597"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КОМПАНИИ </a:t>
                      </a:r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 ДЕЯТЕЛЬНОСТИ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ID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ИНВЕСТИЦИИ </a:t>
                      </a:r>
                    </a:p>
                    <a:p>
                      <a:pPr algn="ctr"/>
                      <a:r>
                        <a:rPr lang="ru-ID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ID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</a:t>
                      </a:r>
                    </a:p>
                    <a:p>
                      <a:pPr algn="ctr"/>
                      <a:r>
                        <a:rPr lang="ru-ID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РЕАЛИЗАЦИИ</a:t>
                      </a:r>
                      <a:r>
                        <a:rPr lang="ru-RU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algn="ctr"/>
                      <a:r>
                        <a:rPr lang="ru-RU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года</a:t>
                      </a:r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895412"/>
                  </a:ext>
                </a:extLst>
              </a:tr>
              <a:tr h="1009859"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Амурский газохимический комплекс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Производство полиэтилена и полипропилена востребованных на российском и мировом рынках марок. Производственная мощность комплекса составит до 2,7 миллионов тонн готовой продукции в год </a:t>
                      </a:r>
                      <a:endParaRPr lang="ru-ID" sz="11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ID" sz="11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707</a:t>
                      </a:r>
                      <a:r>
                        <a:rPr lang="ru-RU" sz="11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ID" sz="11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808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ID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-202</a:t>
                      </a:r>
                      <a:r>
                        <a:rPr lang="ru-RU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187201"/>
                  </a:ext>
                </a:extLst>
              </a:tr>
              <a:tr h="647569">
                <a:tc>
                  <a:txBody>
                    <a:bodyPr/>
                    <a:lstStyle/>
                    <a:p>
                      <a:pPr algn="l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sz="11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Террика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Восток»</a:t>
                      </a:r>
                      <a:endParaRPr lang="ru-ID" sz="11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Производство FFS пленки для упаковки продукции ООО «Амурский ГХК»</a:t>
                      </a:r>
                      <a:endParaRPr lang="ru-ID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585</a:t>
                      </a:r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11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r>
                        <a:rPr lang="ru-RU" sz="11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-2027</a:t>
                      </a:r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925131"/>
                  </a:ext>
                </a:extLst>
              </a:tr>
              <a:tr h="615462">
                <a:tc>
                  <a:txBody>
                    <a:bodyPr/>
                    <a:lstStyle/>
                    <a:p>
                      <a:pPr algn="l"/>
                      <a:r>
                        <a:rPr lang="ru-RU" sz="11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«ООО Свободненская ТЭС-2» </a:t>
                      </a:r>
                      <a:endParaRPr lang="ru-ID" sz="11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 по расширению Свободненской ТЭС</a:t>
                      </a:r>
                      <a:endParaRPr lang="ru-ID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130000</a:t>
                      </a:r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ID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-202</a:t>
                      </a:r>
                      <a:r>
                        <a:rPr lang="ru-RU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48693"/>
                  </a:ext>
                </a:extLst>
              </a:tr>
              <a:tr h="597877">
                <a:tc>
                  <a:txBody>
                    <a:bodyPr/>
                    <a:lstStyle/>
                    <a:p>
                      <a:pPr algn="l"/>
                      <a:r>
                        <a:rPr lang="ru-RU" sz="11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«КСС Восток»</a:t>
                      </a:r>
                      <a:endParaRPr lang="ru-ID" sz="11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Оказание комплекса логистических услуг для ООО «АГХК»</a:t>
                      </a:r>
                      <a:endParaRPr lang="ru-ID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396,57</a:t>
                      </a:r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2026-2028</a:t>
                      </a:r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544195"/>
                  </a:ext>
                </a:extLst>
              </a:tr>
              <a:tr h="536330">
                <a:tc rowSpan="2">
                  <a:txBody>
                    <a:bodyPr/>
                    <a:lstStyle/>
                    <a:p>
                      <a:pPr algn="l"/>
                      <a:endParaRPr lang="ru-RU" sz="1100" b="1" i="0" u="none" spc="-1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100" b="1" i="0" u="none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</a:t>
                      </a:r>
                      <a:r>
                        <a:rPr lang="ru-RU" sz="1100" b="1" i="0" u="none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"Альфа</a:t>
                      </a:r>
                    </a:p>
                    <a:p>
                      <a:pPr algn="l"/>
                      <a:endParaRPr lang="ru-RU" sz="1100" b="1" i="0" u="sng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ru-RU" sz="1100" b="1" i="0" u="sng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sz="11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Технопласт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</a:t>
                      </a:r>
                      <a:endParaRPr lang="ru-RU" sz="11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асфальтобетонной смеси</a:t>
                      </a:r>
                    </a:p>
                  </a:txBody>
                  <a:tcPr marL="18000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</a:t>
                      </a:r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ID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-202</a:t>
                      </a:r>
                      <a:r>
                        <a:rPr lang="ru-RU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0485187"/>
                  </a:ext>
                </a:extLst>
              </a:tr>
              <a:tr h="611269">
                <a:tc vMerge="1">
                  <a:txBody>
                    <a:bodyPr/>
                    <a:lstStyle/>
                    <a:p>
                      <a:endParaRPr lang="ru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Создание нового производства полимерных поддонов с организацией производственного цеха в здании Амурского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газохимического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комплекса</a:t>
                      </a:r>
                      <a:endParaRPr lang="ru-ID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2721,5</a:t>
                      </a:r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2025-2032</a:t>
                      </a:r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956864"/>
                  </a:ext>
                </a:extLst>
              </a:tr>
            </a:tbl>
          </a:graphicData>
        </a:graphic>
      </p:graphicFrame>
      <p:pic>
        <p:nvPicPr>
          <p:cNvPr id="9" name="Рисунок 8" descr="Коробка со сплошной заливкой">
            <a:extLst>
              <a:ext uri="{FF2B5EF4-FFF2-40B4-BE49-F238E27FC236}">
                <a16:creationId xmlns:a16="http://schemas.microsoft.com/office/drawing/2014/main" id="{5D0287BC-73B1-2001-592C-910FF8D4A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7938" y="5240586"/>
            <a:ext cx="360000" cy="360000"/>
          </a:xfrm>
          <a:prstGeom prst="rect">
            <a:avLst/>
          </a:prstGeom>
        </p:spPr>
      </p:pic>
      <p:pic>
        <p:nvPicPr>
          <p:cNvPr id="11" name="Рисунок 10" descr="Щит со сплошной заливкой">
            <a:extLst>
              <a:ext uri="{FF2B5EF4-FFF2-40B4-BE49-F238E27FC236}">
                <a16:creationId xmlns:a16="http://schemas.microsoft.com/office/drawing/2014/main" id="{468E90E6-BD38-5DFE-4C51-279574746E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57938" y="3972411"/>
            <a:ext cx="360000" cy="360000"/>
          </a:xfrm>
          <a:prstGeom prst="rect">
            <a:avLst/>
          </a:prstGeom>
        </p:spPr>
      </p:pic>
      <p:pic>
        <p:nvPicPr>
          <p:cNvPr id="14" name="Рисунок 13" descr="Стоп со сплошной заливкой">
            <a:extLst>
              <a:ext uri="{FF2B5EF4-FFF2-40B4-BE49-F238E27FC236}">
                <a16:creationId xmlns:a16="http://schemas.microsoft.com/office/drawing/2014/main" id="{C85B705E-0FB2-82CA-57E6-F5C4CF1BCB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57938" y="3363313"/>
            <a:ext cx="305923" cy="3269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EAC1D7-97FF-AE29-136F-32347288D2C7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СВОБОДНЕНСКОГО РАЙОНА</a:t>
            </a:r>
          </a:p>
        </p:txBody>
      </p:sp>
      <p:sp>
        <p:nvSpPr>
          <p:cNvPr id="5" name="Круговая 4"/>
          <p:cNvSpPr/>
          <p:nvPr/>
        </p:nvSpPr>
        <p:spPr>
          <a:xfrm>
            <a:off x="792865" y="5854670"/>
            <a:ext cx="290146" cy="246185"/>
          </a:xfrm>
          <a:prstGeom prst="pie">
            <a:avLst>
              <a:gd name="adj1" fmla="val 20208078"/>
              <a:gd name="adj2" fmla="val 16200000"/>
            </a:avLst>
          </a:prstGeom>
          <a:solidFill>
            <a:srgbClr val="4756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793367" y="4582545"/>
            <a:ext cx="270494" cy="318987"/>
          </a:xfrm>
          <a:prstGeom prst="notchedRightArrow">
            <a:avLst/>
          </a:prstGeom>
          <a:solidFill>
            <a:srgbClr val="4756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ертикальный свиток 14"/>
          <p:cNvSpPr/>
          <p:nvPr/>
        </p:nvSpPr>
        <p:spPr>
          <a:xfrm>
            <a:off x="757938" y="2669734"/>
            <a:ext cx="248410" cy="244354"/>
          </a:xfrm>
          <a:prstGeom prst="verticalScroll">
            <a:avLst/>
          </a:prstGeom>
          <a:solidFill>
            <a:srgbClr val="4756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469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1F72B-78FB-C0E5-AB47-4F01C1333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83604F0B-1B63-9830-5465-9207F27CD48C}"/>
              </a:ext>
            </a:extLst>
          </p:cNvPr>
          <p:cNvSpPr/>
          <p:nvPr/>
        </p:nvSpPr>
        <p:spPr>
          <a:xfrm>
            <a:off x="627016" y="1901815"/>
            <a:ext cx="9136387" cy="4344980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id="{4733D63F-9C91-7172-A732-28E6372E6603}"/>
              </a:ext>
            </a:extLst>
          </p:cNvPr>
          <p:cNvSpPr/>
          <p:nvPr/>
        </p:nvSpPr>
        <p:spPr>
          <a:xfrm>
            <a:off x="627016" y="1401546"/>
            <a:ext cx="9136399" cy="1152811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9F1C0A-0B2A-DA06-9CBA-B877B267DC3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ПРИОСТАНОВЛЕННЫЕ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ИНВЕСТИЦИОННЫЕ ПРОЕКТЫ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71DB78E3-261E-0A63-C832-846882E4B22E}"/>
              </a:ext>
            </a:extLst>
          </p:cNvPr>
          <p:cNvSpPr/>
          <p:nvPr/>
        </p:nvSpPr>
        <p:spPr>
          <a:xfrm>
            <a:off x="627017" y="163628"/>
            <a:ext cx="2334844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риостановленные 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проекты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7163517-862E-F95A-CFC5-24B3C29D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3D0F098-1E6E-711D-3B14-A0204797B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557682"/>
              </p:ext>
            </p:extLst>
          </p:nvPr>
        </p:nvGraphicFramePr>
        <p:xfrm>
          <a:off x="627015" y="1032213"/>
          <a:ext cx="9136390" cy="2833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925">
                  <a:extLst>
                    <a:ext uri="{9D8B030D-6E8A-4147-A177-3AD203B41FA5}">
                      <a16:colId xmlns:a16="http://schemas.microsoft.com/office/drawing/2014/main" val="3163916451"/>
                    </a:ext>
                  </a:extLst>
                </a:gridCol>
                <a:gridCol w="3142925">
                  <a:extLst>
                    <a:ext uri="{9D8B030D-6E8A-4147-A177-3AD203B41FA5}">
                      <a16:colId xmlns:a16="http://schemas.microsoft.com/office/drawing/2014/main" val="2399887350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val="223652072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val="4168060387"/>
                    </a:ext>
                  </a:extLst>
                </a:gridCol>
              </a:tblGrid>
              <a:tr h="1152597"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КОМПАНИИ </a:t>
                      </a:r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 ДЕЯТЕЛЬНОСТИ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ID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ИНВЕСТИЦИИ </a:t>
                      </a:r>
                    </a:p>
                    <a:p>
                      <a:pPr algn="ctr"/>
                      <a:r>
                        <a:rPr lang="ru-ID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Статус</a:t>
                      </a:r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895412"/>
                  </a:ext>
                </a:extLst>
              </a:tr>
              <a:tr h="1009859"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100" b="1" dirty="0" smtClean="0">
                          <a:latin typeface="Montserrat" panose="00000500000000000000" pitchFamily="2" charset="-52"/>
                        </a:rPr>
                        <a:t>ИП Малахов Д.Г.</a:t>
                      </a:r>
                      <a:endParaRPr lang="en-US" sz="1100" dirty="0" smtClean="0">
                        <a:latin typeface="Montserrat" panose="00000500000000000000" pitchFamily="2" charset="-52"/>
                      </a:endParaRPr>
                    </a:p>
                    <a:p>
                      <a:pPr algn="ctr" fontAlgn="t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Проект по обработке древесины и производство изделий из дерева и пробки (кроме мебели), производство изделий из соломки и материалов для плетения</a:t>
                      </a:r>
                      <a:endParaRPr lang="ru-ID" sz="11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ID" sz="11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Поиск инвестора</a:t>
                      </a:r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187201"/>
                  </a:ext>
                </a:extLst>
              </a:tr>
              <a:tr h="647569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sz="1100" b="1" dirty="0" smtClean="0">
                          <a:latin typeface="Montserrat" panose="00000500000000000000" pitchFamily="2" charset="-52"/>
                        </a:rPr>
                        <a:t>Реабилитационный центр для детей  и подростков с ограниченными возможностями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ru-RU" sz="1100" b="1" dirty="0" smtClean="0">
                          <a:latin typeface="Montserrat" panose="00000500000000000000" pitchFamily="2" charset="-52"/>
                        </a:rPr>
                        <a:t> «</a:t>
                      </a:r>
                      <a:r>
                        <a:rPr lang="ru-RU" sz="1100" b="1" dirty="0" err="1" smtClean="0">
                          <a:latin typeface="Montserrat" panose="00000500000000000000" pitchFamily="2" charset="-52"/>
                        </a:rPr>
                        <a:t>Бардагон</a:t>
                      </a:r>
                      <a:r>
                        <a:rPr lang="ru-RU" sz="1100" b="1" dirty="0" smtClean="0">
                          <a:latin typeface="Montserrat" panose="00000500000000000000" pitchFamily="2" charset="-52"/>
                        </a:rPr>
                        <a:t>»</a:t>
                      </a:r>
                      <a:endParaRPr lang="ru-ID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ru-RU" sz="1100" b="0" dirty="0" smtClean="0">
                          <a:latin typeface="Montserrat" panose="00000500000000000000" pitchFamily="2" charset="-52"/>
                        </a:rPr>
                        <a:t>Модернизация реабилитационного центра для детей и подростков с ограниченными возможностями  «</a:t>
                      </a:r>
                      <a:r>
                        <a:rPr lang="ru-RU" sz="1100" b="0" dirty="0" err="1" smtClean="0">
                          <a:latin typeface="Montserrat" panose="00000500000000000000" pitchFamily="2" charset="-52"/>
                        </a:rPr>
                        <a:t>Бардагон</a:t>
                      </a:r>
                      <a:r>
                        <a:rPr lang="ru-RU" sz="1100" b="0" dirty="0" smtClean="0">
                          <a:latin typeface="Montserrat" panose="00000500000000000000" pitchFamily="2" charset="-52"/>
                        </a:rPr>
                        <a:t>»</a:t>
                      </a:r>
                      <a:endParaRPr lang="ru-ID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Поиск инвестора</a:t>
                      </a:r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925131"/>
                  </a:ext>
                </a:extLst>
              </a:tr>
            </a:tbl>
          </a:graphicData>
        </a:graphic>
      </p:graphicFrame>
      <p:pic>
        <p:nvPicPr>
          <p:cNvPr id="14" name="Рисунок 13" descr="Стоп со сплошной заливкой">
            <a:extLst>
              <a:ext uri="{FF2B5EF4-FFF2-40B4-BE49-F238E27FC236}">
                <a16:creationId xmlns:a16="http://schemas.microsoft.com/office/drawing/2014/main" id="{C85B705E-0FB2-82CA-57E6-F5C4CF1BC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57938" y="3363313"/>
            <a:ext cx="305923" cy="3269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EAC1D7-97FF-AE29-136F-32347288D2C7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СВОБОДНЕНСКОГО РАЙОНА</a:t>
            </a:r>
          </a:p>
        </p:txBody>
      </p:sp>
      <p:sp>
        <p:nvSpPr>
          <p:cNvPr id="15" name="Вертикальный свиток 14"/>
          <p:cNvSpPr/>
          <p:nvPr/>
        </p:nvSpPr>
        <p:spPr>
          <a:xfrm>
            <a:off x="757938" y="2669734"/>
            <a:ext cx="248410" cy="244354"/>
          </a:xfrm>
          <a:prstGeom prst="verticalScroll">
            <a:avLst/>
          </a:prstGeom>
          <a:solidFill>
            <a:srgbClr val="4756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547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7AEA1-6B7E-F74D-DA46-7F41EE809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45A36A-5A97-D342-B780-D44FD5A86FBB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ИНВЕСТИЦИОННЫЕ ПРОЕКТЫ И ПРЕДЛОЖЕНИЯ ДЛЯ ИНВЕСТОРОВ (стадия – бизнес идея)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D4C77789-2006-9492-A59A-0A1618574796}"/>
              </a:ext>
            </a:extLst>
          </p:cNvPr>
          <p:cNvSpPr/>
          <p:nvPr/>
        </p:nvSpPr>
        <p:spPr>
          <a:xfrm>
            <a:off x="627017" y="163628"/>
            <a:ext cx="2334844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проекты (стадия - бизнес идея)</a:t>
            </a:r>
            <a:endParaRPr lang="ru-RU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521C2BAC-3E8E-7A2B-19F3-ECF2D4B30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BAFEB17-B4B1-7F1A-E4B8-D9C21FDA6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707653"/>
              </p:ext>
            </p:extLst>
          </p:nvPr>
        </p:nvGraphicFramePr>
        <p:xfrm>
          <a:off x="503922" y="1288841"/>
          <a:ext cx="9136378" cy="5083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921">
                  <a:extLst>
                    <a:ext uri="{9D8B030D-6E8A-4147-A177-3AD203B41FA5}">
                      <a16:colId xmlns:a16="http://schemas.microsoft.com/office/drawing/2014/main" val="3163916451"/>
                    </a:ext>
                  </a:extLst>
                </a:gridCol>
                <a:gridCol w="3142921">
                  <a:extLst>
                    <a:ext uri="{9D8B030D-6E8A-4147-A177-3AD203B41FA5}">
                      <a16:colId xmlns:a16="http://schemas.microsoft.com/office/drawing/2014/main" val="2399887350"/>
                    </a:ext>
                  </a:extLst>
                </a:gridCol>
                <a:gridCol w="1425268">
                  <a:extLst>
                    <a:ext uri="{9D8B030D-6E8A-4147-A177-3AD203B41FA5}">
                      <a16:colId xmlns:a16="http://schemas.microsoft.com/office/drawing/2014/main" val="223652072"/>
                    </a:ext>
                  </a:extLst>
                </a:gridCol>
                <a:gridCol w="1425268">
                  <a:extLst>
                    <a:ext uri="{9D8B030D-6E8A-4147-A177-3AD203B41FA5}">
                      <a16:colId xmlns:a16="http://schemas.microsoft.com/office/drawing/2014/main" val="4168060387"/>
                    </a:ext>
                  </a:extLst>
                </a:gridCol>
              </a:tblGrid>
              <a:tr h="960065"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</a:t>
                      </a:r>
                      <a:r>
                        <a:rPr lang="ru-RU" sz="11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ПРОЕКТА </a:t>
                      </a:r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 ДЕЯТЕЛЬНОСТИ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ID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ИНВЕСТИЦИИ </a:t>
                      </a:r>
                    </a:p>
                    <a:p>
                      <a:pPr algn="ctr"/>
                      <a:r>
                        <a:rPr lang="ru-ID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 окупаемости (прогноз)</a:t>
                      </a:r>
                      <a:endParaRPr lang="ru-RU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895412"/>
                  </a:ext>
                </a:extLst>
              </a:tr>
              <a:tr h="688594">
                <a:tc rowSpan="2">
                  <a:txBody>
                    <a:bodyPr/>
                    <a:lstStyle/>
                    <a:p>
                      <a:pPr algn="l"/>
                      <a:r>
                        <a:rPr lang="ru-RU" sz="11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Тепличный комплекс</a:t>
                      </a:r>
                    </a:p>
                    <a:p>
                      <a:pPr algn="l"/>
                      <a:endParaRPr lang="ru-RU" sz="11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ru-RU" sz="11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ru-RU" sz="1100" b="1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ru-RU" sz="1100" b="1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Горно-обогатительный комплекс </a:t>
                      </a:r>
                      <a:endParaRPr lang="ru-ID" sz="11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Создание круглогодичного тепличного комплекса (овощи защищенного грунта)</a:t>
                      </a:r>
                      <a:endParaRPr lang="ru-RU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500 – 700 (в зависимости от технологии и площади)</a:t>
                      </a:r>
                      <a:endParaRPr lang="ru-ID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– 9 лет</a:t>
                      </a:r>
                      <a:endParaRPr lang="ru-ID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187201"/>
                  </a:ext>
                </a:extLst>
              </a:tr>
              <a:tr h="725387">
                <a:tc vMerge="1">
                  <a:txBody>
                    <a:bodyPr/>
                    <a:lstStyle/>
                    <a:p>
                      <a:endParaRPr lang="ru-ID"/>
                    </a:p>
                  </a:txBody>
                  <a:tcP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Создание горно-обогатительного комплекса по добыче и переработке формовочных песков</a:t>
                      </a:r>
                      <a:endParaRPr lang="ru-RU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180 - 300</a:t>
                      </a:r>
                      <a:endParaRPr lang="ru-ID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– 7 лет</a:t>
                      </a:r>
                      <a:endParaRPr lang="ru-ID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925131"/>
                  </a:ext>
                </a:extLst>
              </a:tr>
              <a:tr h="737465">
                <a:tc>
                  <a:txBody>
                    <a:bodyPr/>
                    <a:lstStyle/>
                    <a:p>
                      <a:pPr algn="l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Молокоперерабатывающий цех </a:t>
                      </a:r>
                      <a:endParaRPr lang="ru-ID" sz="11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Создание молокоперерабатывающего цеха (сыры, масло, творог, кисломолочная продукция)</a:t>
                      </a:r>
                      <a:endParaRPr lang="ru-ID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80 - 150</a:t>
                      </a:r>
                      <a:endParaRPr lang="ru-ID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5 - 7 лет</a:t>
                      </a:r>
                      <a:endParaRPr lang="ru-ID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48693"/>
                  </a:ext>
                </a:extLst>
              </a:tr>
              <a:tr h="7986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Производство полимерных труб </a:t>
                      </a:r>
                      <a:endParaRPr lang="ru-ID" sz="1100" b="1" i="0" spc="-1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ru-ID" sz="11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Производство полимерных труб для ЖКХ и строительства</a:t>
                      </a:r>
                      <a:endParaRPr lang="ru-ID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52 - 85</a:t>
                      </a:r>
                      <a:endParaRPr lang="ru-ID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 – 5 лет</a:t>
                      </a:r>
                      <a:endParaRPr lang="ru-ID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92438"/>
                  </a:ext>
                </a:extLst>
              </a:tr>
              <a:tr h="1171750">
                <a:tc>
                  <a:txBody>
                    <a:bodyPr/>
                    <a:lstStyle/>
                    <a:p>
                      <a:pPr algn="l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Создание производства полимерной упаковки и тары полного цикла</a:t>
                      </a:r>
                      <a:endParaRPr lang="ru-ID" sz="11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Создание высокотехнологичного предприятия по переработке базовых полимеров (полиэтилена и полипропилена) в широкий спектр упаковочной продукции и пластиковой тары — от гибкой упаковки (пакеты,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стрейч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-пленка) до жесткой тары (контейнеры, ящики, канистры, ведра).</a:t>
                      </a:r>
                      <a:endParaRPr lang="ru-ID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Расчет в разработке</a:t>
                      </a:r>
                      <a:endParaRPr lang="ru-ID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5 - 7 лет</a:t>
                      </a:r>
                      <a:endParaRPr lang="ru-ID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77201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282B156-FE8B-8D3A-BF99-20875EA4D98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СВОБОДНЕНСКОГО РАЙОНА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8BFD0B4-2EEC-D04B-62D4-FF82CADE2684}"/>
              </a:ext>
            </a:extLst>
          </p:cNvPr>
          <p:cNvCxnSpPr>
            <a:cxnSpLocks/>
          </p:cNvCxnSpPr>
          <p:nvPr/>
        </p:nvCxnSpPr>
        <p:spPr>
          <a:xfrm flipH="1">
            <a:off x="2490984" y="5884700"/>
            <a:ext cx="31371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802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7AEA1-6B7E-F74D-DA46-7F41EE809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45A36A-5A97-D342-B780-D44FD5A86FBB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ИНВЕСТИЦИОННЫЕ ПРОЕКТЫ И ПРЕДЛОЖЕНИЯ ДЛЯ ИНВЕСТОРОВ (стадия – бизнес идея)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D4C77789-2006-9492-A59A-0A1618574796}"/>
              </a:ext>
            </a:extLst>
          </p:cNvPr>
          <p:cNvSpPr/>
          <p:nvPr/>
        </p:nvSpPr>
        <p:spPr>
          <a:xfrm>
            <a:off x="627017" y="163628"/>
            <a:ext cx="2334844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проекты (стадия - бизнес идея)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521C2BAC-3E8E-7A2B-19F3-ECF2D4B30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BAFEB17-B4B1-7F1A-E4B8-D9C21FDA6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342382"/>
              </p:ext>
            </p:extLst>
          </p:nvPr>
        </p:nvGraphicFramePr>
        <p:xfrm>
          <a:off x="556676" y="1288846"/>
          <a:ext cx="9136378" cy="5007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921">
                  <a:extLst>
                    <a:ext uri="{9D8B030D-6E8A-4147-A177-3AD203B41FA5}">
                      <a16:colId xmlns:a16="http://schemas.microsoft.com/office/drawing/2014/main" val="3163916451"/>
                    </a:ext>
                  </a:extLst>
                </a:gridCol>
                <a:gridCol w="3142921">
                  <a:extLst>
                    <a:ext uri="{9D8B030D-6E8A-4147-A177-3AD203B41FA5}">
                      <a16:colId xmlns:a16="http://schemas.microsoft.com/office/drawing/2014/main" val="2399887350"/>
                    </a:ext>
                  </a:extLst>
                </a:gridCol>
                <a:gridCol w="1425268">
                  <a:extLst>
                    <a:ext uri="{9D8B030D-6E8A-4147-A177-3AD203B41FA5}">
                      <a16:colId xmlns:a16="http://schemas.microsoft.com/office/drawing/2014/main" val="223652072"/>
                    </a:ext>
                  </a:extLst>
                </a:gridCol>
                <a:gridCol w="1425268">
                  <a:extLst>
                    <a:ext uri="{9D8B030D-6E8A-4147-A177-3AD203B41FA5}">
                      <a16:colId xmlns:a16="http://schemas.microsoft.com/office/drawing/2014/main" val="4168060387"/>
                    </a:ext>
                  </a:extLst>
                </a:gridCol>
              </a:tblGrid>
              <a:tr h="856260"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</a:t>
                      </a:r>
                      <a:r>
                        <a:rPr lang="ru-RU" sz="11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ПРОЕКТА </a:t>
                      </a:r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 ДЕЯТЕЛЬНОСТИ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ID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ИНВЕСТИЦИИ </a:t>
                      </a:r>
                    </a:p>
                    <a:p>
                      <a:pPr algn="ctr"/>
                      <a:r>
                        <a:rPr lang="ru-ID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 окупаемости (прогноз)</a:t>
                      </a:r>
                      <a:endParaRPr lang="ru-RU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895412"/>
                  </a:ext>
                </a:extLst>
              </a:tr>
              <a:tr h="1477796">
                <a:tc>
                  <a:txBody>
                    <a:bodyPr/>
                    <a:lstStyle/>
                    <a:p>
                      <a:pPr algn="l"/>
                      <a:r>
                        <a:rPr lang="ru-RU" sz="11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Керамический завод</a:t>
                      </a:r>
                      <a:endParaRPr lang="ru-ID" sz="11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Восстановление исторически существовавшего в регионе керамического производства на базе разведанных месторождений огнеупорных и кирпичных глин. Создание современного высокотехнологичного предприятия по выпуску керамического кирпича, облицовочной плитки, керамических труб и товаров народного потребления.</a:t>
                      </a:r>
                      <a:endParaRPr lang="ru-ID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350 - 800</a:t>
                      </a:r>
                      <a:endParaRPr lang="ru-ID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6 - 8 лет</a:t>
                      </a:r>
                      <a:endParaRPr lang="ru-ID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48693"/>
                  </a:ext>
                </a:extLst>
              </a:tr>
              <a:tr h="821889">
                <a:tc>
                  <a:txBody>
                    <a:bodyPr/>
                    <a:lstStyle/>
                    <a:p>
                      <a:pPr algn="l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Мебельное производство из массива ценных пород древесины</a:t>
                      </a:r>
                      <a:endParaRPr lang="ru-ID" sz="11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Создание высокотехнологичного мебельного производства полного цикла. Производство ориентировано на выпуск мебели из массива сосны, березы и дуба.</a:t>
                      </a:r>
                      <a:endParaRPr lang="ru-ID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100 - 160</a:t>
                      </a:r>
                      <a:endParaRPr lang="ru-ID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– 6 лет</a:t>
                      </a:r>
                      <a:endParaRPr lang="ru-ID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92438"/>
                  </a:ext>
                </a:extLst>
              </a:tr>
              <a:tr h="1573823">
                <a:tc>
                  <a:txBody>
                    <a:bodyPr/>
                    <a:lstStyle/>
                    <a:p>
                      <a:pPr algn="l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Конный клуб с прокатом и конными маршрутами</a:t>
                      </a:r>
                      <a:endParaRPr lang="ru-ID" sz="11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Создание современного конного клуба полного цикла, предоставляющего услуги верховой езды, прокат лошадей, обучение верховой езде (включая детей), организацию конных маршрутов различной протяженности и сложности вдоль берега реки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Зея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а также проведение фотосессий, анимационных и праздничных программ с участием лошадей</a:t>
                      </a:r>
                      <a:endParaRPr lang="ru-ID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12,5 - 20</a:t>
                      </a:r>
                      <a:endParaRPr lang="ru-ID" sz="1100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ID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– 5 лет</a:t>
                      </a:r>
                      <a:endParaRPr lang="ru-ID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89265"/>
                  </a:ext>
                </a:extLst>
              </a:tr>
              <a:tr h="165318">
                <a:tc>
                  <a:txBody>
                    <a:bodyPr/>
                    <a:lstStyle/>
                    <a:p>
                      <a:pPr algn="l"/>
                      <a:endParaRPr lang="ru-ID" sz="11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ID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95686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282B156-FE8B-8D3A-BF99-20875EA4D98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СВОБОДНЕНСКОГО РАЙОНА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8BFD0B4-2EEC-D04B-62D4-FF82CADE2684}"/>
              </a:ext>
            </a:extLst>
          </p:cNvPr>
          <p:cNvCxnSpPr>
            <a:cxnSpLocks/>
          </p:cNvCxnSpPr>
          <p:nvPr/>
        </p:nvCxnSpPr>
        <p:spPr>
          <a:xfrm flipH="1">
            <a:off x="2508569" y="6429823"/>
            <a:ext cx="31371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604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7AEA1-6B7E-F74D-DA46-7F41EE809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45A36A-5A97-D342-B780-D44FD5A86FBB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ИНВЕСТИЦИОННЫЕ ПРОЕКТЫ И ПРЕДЛОЖЕНИЯ ДЛЯ ИНВЕСТОРОВ (стадия – бизнес идея)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D4C77789-2006-9492-A59A-0A1618574796}"/>
              </a:ext>
            </a:extLst>
          </p:cNvPr>
          <p:cNvSpPr/>
          <p:nvPr/>
        </p:nvSpPr>
        <p:spPr>
          <a:xfrm>
            <a:off x="627017" y="163628"/>
            <a:ext cx="2334844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проекты (стадия - бизнес идея)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521C2BAC-3E8E-7A2B-19F3-ECF2D4B30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BAFEB17-B4B1-7F1A-E4B8-D9C21FDA6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049228"/>
              </p:ext>
            </p:extLst>
          </p:nvPr>
        </p:nvGraphicFramePr>
        <p:xfrm>
          <a:off x="536138" y="1928693"/>
          <a:ext cx="9136378" cy="2158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921">
                  <a:extLst>
                    <a:ext uri="{9D8B030D-6E8A-4147-A177-3AD203B41FA5}">
                      <a16:colId xmlns:a16="http://schemas.microsoft.com/office/drawing/2014/main" val="3163916451"/>
                    </a:ext>
                  </a:extLst>
                </a:gridCol>
                <a:gridCol w="3142921">
                  <a:extLst>
                    <a:ext uri="{9D8B030D-6E8A-4147-A177-3AD203B41FA5}">
                      <a16:colId xmlns:a16="http://schemas.microsoft.com/office/drawing/2014/main" val="2399887350"/>
                    </a:ext>
                  </a:extLst>
                </a:gridCol>
                <a:gridCol w="1425268">
                  <a:extLst>
                    <a:ext uri="{9D8B030D-6E8A-4147-A177-3AD203B41FA5}">
                      <a16:colId xmlns:a16="http://schemas.microsoft.com/office/drawing/2014/main" val="223652072"/>
                    </a:ext>
                  </a:extLst>
                </a:gridCol>
                <a:gridCol w="1425268">
                  <a:extLst>
                    <a:ext uri="{9D8B030D-6E8A-4147-A177-3AD203B41FA5}">
                      <a16:colId xmlns:a16="http://schemas.microsoft.com/office/drawing/2014/main" val="4168060387"/>
                    </a:ext>
                  </a:extLst>
                </a:gridCol>
              </a:tblGrid>
              <a:tr h="668060"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</a:t>
                      </a:r>
                      <a:r>
                        <a:rPr lang="ru-RU" sz="11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ПРОЕКТА </a:t>
                      </a:r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 ДЕЯТЕЛЬНОСТИ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ID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ИНВЕСТИЦИИ </a:t>
                      </a:r>
                    </a:p>
                    <a:p>
                      <a:pPr algn="ctr"/>
                      <a:r>
                        <a:rPr lang="ru-ID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 окупаемости (прогноз)</a:t>
                      </a:r>
                      <a:endParaRPr lang="ru-RU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895412"/>
                  </a:ext>
                </a:extLst>
              </a:tr>
              <a:tr h="1055979">
                <a:tc>
                  <a:txBody>
                    <a:bodyPr/>
                    <a:lstStyle/>
                    <a:p>
                      <a:pPr algn="l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Производство тротуарной плитки и бордюров</a:t>
                      </a:r>
                      <a:endParaRPr lang="ru-ID" sz="11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Создание современного производства строительных материалов (тротуарной плитки, бордюров, стеновых блоков) </a:t>
                      </a:r>
                      <a:endParaRPr lang="ru-ID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 – 1,2</a:t>
                      </a:r>
                      <a:endParaRPr lang="ru-ID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– 5 лет</a:t>
                      </a:r>
                      <a:endParaRPr lang="ru-ID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48693"/>
                  </a:ext>
                </a:extLst>
              </a:tr>
              <a:tr h="119789">
                <a:tc>
                  <a:txBody>
                    <a:bodyPr/>
                    <a:lstStyle/>
                    <a:p>
                      <a:pPr algn="l"/>
                      <a:endParaRPr lang="ru-ID" sz="11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ID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95686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282B156-FE8B-8D3A-BF99-20875EA4D98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СВОБОДНЕНСКОГО РАЙОНА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8BFD0B4-2EEC-D04B-62D4-FF82CADE2684}"/>
              </a:ext>
            </a:extLst>
          </p:cNvPr>
          <p:cNvCxnSpPr>
            <a:cxnSpLocks/>
          </p:cNvCxnSpPr>
          <p:nvPr/>
        </p:nvCxnSpPr>
        <p:spPr>
          <a:xfrm flipH="1">
            <a:off x="2508569" y="6429823"/>
            <a:ext cx="31371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62CA7548-6045-4ECD-4A16-A7415314D93C}"/>
              </a:ext>
            </a:extLst>
          </p:cNvPr>
          <p:cNvSpPr/>
          <p:nvPr/>
        </p:nvSpPr>
        <p:spPr>
          <a:xfrm>
            <a:off x="5104327" y="5737635"/>
            <a:ext cx="4646925" cy="546024"/>
          </a:xfrm>
          <a:prstGeom prst="roundRect">
            <a:avLst>
              <a:gd name="adj" fmla="val 4200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tlCol="0" anchor="ctr"/>
          <a:lstStyle/>
          <a:p>
            <a:pPr lvl="0"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Ознакомиться с подробной информацией о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бизнес-идеях</a:t>
            </a:r>
            <a:r>
              <a:rPr kumimoji="0" lang="ru-RU" sz="800" b="1" i="0" u="none" strike="noStrike" kern="1200" cap="none" spc="0" normalizeH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(инвестиционные меморандумы)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можно на сайте: </a:t>
            </a:r>
            <a:r>
              <a:rPr lang="en-US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https://svobregion.amurobl.ru/pages/investoru/investitsionnye-proekty-i-predlozheniya/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072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62CA7548-6045-4ECD-4A16-A7415314D93C}"/>
              </a:ext>
            </a:extLst>
          </p:cNvPr>
          <p:cNvSpPr/>
          <p:nvPr/>
        </p:nvSpPr>
        <p:spPr>
          <a:xfrm>
            <a:off x="5113538" y="6264133"/>
            <a:ext cx="4646925" cy="546024"/>
          </a:xfrm>
          <a:prstGeom prst="roundRect">
            <a:avLst>
              <a:gd name="adj" fmla="val 4200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Ознакомиться с подробной информацией о площадках,  инженерной инфраструктуре, условиях аренды можно на сайте: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https://svobregion.amurobl.ru/pages/investoru/investitsionnye-ploshchadki-/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482215" y="478166"/>
            <a:ext cx="786891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6" y="163628"/>
            <a:ext cx="2320959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  <a:endParaRPr lang="ru-ID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627017" y="1046412"/>
            <a:ext cx="2533572" cy="703258"/>
          </a:xfrm>
          <a:prstGeom prst="roundRect">
            <a:avLst>
              <a:gd name="adj" fmla="val 2257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pic>
        <p:nvPicPr>
          <p:cNvPr id="84" name="Рисунок 83" descr="Маркер со сплошной заливкой">
            <a:extLst>
              <a:ext uri="{FF2B5EF4-FFF2-40B4-BE49-F238E27FC236}">
                <a16:creationId xmlns:a16="http://schemas.microsoft.com/office/drawing/2014/main" id="{72083DFE-EDD9-273A-911A-529160DD2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29080" y="3214360"/>
            <a:ext cx="180000" cy="180000"/>
          </a:xfrm>
          <a:prstGeom prst="rect">
            <a:avLst/>
          </a:prstGeom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E6D9E1F9-3174-97AD-989C-6D9ADCBE2F71}"/>
              </a:ext>
            </a:extLst>
          </p:cNvPr>
          <p:cNvSpPr txBox="1"/>
          <p:nvPr/>
        </p:nvSpPr>
        <p:spPr>
          <a:xfrm>
            <a:off x="1674114" y="1087106"/>
            <a:ext cx="44898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ID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8C2C973-5563-55D5-F202-5DA06EA91736}"/>
              </a:ext>
            </a:extLst>
          </p:cNvPr>
          <p:cNvSpPr txBox="1"/>
          <p:nvPr/>
        </p:nvSpPr>
        <p:spPr>
          <a:xfrm>
            <a:off x="777299" y="1506780"/>
            <a:ext cx="238328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ИНВЕСТИЦИОННЫХ ПЛОЩАДОК</a:t>
            </a:r>
            <a:endParaRPr lang="ru-ID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1" name="Рисунок 170" descr="Интернет со сплошной заливкой">
            <a:extLst>
              <a:ext uri="{FF2B5EF4-FFF2-40B4-BE49-F238E27FC236}">
                <a16:creationId xmlns:a16="http://schemas.microsoft.com/office/drawing/2014/main" id="{00F6B643-AEC0-8141-3916-0C9E8889AC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225407" y="6357145"/>
            <a:ext cx="360000" cy="36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573855-2890-5E85-14C0-7DA28851F63A}"/>
              </a:ext>
            </a:extLst>
          </p:cNvPr>
          <p:cNvSpPr txBox="1"/>
          <p:nvPr/>
        </p:nvSpPr>
        <p:spPr>
          <a:xfrm>
            <a:off x="486368" y="6607261"/>
            <a:ext cx="317262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СВОБОДНЕНСКОГО РАЙОНА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05301D94-2747-A2BF-9000-8063AE7EDB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397831"/>
              </p:ext>
            </p:extLst>
          </p:nvPr>
        </p:nvGraphicFramePr>
        <p:xfrm>
          <a:off x="5225407" y="1506779"/>
          <a:ext cx="4488348" cy="4763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7124">
                  <a:extLst>
                    <a:ext uri="{9D8B030D-6E8A-4147-A177-3AD203B41FA5}">
                      <a16:colId xmlns:a16="http://schemas.microsoft.com/office/drawing/2014/main" val="2159746701"/>
                    </a:ext>
                  </a:extLst>
                </a:gridCol>
                <a:gridCol w="1470107">
                  <a:extLst>
                    <a:ext uri="{9D8B030D-6E8A-4147-A177-3AD203B41FA5}">
                      <a16:colId xmlns:a16="http://schemas.microsoft.com/office/drawing/2014/main" val="765679001"/>
                    </a:ext>
                  </a:extLst>
                </a:gridCol>
                <a:gridCol w="611379">
                  <a:extLst>
                    <a:ext uri="{9D8B030D-6E8A-4147-A177-3AD203B41FA5}">
                      <a16:colId xmlns:a16="http://schemas.microsoft.com/office/drawing/2014/main" val="1345944288"/>
                    </a:ext>
                  </a:extLst>
                </a:gridCol>
                <a:gridCol w="1199837">
                  <a:extLst>
                    <a:ext uri="{9D8B030D-6E8A-4147-A177-3AD203B41FA5}">
                      <a16:colId xmlns:a16="http://schemas.microsoft.com/office/drawing/2014/main" val="3139136159"/>
                    </a:ext>
                  </a:extLst>
                </a:gridCol>
                <a:gridCol w="859901">
                  <a:extLst>
                    <a:ext uri="{9D8B030D-6E8A-4147-A177-3AD203B41FA5}">
                      <a16:colId xmlns:a16="http://schemas.microsoft.com/office/drawing/2014/main" val="2852439788"/>
                    </a:ext>
                  </a:extLst>
                </a:gridCol>
              </a:tblGrid>
              <a:tr h="96385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ru-RU" sz="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Расположение площадки, адрес, удаленность от муниципального образования; 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областного центра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площадки (</a:t>
                      </a:r>
                      <a:r>
                        <a:rPr lang="ru-RU" sz="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./ га.)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инженерной инфраструктуры (водопровод, канализация, линии электропередачи и т.п.) и год их постройки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ru-RU" sz="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Возможное назначение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extLst>
                  <a:ext uri="{0D108BD9-81ED-4DB2-BD59-A6C34878D82A}">
                    <a16:rowId xmlns:a16="http://schemas.microsoft.com/office/drawing/2014/main" val="2165050510"/>
                  </a:ext>
                </a:extLst>
              </a:tr>
              <a:tr h="483577">
                <a:tc>
                  <a:txBody>
                    <a:bodyPr/>
                    <a:lstStyle/>
                    <a:p>
                      <a:pPr lvl="0" indent="0" algn="l">
                        <a:lnSpc>
                          <a:spcPct val="100000"/>
                        </a:lnSpc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lvl="0" indent="0" algn="l">
                        <a:lnSpc>
                          <a:spcPct val="100000"/>
                        </a:lnSpc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</a:t>
                      </a:r>
                      <a:r>
                        <a:rPr lang="ru-RU" sz="7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Чембары</a:t>
                      </a: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ул. Набережная 1, до</a:t>
                      </a:r>
                    </a:p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г. Свободный 30 км, </a:t>
                      </a:r>
                    </a:p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г. Благовещенск 200 км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10000/1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/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Линии электропередач на расстоянии 50 метров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Частная застройка, использование под подсобное хозяйство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extLst>
                  <a:ext uri="{0D108BD9-81ED-4DB2-BD59-A6C34878D82A}">
                    <a16:rowId xmlns:a16="http://schemas.microsoft.com/office/drawing/2014/main" val="3671981651"/>
                  </a:ext>
                </a:extLst>
              </a:tr>
              <a:tr h="565639">
                <a:tc>
                  <a:txBody>
                    <a:bodyPr/>
                    <a:lstStyle/>
                    <a:p>
                      <a:pPr lvl="0" indent="0" algn="l">
                        <a:lnSpc>
                          <a:spcPct val="100000"/>
                        </a:lnSpc>
                      </a:pPr>
                      <a:r>
                        <a:rPr 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lvl="0" indent="0" algn="l">
                        <a:lnSpc>
                          <a:spcPct val="100000"/>
                        </a:lnSpc>
                      </a:pPr>
                      <a:r>
                        <a:rPr 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lvl="0" indent="0" algn="l">
                        <a:lnSpc>
                          <a:spcPct val="100000"/>
                        </a:lnSpc>
                      </a:pPr>
                      <a:r>
                        <a:rPr 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Черновка</a:t>
                      </a:r>
                    </a:p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пер. Школьный 3 (Земли, ранее арендуемые керамическим заводом) до г. Свободный 30 км, до г. Благовещенск 200 км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5000/0,5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/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Линия электропередач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Любое строительство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extLst>
                  <a:ext uri="{0D108BD9-81ED-4DB2-BD59-A6C34878D82A}">
                    <a16:rowId xmlns:a16="http://schemas.microsoft.com/office/drawing/2014/main" val="3791496718"/>
                  </a:ext>
                </a:extLst>
              </a:tr>
              <a:tr h="404446">
                <a:tc>
                  <a:txBody>
                    <a:bodyPr/>
                    <a:lstStyle/>
                    <a:p>
                      <a:pPr lvl="0" indent="0" algn="l">
                        <a:lnSpc>
                          <a:spcPct val="100000"/>
                        </a:lnSpc>
                      </a:pPr>
                      <a:r>
                        <a:rPr 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lvl="0" indent="0" algn="l">
                        <a:lnSpc>
                          <a:spcPct val="100000"/>
                        </a:lnSpc>
                      </a:pPr>
                      <a:r>
                        <a:rPr 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Семеновка</a:t>
                      </a:r>
                    </a:p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ул. Дзержинского 41 (ранее земли использовались под зерновой двор)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20000/2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/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Линия электропередач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под объекты соцкультбыта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extLst>
                  <a:ext uri="{0D108BD9-81ED-4DB2-BD59-A6C34878D82A}">
                    <a16:rowId xmlns:a16="http://schemas.microsoft.com/office/drawing/2014/main" val="2145522719"/>
                  </a:ext>
                </a:extLst>
              </a:tr>
              <a:tr h="417341">
                <a:tc>
                  <a:txBody>
                    <a:bodyPr/>
                    <a:lstStyle/>
                    <a:p>
                      <a:pPr lvl="0" indent="0" algn="l">
                        <a:lnSpc>
                          <a:spcPct val="100000"/>
                        </a:lnSpc>
                      </a:pPr>
                      <a:r>
                        <a:rPr 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lvl="0" indent="0" algn="l">
                        <a:lnSpc>
                          <a:spcPct val="100000"/>
                        </a:lnSpc>
                      </a:pPr>
                      <a:r>
                        <a:rPr 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</a:t>
                      </a:r>
                      <a:r>
                        <a:rPr lang="ru-RU" sz="7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Чембары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ул. Центральная до г. Свободный 30 км, до г. Благовещенск 200 км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10000/1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/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Линия электропередач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Частная застройка, использование под подсобное хозяйство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extLst>
                  <a:ext uri="{0D108BD9-81ED-4DB2-BD59-A6C34878D82A}">
                    <a16:rowId xmlns:a16="http://schemas.microsoft.com/office/drawing/2014/main" val="3310027402"/>
                  </a:ext>
                </a:extLst>
              </a:tr>
              <a:tr h="377483">
                <a:tc>
                  <a:txBody>
                    <a:bodyPr/>
                    <a:lstStyle/>
                    <a:p>
                      <a:pPr lvl="0" indent="0" algn="l">
                        <a:lnSpc>
                          <a:spcPct val="100000"/>
                        </a:lnSpc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lvl="0" indent="0" algn="l">
                        <a:lnSpc>
                          <a:spcPct val="100000"/>
                        </a:lnSpc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Чембары, Центральная часть села до г. Свободный 30 км, до г. Благовещенск 200 км</a:t>
                      </a:r>
                      <a:endParaRPr lang="ru-RU" sz="7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10000/1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/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Линия электропередач, трансформаторная подстанция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под объекты соцкультбыта и частных застроек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extLst>
                  <a:ext uri="{0D108BD9-81ED-4DB2-BD59-A6C34878D82A}">
                    <a16:rowId xmlns:a16="http://schemas.microsoft.com/office/drawing/2014/main" val="2638503193"/>
                  </a:ext>
                </a:extLst>
              </a:tr>
              <a:tr h="460717">
                <a:tc>
                  <a:txBody>
                    <a:bodyPr/>
                    <a:lstStyle/>
                    <a:p>
                      <a:pPr lvl="0" indent="0" algn="l">
                        <a:lnSpc>
                          <a:spcPct val="100000"/>
                        </a:lnSpc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lvl="0" indent="0" algn="l">
                        <a:lnSpc>
                          <a:spcPct val="100000"/>
                        </a:lnSpc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lvl="0" indent="0" algn="l">
                        <a:lnSpc>
                          <a:spcPct val="100000"/>
                        </a:lnSpc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  <a:spcAft>
                          <a:spcPts val="1300"/>
                        </a:spcAft>
                      </a:pPr>
                      <a:r>
                        <a:rPr lang="ru-RU" sz="7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Чембары ул. Центральная (территория бывшего сельского клуба) до г. Свободный 30 км, до г.</a:t>
                      </a:r>
                      <a:endParaRPr lang="ru-RU" sz="7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3000/0,3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/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Линия электропередач, трансформаторная подстанция - 50 метров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Застройка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extLst>
                  <a:ext uri="{0D108BD9-81ED-4DB2-BD59-A6C34878D82A}">
                    <a16:rowId xmlns:a16="http://schemas.microsoft.com/office/drawing/2014/main" val="2057434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lvl="0" indent="0" algn="l">
                        <a:lnSpc>
                          <a:spcPct val="100000"/>
                        </a:lnSpc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lvl="0" indent="0" algn="l">
                        <a:lnSpc>
                          <a:spcPct val="100000"/>
                        </a:lnSpc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  <a:spcAft>
                          <a:spcPts val="1300"/>
                        </a:spcAft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Новгородка кадастровый номер 28:21:000000:1224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4157406/415,7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/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сельскохозяйственного производства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extLst>
                  <a:ext uri="{0D108BD9-81ED-4DB2-BD59-A6C34878D82A}">
                    <a16:rowId xmlns:a16="http://schemas.microsoft.com/office/drawing/2014/main" val="408234539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lvl="0" indent="0" algn="l">
                        <a:lnSpc>
                          <a:spcPct val="100000"/>
                        </a:lnSpc>
                      </a:pPr>
                      <a:r>
                        <a:rPr lang="ru-RU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  <a:spcAft>
                          <a:spcPts val="1300"/>
                        </a:spcAft>
                      </a:pPr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Свободненский район, вдоль трассы Свободный-</a:t>
                      </a:r>
                      <a:r>
                        <a:rPr lang="ru-RU" sz="7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Талали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668920/66,8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endParaRPr lang="ru-RU" sz="7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lvl="0" indent="0" algn="ctr">
                        <a:lnSpc>
                          <a:spcPct val="100000"/>
                        </a:lnSpc>
                      </a:pP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сельскохозяйственного производства</a:t>
                      </a:r>
                      <a:endParaRPr lang="ru-RU" sz="7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lvl="0" indent="0" algn="ctr">
                        <a:lnSpc>
                          <a:spcPct val="100000"/>
                        </a:lnSpc>
                      </a:pP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extLst>
                  <a:ext uri="{0D108BD9-81ED-4DB2-BD59-A6C34878D82A}">
                    <a16:rowId xmlns:a16="http://schemas.microsoft.com/office/drawing/2014/main" val="200170761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1D32789-AF05-AB3A-9F73-632E1524646D}"/>
              </a:ext>
            </a:extLst>
          </p:cNvPr>
          <p:cNvSpPr txBox="1"/>
          <p:nvPr/>
        </p:nvSpPr>
        <p:spPr>
          <a:xfrm>
            <a:off x="5113538" y="748670"/>
            <a:ext cx="46939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Перечень неиспользуемых земельных участков для предложения инвесторам, пригодных для строительства жилых и производственных помещений, а также для развития сельского хозяйства на территории Свободненского района Амурской области</a:t>
            </a:r>
            <a:endParaRPr lang="ru-RU" sz="1000" b="1" dirty="0">
              <a:solidFill>
                <a:srgbClr val="008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36F6C183-56A0-DA6C-048E-9F85684729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115295"/>
              </p:ext>
            </p:extLst>
          </p:nvPr>
        </p:nvGraphicFramePr>
        <p:xfrm>
          <a:off x="482215" y="2601883"/>
          <a:ext cx="4631324" cy="39932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5608">
                  <a:extLst>
                    <a:ext uri="{9D8B030D-6E8A-4147-A177-3AD203B41FA5}">
                      <a16:colId xmlns:a16="http://schemas.microsoft.com/office/drawing/2014/main" val="2896624119"/>
                    </a:ext>
                  </a:extLst>
                </a:gridCol>
                <a:gridCol w="1393446">
                  <a:extLst>
                    <a:ext uri="{9D8B030D-6E8A-4147-A177-3AD203B41FA5}">
                      <a16:colId xmlns:a16="http://schemas.microsoft.com/office/drawing/2014/main" val="3223285692"/>
                    </a:ext>
                  </a:extLst>
                </a:gridCol>
                <a:gridCol w="826477">
                  <a:extLst>
                    <a:ext uri="{9D8B030D-6E8A-4147-A177-3AD203B41FA5}">
                      <a16:colId xmlns:a16="http://schemas.microsoft.com/office/drawing/2014/main" val="102785710"/>
                    </a:ext>
                  </a:extLst>
                </a:gridCol>
                <a:gridCol w="1165793">
                  <a:extLst>
                    <a:ext uri="{9D8B030D-6E8A-4147-A177-3AD203B41FA5}">
                      <a16:colId xmlns:a16="http://schemas.microsoft.com/office/drawing/2014/main" val="88972191"/>
                    </a:ext>
                  </a:extLst>
                </a:gridCol>
              </a:tblGrid>
              <a:tr h="1036861">
                <a:tc>
                  <a:txBody>
                    <a:bodyPr/>
                    <a:lstStyle/>
                    <a:p>
                      <a:pPr indent="254000" algn="ctr"/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предприятия, адрес,  </a:t>
                      </a:r>
                    </a:p>
                    <a:p>
                      <a:pPr indent="254000" algn="ctr"/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телефон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82" marR="5482" marT="0" marB="0" anchor="ctr" anchorCtr="1"/>
                </a:tc>
                <a:tc>
                  <a:txBody>
                    <a:bodyPr/>
                    <a:lstStyle/>
                    <a:p>
                      <a:pPr indent="254000" algn="ctr"/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Расположение  </a:t>
                      </a:r>
                    </a:p>
                    <a:p>
                      <a:pPr indent="254000" algn="ctr"/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площадки, адрес, </a:t>
                      </a:r>
                    </a:p>
                    <a:p>
                      <a:pPr indent="254000" algn="ctr"/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удаленность от </a:t>
                      </a:r>
                    </a:p>
                    <a:p>
                      <a:pPr indent="254000" algn="ctr"/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муниципального </a:t>
                      </a:r>
                    </a:p>
                    <a:p>
                      <a:pPr indent="254000" algn="ctr"/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образования; </a:t>
                      </a:r>
                      <a:r>
                        <a:rPr lang="ru-RU" sz="900" b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indent="254000" algn="ctr"/>
                      <a:r>
                        <a:rPr lang="ru-RU" sz="900" b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областного   </a:t>
                      </a:r>
                      <a:r>
                        <a:rPr lang="ru-RU" sz="900" b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</a:p>
                    <a:p>
                      <a:pPr indent="254000" algn="ctr"/>
                      <a:r>
                        <a:rPr lang="ru-RU" sz="900" b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центра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82" marR="5482" marT="0" marB="0" anchor="ctr" anchorCtr="1"/>
                </a:tc>
                <a:tc>
                  <a:txBody>
                    <a:bodyPr/>
                    <a:lstStyle/>
                    <a:p>
                      <a:pPr indent="254000" algn="ctr"/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участка и застройки (</a:t>
                      </a:r>
                      <a:r>
                        <a:rPr lang="ru-RU" sz="9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.)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5482" marT="0" marB="0" anchor="ctr" anchorCtr="1"/>
                </a:tc>
                <a:tc>
                  <a:txBody>
                    <a:bodyPr/>
                    <a:lstStyle/>
                    <a:p>
                      <a:pPr indent="254000" algn="ctr"/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Правовой </a:t>
                      </a:r>
                    </a:p>
                    <a:p>
                      <a:pPr indent="254000" algn="ctr"/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статус     (государственная, муниципальная, </a:t>
                      </a:r>
                    </a:p>
                    <a:p>
                      <a:pPr indent="254000" algn="ctr"/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частная)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82" marR="5482" marT="0" marB="0" anchor="ctr" anchorCtr="1"/>
                </a:tc>
                <a:extLst>
                  <a:ext uri="{0D108BD9-81ED-4DB2-BD59-A6C34878D82A}">
                    <a16:rowId xmlns:a16="http://schemas.microsoft.com/office/drawing/2014/main" val="1497341187"/>
                  </a:ext>
                </a:extLst>
              </a:tr>
              <a:tr h="586678">
                <a:tc>
                  <a:txBody>
                    <a:bodyPr/>
                    <a:lstStyle/>
                    <a:p>
                      <a:pPr indent="254000" algn="ctr">
                        <a:lnSpc>
                          <a:spcPct val="97000"/>
                        </a:lnSpc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254000" algn="ctr">
                        <a:lnSpc>
                          <a:spcPct val="97000"/>
                        </a:lnSpc>
                      </a:pP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Здание 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недостроенной бани с.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Чембары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82" marR="5482" marT="0" marB="0" anchor="ctr" anchorCtr="1"/>
                </a:tc>
                <a:tc>
                  <a:txBody>
                    <a:bodyPr/>
                    <a:lstStyle/>
                    <a:p>
                      <a:pPr indent="254000" algn="ctr"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</a:t>
                      </a: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Чембары, </a:t>
                      </a:r>
                    </a:p>
                    <a:p>
                      <a:pPr indent="254000" algn="ctr">
                        <a:spcAft>
                          <a:spcPts val="200"/>
                        </a:spcAft>
                      </a:pP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ул. Новая до </a:t>
                      </a:r>
                      <a:r>
                        <a:rPr lang="ru-RU" sz="9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г.Свободный</a:t>
                      </a: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км, до </a:t>
                      </a:r>
                      <a:r>
                        <a:rPr lang="ru-RU" sz="9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г.Благовещенск</a:t>
                      </a: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км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82" marR="5482" marT="0" marB="0" anchor="ctr" anchorCtr="1"/>
                </a:tc>
                <a:tc>
                  <a:txBody>
                    <a:bodyPr/>
                    <a:lstStyle/>
                    <a:p>
                      <a:pPr indent="254000" algn="ctr"/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254000" algn="ctr"/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82" marR="5482" marT="0" marB="0" anchor="ctr" anchorCtr="1"/>
                </a:tc>
                <a:tc>
                  <a:txBody>
                    <a:bodyPr/>
                    <a:lstStyle/>
                    <a:p>
                      <a:pPr indent="254000" algn="ctr"/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Муниципальная собственность Черновского сельсовета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82" marR="5482" marT="0" marB="0" anchor="ctr" anchorCtr="1"/>
                </a:tc>
                <a:extLst>
                  <a:ext uri="{0D108BD9-81ED-4DB2-BD59-A6C34878D82A}">
                    <a16:rowId xmlns:a16="http://schemas.microsoft.com/office/drawing/2014/main" val="1716705262"/>
                  </a:ext>
                </a:extLst>
              </a:tr>
              <a:tr h="586678">
                <a:tc>
                  <a:txBody>
                    <a:bodyPr/>
                    <a:lstStyle/>
                    <a:p>
                      <a:pPr indent="254000"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Здание 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бывшего детского сада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82" marR="5482" marT="0" marB="0" anchor="ctr" anchorCtr="1"/>
                </a:tc>
                <a:tc>
                  <a:txBody>
                    <a:bodyPr/>
                    <a:lstStyle/>
                    <a:p>
                      <a:pPr indent="254000" algn="ctr"/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Семеновка ул.Почтамтская,9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82" marR="5482" marT="0" marB="0" anchor="ctr" anchorCtr="1"/>
                </a:tc>
                <a:tc>
                  <a:txBody>
                    <a:bodyPr/>
                    <a:lstStyle/>
                    <a:p>
                      <a:pPr indent="254000" algn="ctr"/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508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82" marR="5482" marT="0" marB="0" anchor="ctr" anchorCtr="1"/>
                </a:tc>
                <a:tc>
                  <a:txBody>
                    <a:bodyPr/>
                    <a:lstStyle/>
                    <a:p>
                      <a:pPr indent="254000" algn="ctr"/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Муниципальная собственность Свободненского района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82" marR="5482" marT="0" marB="0" anchor="ctr" anchorCtr="1"/>
                </a:tc>
                <a:extLst>
                  <a:ext uri="{0D108BD9-81ED-4DB2-BD59-A6C34878D82A}">
                    <a16:rowId xmlns:a16="http://schemas.microsoft.com/office/drawing/2014/main" val="2933460233"/>
                  </a:ext>
                </a:extLst>
              </a:tr>
              <a:tr h="603962">
                <a:tc>
                  <a:txBody>
                    <a:bodyPr/>
                    <a:lstStyle/>
                    <a:p>
                      <a:pPr indent="254000" algn="ctr"/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254000"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Здание 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бывшей школы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82" marR="5482" marT="0" marB="0" anchor="ctr" anchorCtr="1"/>
                </a:tc>
                <a:tc>
                  <a:txBody>
                    <a:bodyPr/>
                    <a:lstStyle/>
                    <a:p>
                      <a:pPr indent="254000" algn="ctr"/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254000" algn="ctr"/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Маркучи, ул. Молодежная,12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82" marR="5482" marT="0" marB="0" anchor="ctr" anchorCtr="1"/>
                </a:tc>
                <a:tc>
                  <a:txBody>
                    <a:bodyPr/>
                    <a:lstStyle/>
                    <a:p>
                      <a:pPr indent="254000" algn="ctr"/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254000" algn="ctr"/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1749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82" marR="5482" marT="0" marB="0" anchor="ctr" anchorCtr="1"/>
                </a:tc>
                <a:tc>
                  <a:txBody>
                    <a:bodyPr/>
                    <a:lstStyle/>
                    <a:p>
                      <a:pPr indent="254000" algn="ctr"/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254000" algn="ctr"/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Муниципальная собственность Свободненского района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82" marR="5482" marT="0" marB="0" anchor="ctr" anchorCtr="1"/>
                </a:tc>
                <a:extLst>
                  <a:ext uri="{0D108BD9-81ED-4DB2-BD59-A6C34878D82A}">
                    <a16:rowId xmlns:a16="http://schemas.microsoft.com/office/drawing/2014/main" val="3964569102"/>
                  </a:ext>
                </a:extLst>
              </a:tr>
              <a:tr h="293339">
                <a:tc>
                  <a:txBody>
                    <a:bodyPr/>
                    <a:lstStyle/>
                    <a:p>
                      <a:pPr indent="254000" algn="ctr"/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  </a:t>
                      </a: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 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Здание бывшей  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школы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82" marR="5482" marT="0" marB="0" anchor="ctr" anchorCtr="1"/>
                </a:tc>
                <a:tc>
                  <a:txBody>
                    <a:bodyPr/>
                    <a:lstStyle/>
                    <a:p>
                      <a:pPr indent="254000" algn="ctr"/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254000" algn="ctr"/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Новостепановка ул. Центральная, 9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82" marR="5482" marT="0" marB="0" anchor="ctr" anchorCtr="1"/>
                </a:tc>
                <a:tc>
                  <a:txBody>
                    <a:bodyPr/>
                    <a:lstStyle/>
                    <a:p>
                      <a:pPr indent="254000" algn="ctr"/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499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82" marR="5482" marT="0" marB="0" anchor="ctr" anchorCtr="1"/>
                </a:tc>
                <a:tc>
                  <a:txBody>
                    <a:bodyPr/>
                    <a:lstStyle/>
                    <a:p>
                      <a:pPr indent="254000" algn="ctr"/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Муниципальная собственность Свободненского района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82" marR="5482" marT="0" marB="0" anchor="ctr" anchorCtr="1"/>
                </a:tc>
                <a:extLst>
                  <a:ext uri="{0D108BD9-81ED-4DB2-BD59-A6C34878D82A}">
                    <a16:rowId xmlns:a16="http://schemas.microsoft.com/office/drawing/2014/main" val="2359917769"/>
                  </a:ext>
                </a:extLst>
              </a:tr>
              <a:tr h="2933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Здание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бывшей школы</a:t>
                      </a:r>
                      <a:endParaRPr lang="ru-RU" sz="1400" dirty="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с.Рогачевка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ул.Центральная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63/2</a:t>
                      </a:r>
                      <a:endParaRPr lang="ru-RU" sz="1400" dirty="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306,6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82" marR="5482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Муниципальная собственность</a:t>
                      </a:r>
                    </a:p>
                    <a:p>
                      <a:pPr algn="ctr"/>
                      <a:r>
                        <a:rPr lang="ru-RU" sz="9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Свободненского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района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82" marR="5482" marT="0" marB="0" anchor="ctr" anchorCtr="1"/>
                </a:tc>
                <a:extLst>
                  <a:ext uri="{0D108BD9-81ED-4DB2-BD59-A6C34878D82A}">
                    <a16:rowId xmlns:a16="http://schemas.microsoft.com/office/drawing/2014/main" val="276951998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8F7B1BA7-00B8-76BA-A280-A93CCA45BA24}"/>
              </a:ext>
            </a:extLst>
          </p:cNvPr>
          <p:cNvSpPr txBox="1"/>
          <p:nvPr/>
        </p:nvSpPr>
        <p:spPr>
          <a:xfrm>
            <a:off x="629575" y="1878107"/>
            <a:ext cx="43409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350"/>
              </a:spcBef>
            </a:pPr>
            <a:r>
              <a:rPr lang="ru-RU" sz="10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Перечень</a:t>
            </a:r>
            <a:endParaRPr lang="ru-RU" sz="1000" b="1" i="1" dirty="0">
              <a:solidFill>
                <a:srgbClr val="008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незадействованных площадей на предприятиях, организациях и учреждениях (в т.ч. незавершенное строительство) на территории Свободненского района</a:t>
            </a:r>
            <a:endParaRPr lang="ru-RU" sz="1000" b="1" dirty="0">
              <a:solidFill>
                <a:srgbClr val="008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203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ИНФРАСТРУКТУРА ПОДДЕРЖКИ БИЗНЕСА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34562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поддержки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959288B3-6129-0F6E-2F82-BEEB0DD1000F}"/>
              </a:ext>
            </a:extLst>
          </p:cNvPr>
          <p:cNvSpPr/>
          <p:nvPr/>
        </p:nvSpPr>
        <p:spPr>
          <a:xfrm>
            <a:off x="654343" y="1493461"/>
            <a:ext cx="1976682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id="{536BD308-6967-8AF5-7432-C3280FD3FCAB}"/>
              </a:ext>
            </a:extLst>
          </p:cNvPr>
          <p:cNvSpPr/>
          <p:nvPr/>
        </p:nvSpPr>
        <p:spPr>
          <a:xfrm>
            <a:off x="745508" y="1604034"/>
            <a:ext cx="1710000" cy="509191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dirty="0"/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74865467-DC3F-30ED-A2E2-AE772E0BB58C}"/>
              </a:ext>
            </a:extLst>
          </p:cNvPr>
          <p:cNvSpPr/>
          <p:nvPr/>
        </p:nvSpPr>
        <p:spPr>
          <a:xfrm>
            <a:off x="2863622" y="1493461"/>
            <a:ext cx="2114242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6035FA24-3445-92D9-8779-8906CA8356A4}"/>
              </a:ext>
            </a:extLst>
          </p:cNvPr>
          <p:cNvSpPr/>
          <p:nvPr/>
        </p:nvSpPr>
        <p:spPr>
          <a:xfrm>
            <a:off x="5197882" y="1493461"/>
            <a:ext cx="2114242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A930814C-6C32-C14B-E8DE-92769C490880}"/>
              </a:ext>
            </a:extLst>
          </p:cNvPr>
          <p:cNvSpPr/>
          <p:nvPr/>
        </p:nvSpPr>
        <p:spPr>
          <a:xfrm>
            <a:off x="7541585" y="1489596"/>
            <a:ext cx="2114242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737CB4FA-74E4-CF19-B214-F7A2247C9D35}"/>
              </a:ext>
            </a:extLst>
          </p:cNvPr>
          <p:cNvSpPr/>
          <p:nvPr/>
        </p:nvSpPr>
        <p:spPr>
          <a:xfrm>
            <a:off x="695173" y="3841272"/>
            <a:ext cx="1935851" cy="180906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7DBBEF72-E326-F688-F2DF-29A8A297810A}"/>
              </a:ext>
            </a:extLst>
          </p:cNvPr>
          <p:cNvSpPr/>
          <p:nvPr/>
        </p:nvSpPr>
        <p:spPr>
          <a:xfrm>
            <a:off x="2818190" y="3824877"/>
            <a:ext cx="2159674" cy="1807156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1F094A80-5BAE-32C7-EA15-5459001EDA76}"/>
              </a:ext>
            </a:extLst>
          </p:cNvPr>
          <p:cNvSpPr/>
          <p:nvPr/>
        </p:nvSpPr>
        <p:spPr>
          <a:xfrm>
            <a:off x="5213636" y="3827505"/>
            <a:ext cx="2173035" cy="1807157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A39F93CA-3AA3-0119-407F-5C489857FB7F}"/>
              </a:ext>
            </a:extLst>
          </p:cNvPr>
          <p:cNvSpPr/>
          <p:nvPr/>
        </p:nvSpPr>
        <p:spPr>
          <a:xfrm>
            <a:off x="7639772" y="3827505"/>
            <a:ext cx="2016055" cy="1807156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C0CC6E-70E5-5156-8AC0-98DA024669CB}"/>
              </a:ext>
            </a:extLst>
          </p:cNvPr>
          <p:cNvSpPr txBox="1"/>
          <p:nvPr/>
        </p:nvSpPr>
        <p:spPr>
          <a:xfrm>
            <a:off x="745508" y="2262892"/>
            <a:ext cx="169909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Центр «Мой бизнес 28»</a:t>
            </a:r>
            <a:endParaRPr lang="ru-ID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3DA13379-7070-0B20-1B13-073470D0CFB7}"/>
              </a:ext>
            </a:extLst>
          </p:cNvPr>
          <p:cNvSpPr/>
          <p:nvPr/>
        </p:nvSpPr>
        <p:spPr>
          <a:xfrm>
            <a:off x="748884" y="2695426"/>
            <a:ext cx="1710000" cy="364666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https://business.amurobl.ru</a:t>
            </a:r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3857DB-2DA8-E6E3-4AD9-3428BA1DD7BC}"/>
              </a:ext>
            </a:extLst>
          </p:cNvPr>
          <p:cNvSpPr txBox="1"/>
          <p:nvPr/>
        </p:nvSpPr>
        <p:spPr>
          <a:xfrm>
            <a:off x="2995088" y="2201271"/>
            <a:ext cx="178376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Центр кластерного развития</a:t>
            </a:r>
            <a:endParaRPr lang="ru-ID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FEB17594-FA55-5D4B-A29C-3B4D61CD6D8D}"/>
              </a:ext>
            </a:extLst>
          </p:cNvPr>
          <p:cNvSpPr/>
          <p:nvPr/>
        </p:nvSpPr>
        <p:spPr>
          <a:xfrm>
            <a:off x="3052523" y="2689288"/>
            <a:ext cx="1710000" cy="37564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https://business.amurobl.ru/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E951FBD-1E74-BE7C-D4A3-F35376CDAEF3}"/>
              </a:ext>
            </a:extLst>
          </p:cNvPr>
          <p:cNvSpPr txBox="1"/>
          <p:nvPr/>
        </p:nvSpPr>
        <p:spPr>
          <a:xfrm>
            <a:off x="5378632" y="2238109"/>
            <a:ext cx="173435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Центр кредитной поддержки</a:t>
            </a:r>
            <a:endParaRPr lang="ru-ID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B81A249F-DCE3-08A0-4B87-C67630735136}"/>
              </a:ext>
            </a:extLst>
          </p:cNvPr>
          <p:cNvSpPr/>
          <p:nvPr/>
        </p:nvSpPr>
        <p:spPr>
          <a:xfrm>
            <a:off x="5378633" y="2695426"/>
            <a:ext cx="1754617" cy="377988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бизнескредит28.рф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627D5FE-F318-9DC8-513C-A48C26710BE8}"/>
              </a:ext>
            </a:extLst>
          </p:cNvPr>
          <p:cNvSpPr txBox="1"/>
          <p:nvPr/>
        </p:nvSpPr>
        <p:spPr>
          <a:xfrm>
            <a:off x="7766622" y="2170487"/>
            <a:ext cx="1692847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Туристско-информационный центр</a:t>
            </a:r>
            <a:endParaRPr lang="ru-ID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3FEF74B3-ADEE-BCE6-D097-03A5BBB0295C}"/>
              </a:ext>
            </a:extLst>
          </p:cNvPr>
          <p:cNvSpPr/>
          <p:nvPr/>
        </p:nvSpPr>
        <p:spPr>
          <a:xfrm>
            <a:off x="7731623" y="2719689"/>
            <a:ext cx="1727846" cy="37080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https://visitamur.ru/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id="{9FD35FDE-44D5-69AA-B56A-DAAC1C428CDD}"/>
              </a:ext>
            </a:extLst>
          </p:cNvPr>
          <p:cNvSpPr/>
          <p:nvPr/>
        </p:nvSpPr>
        <p:spPr>
          <a:xfrm>
            <a:off x="979318" y="3996477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08ECDEF-3F43-3975-0B80-A87602F13F61}"/>
              </a:ext>
            </a:extLst>
          </p:cNvPr>
          <p:cNvSpPr txBox="1"/>
          <p:nvPr/>
        </p:nvSpPr>
        <p:spPr>
          <a:xfrm>
            <a:off x="773723" y="4756638"/>
            <a:ext cx="18573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Агентство по привлечению инвестиций</a:t>
            </a:r>
            <a:endParaRPr lang="ru-ID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Скругленный прямоугольник 56">
            <a:extLst>
              <a:ext uri="{FF2B5EF4-FFF2-40B4-BE49-F238E27FC236}">
                <a16:creationId xmlns:a16="http://schemas.microsoft.com/office/drawing/2014/main" id="{0C8E6F72-ACE9-B06A-C36F-14240F9C08ED}"/>
              </a:ext>
            </a:extLst>
          </p:cNvPr>
          <p:cNvSpPr/>
          <p:nvPr/>
        </p:nvSpPr>
        <p:spPr>
          <a:xfrm>
            <a:off x="754194" y="5162182"/>
            <a:ext cx="1701314" cy="363503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https://invest.amurobl.ru/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E8AC662-A2F8-BE41-67F7-2E05358356A9}"/>
              </a:ext>
            </a:extLst>
          </p:cNvPr>
          <p:cNvSpPr txBox="1"/>
          <p:nvPr/>
        </p:nvSpPr>
        <p:spPr>
          <a:xfrm>
            <a:off x="2995088" y="4709312"/>
            <a:ext cx="176743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Фонд содействия кредитованию</a:t>
            </a:r>
            <a:endParaRPr lang="ru-ID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Скругленный прямоугольник 59">
            <a:extLst>
              <a:ext uri="{FF2B5EF4-FFF2-40B4-BE49-F238E27FC236}">
                <a16:creationId xmlns:a16="http://schemas.microsoft.com/office/drawing/2014/main" id="{4799F6AF-2D83-0543-6070-AD3C85DAE524}"/>
              </a:ext>
            </a:extLst>
          </p:cNvPr>
          <p:cNvSpPr/>
          <p:nvPr/>
        </p:nvSpPr>
        <p:spPr>
          <a:xfrm>
            <a:off x="3065803" y="5162183"/>
            <a:ext cx="1696719" cy="363502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https://business.amurobl.ru</a:t>
            </a:r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DE765BB-949A-B404-9239-345EA25CC23C}"/>
              </a:ext>
            </a:extLst>
          </p:cNvPr>
          <p:cNvSpPr txBox="1"/>
          <p:nvPr/>
        </p:nvSpPr>
        <p:spPr>
          <a:xfrm>
            <a:off x="5378632" y="4692585"/>
            <a:ext cx="187057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Центр поддержки экспорта</a:t>
            </a:r>
            <a:endParaRPr lang="ru-ID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Скругленный прямоугольник 63">
            <a:extLst>
              <a:ext uri="{FF2B5EF4-FFF2-40B4-BE49-F238E27FC236}">
                <a16:creationId xmlns:a16="http://schemas.microsoft.com/office/drawing/2014/main" id="{B18BBBB6-B986-F405-356C-1830AD96E294}"/>
              </a:ext>
            </a:extLst>
          </p:cNvPr>
          <p:cNvSpPr/>
          <p:nvPr/>
        </p:nvSpPr>
        <p:spPr>
          <a:xfrm>
            <a:off x="5489116" y="5153634"/>
            <a:ext cx="1760088" cy="372051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https://amurexport.ru</a:t>
            </a:r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C6FCB94-9D24-6DD4-BDD3-EA1459C62D8D}"/>
              </a:ext>
            </a:extLst>
          </p:cNvPr>
          <p:cNvSpPr txBox="1"/>
          <p:nvPr/>
        </p:nvSpPr>
        <p:spPr>
          <a:xfrm>
            <a:off x="7867087" y="4701115"/>
            <a:ext cx="145691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Фонд развития Амурской области</a:t>
            </a:r>
            <a:endParaRPr lang="ru-ID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Скругленный прямоугольник 67">
            <a:extLst>
              <a:ext uri="{FF2B5EF4-FFF2-40B4-BE49-F238E27FC236}">
                <a16:creationId xmlns:a16="http://schemas.microsoft.com/office/drawing/2014/main" id="{B026FA2E-3031-2846-D206-E2E40D670DD5}"/>
              </a:ext>
            </a:extLst>
          </p:cNvPr>
          <p:cNvSpPr/>
          <p:nvPr/>
        </p:nvSpPr>
        <p:spPr>
          <a:xfrm>
            <a:off x="7853994" y="5153634"/>
            <a:ext cx="1653389" cy="38404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https://fond.amurobl.ru/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" name="Picture 2" descr="логотип Мой бизнес | С 1 января 2023 года Администрация Чарышского района  Алтайского края преобразована в Администрацию муниципального округа  Чарышский район Алтайского края.">
            <a:extLst>
              <a:ext uri="{FF2B5EF4-FFF2-40B4-BE49-F238E27FC236}">
                <a16:creationId xmlns:a16="http://schemas.microsoft.com/office/drawing/2014/main" id="{CB9E44DB-1C66-11F1-4DA7-8FAD32372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48" y="1614226"/>
            <a:ext cx="943068" cy="42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E7F107-914B-B9BF-CAFF-6741C2D8E326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СВОБОДНЕНСКОГО РАЙОНА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78BB493-240B-BA9F-B753-69107E03B5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33C4CCF9-B57D-4E4F-FFA3-D43EE4880D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36847" y="394523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2EB5EE1C-A640-9D30-063D-35B98F76A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100" y="1609292"/>
            <a:ext cx="1649047" cy="45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78C901-DDF3-297E-1D70-240345374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369" y="1609292"/>
            <a:ext cx="1754617" cy="42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1862602C-BDAE-CF2D-BF7F-BA4EC348E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623" y="1600447"/>
            <a:ext cx="1812579" cy="49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>
            <a:extLst>
              <a:ext uri="{FF2B5EF4-FFF2-40B4-BE49-F238E27FC236}">
                <a16:creationId xmlns:a16="http://schemas.microsoft.com/office/drawing/2014/main" id="{4BEED271-DE0F-34C3-BB88-BE2113C35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73" y="3966287"/>
            <a:ext cx="1456918" cy="58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234859A5-E775-B072-6CB3-195D451FE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171" y="3911271"/>
            <a:ext cx="1801352" cy="64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99B5C751-7E73-9191-34F4-8711DA511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116" y="3960850"/>
            <a:ext cx="1639404" cy="56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E54B8506-9D5F-0CE8-3885-8EC167D34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402" y="3930398"/>
            <a:ext cx="1549893" cy="59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505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48070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ID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id="{CE42141F-7D98-843D-EDCA-082C3B2A782D}"/>
              </a:ext>
            </a:extLst>
          </p:cNvPr>
          <p:cNvSpPr/>
          <p:nvPr/>
        </p:nvSpPr>
        <p:spPr>
          <a:xfrm>
            <a:off x="1134368" y="1550531"/>
            <a:ext cx="3499657" cy="2021920"/>
          </a:xfrm>
          <a:prstGeom prst="roundRect">
            <a:avLst>
              <a:gd name="adj" fmla="val 1211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72" name="Скругленный прямоугольник 71">
            <a:extLst>
              <a:ext uri="{FF2B5EF4-FFF2-40B4-BE49-F238E27FC236}">
                <a16:creationId xmlns:a16="http://schemas.microsoft.com/office/drawing/2014/main" id="{1FEA1B35-77E4-A172-D1A3-AE89EA44D200}"/>
              </a:ext>
            </a:extLst>
          </p:cNvPr>
          <p:cNvSpPr/>
          <p:nvPr/>
        </p:nvSpPr>
        <p:spPr>
          <a:xfrm>
            <a:off x="5270144" y="1459835"/>
            <a:ext cx="3991893" cy="2070549"/>
          </a:xfrm>
          <a:prstGeom prst="roundRect">
            <a:avLst>
              <a:gd name="adj" fmla="val 1116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76" name="Скругленный прямоугольник 75">
            <a:extLst>
              <a:ext uri="{FF2B5EF4-FFF2-40B4-BE49-F238E27FC236}">
                <a16:creationId xmlns:a16="http://schemas.microsoft.com/office/drawing/2014/main" id="{A7518F92-BC1F-8F09-057D-3379ABC330B5}"/>
              </a:ext>
            </a:extLst>
          </p:cNvPr>
          <p:cNvSpPr/>
          <p:nvPr/>
        </p:nvSpPr>
        <p:spPr>
          <a:xfrm>
            <a:off x="1097135" y="3701983"/>
            <a:ext cx="3536890" cy="2027453"/>
          </a:xfrm>
          <a:prstGeom prst="roundRect">
            <a:avLst>
              <a:gd name="adj" fmla="val 11838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77" name="Скругленный прямоугольник 76">
            <a:extLst>
              <a:ext uri="{FF2B5EF4-FFF2-40B4-BE49-F238E27FC236}">
                <a16:creationId xmlns:a16="http://schemas.microsoft.com/office/drawing/2014/main" id="{2F86149C-6AAD-8DFE-9767-9DE085BAF799}"/>
              </a:ext>
            </a:extLst>
          </p:cNvPr>
          <p:cNvSpPr/>
          <p:nvPr/>
        </p:nvSpPr>
        <p:spPr>
          <a:xfrm>
            <a:off x="5270143" y="3701983"/>
            <a:ext cx="3991893" cy="2027453"/>
          </a:xfrm>
          <a:prstGeom prst="roundRect">
            <a:avLst>
              <a:gd name="adj" fmla="val 1175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EEE53E6-9FE9-C585-387D-DE93FBD4D4A8}"/>
              </a:ext>
            </a:extLst>
          </p:cNvPr>
          <p:cNvSpPr txBox="1"/>
          <p:nvPr/>
        </p:nvSpPr>
        <p:spPr>
          <a:xfrm>
            <a:off x="1285462" y="1974828"/>
            <a:ext cx="3046620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ТРАНСПОРТНАЯ ДОСТУПНОСТЬ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РАЙОНА</a:t>
            </a: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Ж/д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автомобильный транспорт</a:t>
            </a:r>
            <a:endParaRPr lang="ru-ID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DB3605F-5D1F-38C2-F7AE-FD1D0A54328C}"/>
              </a:ext>
            </a:extLst>
          </p:cNvPr>
          <p:cNvSpPr txBox="1"/>
          <p:nvPr/>
        </p:nvSpPr>
        <p:spPr>
          <a:xfrm>
            <a:off x="1285462" y="4131374"/>
            <a:ext cx="3177532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МЕСТОРОЖДЕНИЙ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ПОЛЕЗНЫХ ИСКОПАЕМЫХ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бурый уголь; 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огнеупорная глина;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формовочные пески</a:t>
            </a:r>
            <a:endParaRPr lang="ru-ID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970BDB9-6572-B7E0-9276-A5A584F6DB98}"/>
              </a:ext>
            </a:extLst>
          </p:cNvPr>
          <p:cNvSpPr txBox="1"/>
          <p:nvPr/>
        </p:nvSpPr>
        <p:spPr>
          <a:xfrm>
            <a:off x="5674990" y="1955020"/>
            <a:ext cx="3195322" cy="13080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ТУРИСТИЧЕСКИЙ ПОТЕНЦИАЛ</a:t>
            </a: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промышленный туризм;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лечебно-оздоровительный отдых;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культурно-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познавательные программы;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базы отдыха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85F3027-8E92-FCDF-0FB4-B90608BF66B3}"/>
              </a:ext>
            </a:extLst>
          </p:cNvPr>
          <p:cNvSpPr txBox="1"/>
          <p:nvPr/>
        </p:nvSpPr>
        <p:spPr>
          <a:xfrm>
            <a:off x="5884399" y="4131374"/>
            <a:ext cx="2902226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ЗЕМЛИ ДЛЯ ПРЕДЛОЖЕНИЯ ИНВЕСТОРАМ</a:t>
            </a:r>
          </a:p>
          <a:p>
            <a:pPr algn="ctr"/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ОПЕРЕЖАЮЩЕГО РАЗВИТИЯ «АМУРСКАЯ»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 descr="Город со сплошной заливкой">
            <a:extLst>
              <a:ext uri="{FF2B5EF4-FFF2-40B4-BE49-F238E27FC236}">
                <a16:creationId xmlns:a16="http://schemas.microsoft.com/office/drawing/2014/main" id="{02D9FF73-34F2-A437-9AB2-47EBACCA4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26205" y="1550531"/>
            <a:ext cx="361736" cy="361736"/>
          </a:xfrm>
          <a:prstGeom prst="rect">
            <a:avLst/>
          </a:prstGeom>
        </p:spPr>
      </p:pic>
      <p:pic>
        <p:nvPicPr>
          <p:cNvPr id="24" name="Рисунок 23" descr="Указатель со сплошной заливкой">
            <a:extLst>
              <a:ext uri="{FF2B5EF4-FFF2-40B4-BE49-F238E27FC236}">
                <a16:creationId xmlns:a16="http://schemas.microsoft.com/office/drawing/2014/main" id="{9C749ECD-066C-5BEC-4B20-1B23A3233D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919544" y="1503453"/>
            <a:ext cx="366413" cy="3664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517AAE-F63A-9A1A-05EC-284F77E97210}"/>
              </a:ext>
            </a:extLst>
          </p:cNvPr>
          <p:cNvSpPr txBox="1"/>
          <p:nvPr/>
        </p:nvSpPr>
        <p:spPr>
          <a:xfrm>
            <a:off x="439614" y="6607262"/>
            <a:ext cx="614934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СВОБОДНЕНСКОГО РАЙОНА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556BE4-7B38-E742-01B1-E675C970A39E}"/>
              </a:ext>
            </a:extLst>
          </p:cNvPr>
          <p:cNvSpPr txBox="1"/>
          <p:nvPr/>
        </p:nvSpPr>
        <p:spPr>
          <a:xfrm>
            <a:off x="869005" y="533114"/>
            <a:ext cx="883576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СВОБОДНЕНСКОГО РАЙОНА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Пейзаж шоссе">
            <a:extLst>
              <a:ext uri="{FF2B5EF4-FFF2-40B4-BE49-F238E27FC236}">
                <a16:creationId xmlns:a16="http://schemas.microsoft.com/office/drawing/2014/main" id="{5429F06A-F863-804D-E540-8C487CE833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665327" y="3712381"/>
            <a:ext cx="533273" cy="472005"/>
          </a:xfrm>
          <a:prstGeom prst="rect">
            <a:avLst/>
          </a:prstGeom>
        </p:spPr>
      </p:pic>
      <p:pic>
        <p:nvPicPr>
          <p:cNvPr id="15" name="Рисунок 14" descr="Африка">
            <a:extLst>
              <a:ext uri="{FF2B5EF4-FFF2-40B4-BE49-F238E27FC236}">
                <a16:creationId xmlns:a16="http://schemas.microsoft.com/office/drawing/2014/main" id="{BAF53727-8EF8-52CE-1D9A-B9EDD85F1D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992651" y="3749456"/>
            <a:ext cx="586611" cy="55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58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BF9AB-A0AB-E438-5E37-598319588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33D8E7-695C-4B68-93BF-55B165B65A6A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МИНИСТЕРСТВА, ОКАЗЫВАЮЩИЕ ПОДДЕРЖКУ ПРЕДПРИНИМАТЕЛЯМ И ИНВЕСТОРАМ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1023177A-CC1F-844A-E590-360AFD16E876}"/>
              </a:ext>
            </a:extLst>
          </p:cNvPr>
          <p:cNvSpPr/>
          <p:nvPr/>
        </p:nvSpPr>
        <p:spPr>
          <a:xfrm>
            <a:off x="627017" y="163628"/>
            <a:ext cx="134562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господдержки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3BF8DC81-CD65-F7C5-5380-B95AFF24C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237A7826-76C6-ACDC-108C-46817594633E}"/>
              </a:ext>
            </a:extLst>
          </p:cNvPr>
          <p:cNvSpPr/>
          <p:nvPr/>
        </p:nvSpPr>
        <p:spPr>
          <a:xfrm>
            <a:off x="627016" y="1565703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ЭКОНОМИЧЕСКОГО РАЗВИТИЯ АМУРСКОЙ ОБЛАСТИ</a:t>
            </a:r>
            <a:endParaRPr kumimoji="0" lang="ru-ID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Скругленный прямоугольник 102">
            <a:extLst>
              <a:ext uri="{FF2B5EF4-FFF2-40B4-BE49-F238E27FC236}">
                <a16:creationId xmlns:a16="http://schemas.microsoft.com/office/drawing/2014/main" id="{2BB5EBE9-65B5-B62A-9463-A385D023A95B}"/>
              </a:ext>
            </a:extLst>
          </p:cNvPr>
          <p:cNvSpPr/>
          <p:nvPr/>
        </p:nvSpPr>
        <p:spPr>
          <a:xfrm>
            <a:off x="627016" y="2650787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СТРОИТЕЛЬСТВА И АРХИТЕКТУРЫ АМУРСКОЙ ОБЛАСТИ</a:t>
            </a:r>
            <a:endParaRPr kumimoji="0" lang="ru-ID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Скругленный прямоугольник 106">
            <a:extLst>
              <a:ext uri="{FF2B5EF4-FFF2-40B4-BE49-F238E27FC236}">
                <a16:creationId xmlns:a16="http://schemas.microsoft.com/office/drawing/2014/main" id="{364E6F95-0A19-B1FC-0BBB-262E96196828}"/>
              </a:ext>
            </a:extLst>
          </p:cNvPr>
          <p:cNvSpPr/>
          <p:nvPr/>
        </p:nvSpPr>
        <p:spPr>
          <a:xfrm>
            <a:off x="627016" y="4884716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СЕЛЬСКОГО ХОЗЯЙСТВА АМУРСКОЙ ОБЛАСТИ </a:t>
            </a:r>
            <a:endParaRPr kumimoji="0" lang="ru-ID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Скругленный прямоугольник 115">
            <a:extLst>
              <a:ext uri="{FF2B5EF4-FFF2-40B4-BE49-F238E27FC236}">
                <a16:creationId xmlns:a16="http://schemas.microsoft.com/office/drawing/2014/main" id="{C710E187-EF2B-9551-02E2-2EE963AA66F3}"/>
              </a:ext>
            </a:extLst>
          </p:cNvPr>
          <p:cNvSpPr/>
          <p:nvPr/>
        </p:nvSpPr>
        <p:spPr>
          <a:xfrm>
            <a:off x="627016" y="3767181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ИМУЩЕСТВЕННЫХ ОТНОШЕНИЙ АМУРСКОЙ ОБЛАСТИ</a:t>
            </a:r>
            <a:endParaRPr kumimoji="0" lang="ru-ID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Скругленный прямоугольник 120">
            <a:extLst>
              <a:ext uri="{FF2B5EF4-FFF2-40B4-BE49-F238E27FC236}">
                <a16:creationId xmlns:a16="http://schemas.microsoft.com/office/drawing/2014/main" id="{131C888D-6A77-FA57-7287-59E57BB12423}"/>
              </a:ext>
            </a:extLst>
          </p:cNvPr>
          <p:cNvSpPr/>
          <p:nvPr/>
        </p:nvSpPr>
        <p:spPr>
          <a:xfrm>
            <a:off x="5289754" y="1538624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ЖИЛИЩНО-КОММУНАЛЬНОГО ХОЗЯЙСТВА АМУРСКОЙ ОБЛАСТИ</a:t>
            </a:r>
            <a:endParaRPr kumimoji="0" lang="ru-ID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Скругленный прямоугольник 125">
            <a:extLst>
              <a:ext uri="{FF2B5EF4-FFF2-40B4-BE49-F238E27FC236}">
                <a16:creationId xmlns:a16="http://schemas.microsoft.com/office/drawing/2014/main" id="{E72EEE87-401A-6915-9E04-97934AFA7EA6}"/>
              </a:ext>
            </a:extLst>
          </p:cNvPr>
          <p:cNvSpPr/>
          <p:nvPr/>
        </p:nvSpPr>
        <p:spPr>
          <a:xfrm>
            <a:off x="5289754" y="2632730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ПРИРОДНЫХ РЕСУРСОВ АМУРСКОЙ ОБЛАСТИ</a:t>
            </a:r>
            <a:endParaRPr kumimoji="0" lang="ru-ID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Скругленный прямоугольник 130">
            <a:extLst>
              <a:ext uri="{FF2B5EF4-FFF2-40B4-BE49-F238E27FC236}">
                <a16:creationId xmlns:a16="http://schemas.microsoft.com/office/drawing/2014/main" id="{01175CC2-6729-59B8-4B7D-523141702B5F}"/>
              </a:ext>
            </a:extLst>
          </p:cNvPr>
          <p:cNvSpPr/>
          <p:nvPr/>
        </p:nvSpPr>
        <p:spPr>
          <a:xfrm>
            <a:off x="5271922" y="4897093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ЦИФРОВОГО РАЗВИТИЯ И СВЯЗИ АМУРСКОЙ ОБЛАСТИ </a:t>
            </a:r>
            <a:endParaRPr kumimoji="0" lang="ru-ID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0" name="Скругленный прямоугольник 139">
            <a:extLst>
              <a:ext uri="{FF2B5EF4-FFF2-40B4-BE49-F238E27FC236}">
                <a16:creationId xmlns:a16="http://schemas.microsoft.com/office/drawing/2014/main" id="{968A1C6F-EB64-8A6B-457E-1E5BFBB7DFDB}"/>
              </a:ext>
            </a:extLst>
          </p:cNvPr>
          <p:cNvSpPr/>
          <p:nvPr/>
        </p:nvSpPr>
        <p:spPr>
          <a:xfrm>
            <a:off x="5289754" y="3767181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ТРАСПОРТА И ДОРОЖНОГО ХОЗЯЙСТВА АМУРСКОЙ ОБЛАСТИ </a:t>
            </a:r>
            <a:endParaRPr kumimoji="0" lang="ru-ID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E4FD26-1B60-AB26-D7B0-75A18B288E43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СВОБОДНЕНСКОГО РАЙОНА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830BB6-9CA3-5FCB-35F9-5DC58EC5E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22" y="1801128"/>
            <a:ext cx="527238" cy="40997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AF897A4-1137-5629-06C6-C6385D57A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89" y="2849902"/>
            <a:ext cx="527238" cy="40997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7CA35D4-D35C-8F42-0180-5986C02E3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88" y="3949524"/>
            <a:ext cx="527238" cy="40997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C507910-8B72-B358-A6F9-B47F4E47C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22" y="5090679"/>
            <a:ext cx="527238" cy="4099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1419EC4-DBE0-D475-511A-7896E2127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560" y="1789830"/>
            <a:ext cx="527238" cy="40997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CA93787-1B10-1863-B44F-552AC3438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952" y="2838815"/>
            <a:ext cx="527238" cy="40997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528CAD9-18EE-B32E-3CA3-A1AC3F763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560" y="3984353"/>
            <a:ext cx="527238" cy="40997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82BEEBC-A6DD-FE34-FC6E-B1C4F2E72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560" y="5117170"/>
            <a:ext cx="527238" cy="409977"/>
          </a:xfrm>
          <a:prstGeom prst="rect">
            <a:avLst/>
          </a:prstGeom>
        </p:spPr>
      </p:pic>
      <p:sp>
        <p:nvSpPr>
          <p:cNvPr id="5" name="Скругленный прямоугольник 11">
            <a:extLst>
              <a:ext uri="{FF2B5EF4-FFF2-40B4-BE49-F238E27FC236}">
                <a16:creationId xmlns:a16="http://schemas.microsoft.com/office/drawing/2014/main" id="{25D74C86-844A-E21C-7F3F-902C53BCD9DF}"/>
              </a:ext>
            </a:extLst>
          </p:cNvPr>
          <p:cNvSpPr/>
          <p:nvPr/>
        </p:nvSpPr>
        <p:spPr>
          <a:xfrm>
            <a:off x="2704079" y="5762938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ВНЕШНИХ СВЯЗЕЙ И ТУРИЗМА АМУРСКОЙ ОБЛАСТИ</a:t>
            </a:r>
            <a:endParaRPr kumimoji="0" lang="ru-ID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FB5785-044F-C97C-3A80-5E142E110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937" y="5980111"/>
            <a:ext cx="527238" cy="40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22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757166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31947E-13F9-C9BD-AE42-EE617AC7D38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СВОБОДНЕНСКОГО РАЙОНА</a:t>
            </a:r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id="{77A01B19-E683-72F3-D3D4-F5448CED6AA8}"/>
              </a:ext>
            </a:extLst>
          </p:cNvPr>
          <p:cNvSpPr/>
          <p:nvPr/>
        </p:nvSpPr>
        <p:spPr>
          <a:xfrm>
            <a:off x="5244034" y="2187352"/>
            <a:ext cx="4497842" cy="1530000"/>
          </a:xfrm>
          <a:prstGeom prst="roundRect">
            <a:avLst>
              <a:gd name="adj" fmla="val 153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0BA712A-5970-64F3-6AB3-A9390803029C}"/>
              </a:ext>
            </a:extLst>
          </p:cNvPr>
          <p:cNvSpPr txBox="1"/>
          <p:nvPr/>
        </p:nvSpPr>
        <p:spPr>
          <a:xfrm>
            <a:off x="5518884" y="2497753"/>
            <a:ext cx="383019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ИНВЕСТИЦИОННЫЙ УПОЛНОМОЧЕННЫЙ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7" name="Рисунок 86" descr="Телефонная трубка со сплошной заливкой">
            <a:extLst>
              <a:ext uri="{FF2B5EF4-FFF2-40B4-BE49-F238E27FC236}">
                <a16:creationId xmlns:a16="http://schemas.microsoft.com/office/drawing/2014/main" id="{C6DE0C96-208C-0F2F-280E-020EBEAD1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02458" y="3042094"/>
            <a:ext cx="180000" cy="180000"/>
          </a:xfrm>
          <a:prstGeom prst="rect">
            <a:avLst/>
          </a:prstGeom>
        </p:spPr>
      </p:pic>
      <p:pic>
        <p:nvPicPr>
          <p:cNvPr id="88" name="Рисунок 87" descr="Конверт со сплошной заливкой">
            <a:extLst>
              <a:ext uri="{FF2B5EF4-FFF2-40B4-BE49-F238E27FC236}">
                <a16:creationId xmlns:a16="http://schemas.microsoft.com/office/drawing/2014/main" id="{A5669DE7-103B-5E92-E2C8-863AF13D1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658920" y="3314316"/>
            <a:ext cx="180000" cy="180000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2B320D37-28CA-43E4-D047-5092F341CFB8}"/>
              </a:ext>
            </a:extLst>
          </p:cNvPr>
          <p:cNvSpPr txBox="1"/>
          <p:nvPr/>
        </p:nvSpPr>
        <p:spPr>
          <a:xfrm>
            <a:off x="5442812" y="2994789"/>
            <a:ext cx="270382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Шиндорикова</a:t>
            </a:r>
            <a:r>
              <a:rPr lang="ru-RU" sz="12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Ирина Эдуардовна</a:t>
            </a:r>
            <a:endParaRPr lang="ru-ID" sz="12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5FA2E06-ACD5-D4CA-CA5A-18E45EE13D6C}"/>
              </a:ext>
            </a:extLst>
          </p:cNvPr>
          <p:cNvSpPr txBox="1"/>
          <p:nvPr/>
        </p:nvSpPr>
        <p:spPr>
          <a:xfrm>
            <a:off x="8362544" y="3081524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(41643) 3-02-52</a:t>
            </a:r>
            <a:endParaRPr lang="ru-ID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348A606-ACF8-6089-0C2B-37D064DE94AB}"/>
              </a:ext>
            </a:extLst>
          </p:cNvPr>
          <p:cNvSpPr txBox="1"/>
          <p:nvPr/>
        </p:nvSpPr>
        <p:spPr>
          <a:xfrm>
            <a:off x="7975787" y="3322459"/>
            <a:ext cx="158537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u="sng" kern="0" dirty="0">
                <a:solidFill>
                  <a:srgbClr val="4756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mail@svobregion.ru</a:t>
            </a:r>
            <a:endParaRPr lang="ru-ID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Скругленный прямоугольник 91">
            <a:extLst>
              <a:ext uri="{FF2B5EF4-FFF2-40B4-BE49-F238E27FC236}">
                <a16:creationId xmlns:a16="http://schemas.microsoft.com/office/drawing/2014/main" id="{43CFB82D-B6E0-4602-D294-1E834D997346}"/>
              </a:ext>
            </a:extLst>
          </p:cNvPr>
          <p:cNvSpPr/>
          <p:nvPr/>
        </p:nvSpPr>
        <p:spPr>
          <a:xfrm>
            <a:off x="641351" y="1456677"/>
            <a:ext cx="4497842" cy="1530000"/>
          </a:xfrm>
          <a:prstGeom prst="roundRect">
            <a:avLst>
              <a:gd name="adj" fmla="val 1739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4C27CBF-BE07-07F1-AC06-BD6A89B9C6B3}"/>
              </a:ext>
            </a:extLst>
          </p:cNvPr>
          <p:cNvSpPr txBox="1"/>
          <p:nvPr/>
        </p:nvSpPr>
        <p:spPr>
          <a:xfrm>
            <a:off x="872824" y="1668575"/>
            <a:ext cx="418407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ЭКОНОМИЧЕСКОГО РАЗВИТИЯ </a:t>
            </a: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АМУРСКОЙ ОБЛАСТИ</a:t>
            </a:r>
            <a:endParaRPr lang="ru-ID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Скругленный прямоугольник 93">
            <a:extLst>
              <a:ext uri="{FF2B5EF4-FFF2-40B4-BE49-F238E27FC236}">
                <a16:creationId xmlns:a16="http://schemas.microsoft.com/office/drawing/2014/main" id="{D0472071-2FCF-B872-4012-3103771D702C}"/>
              </a:ext>
            </a:extLst>
          </p:cNvPr>
          <p:cNvSpPr/>
          <p:nvPr/>
        </p:nvSpPr>
        <p:spPr>
          <a:xfrm>
            <a:off x="627016" y="4777822"/>
            <a:ext cx="4497842" cy="1530000"/>
          </a:xfrm>
          <a:prstGeom prst="roundRect">
            <a:avLst>
              <a:gd name="adj" fmla="val 1739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95" name="Скругленный прямоугольник 94">
            <a:extLst>
              <a:ext uri="{FF2B5EF4-FFF2-40B4-BE49-F238E27FC236}">
                <a16:creationId xmlns:a16="http://schemas.microsoft.com/office/drawing/2014/main" id="{AA2070FC-B2AE-831D-D4F9-D130744CB387}"/>
              </a:ext>
            </a:extLst>
          </p:cNvPr>
          <p:cNvSpPr/>
          <p:nvPr/>
        </p:nvSpPr>
        <p:spPr>
          <a:xfrm>
            <a:off x="627016" y="3103571"/>
            <a:ext cx="4497842" cy="1530000"/>
          </a:xfrm>
          <a:prstGeom prst="roundRect">
            <a:avLst>
              <a:gd name="adj" fmla="val 1739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pic>
        <p:nvPicPr>
          <p:cNvPr id="96" name="Рисунок 95" descr="Маркер со сплошной заливкой">
            <a:extLst>
              <a:ext uri="{FF2B5EF4-FFF2-40B4-BE49-F238E27FC236}">
                <a16:creationId xmlns:a16="http://schemas.microsoft.com/office/drawing/2014/main" id="{AA3C7A9D-0CD2-B002-37C0-492EAB8069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49560" y="2385235"/>
            <a:ext cx="180000" cy="180000"/>
          </a:xfrm>
          <a:prstGeom prst="rect">
            <a:avLst/>
          </a:prstGeom>
        </p:spPr>
      </p:pic>
      <p:pic>
        <p:nvPicPr>
          <p:cNvPr id="97" name="Рисунок 96" descr="Телефонная трубка со сплошной заливкой">
            <a:extLst>
              <a:ext uri="{FF2B5EF4-FFF2-40B4-BE49-F238E27FC236}">
                <a16:creationId xmlns:a16="http://schemas.microsoft.com/office/drawing/2014/main" id="{5FD3091E-30D1-1898-AF91-772644E197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823658" y="2240134"/>
            <a:ext cx="180000" cy="180000"/>
          </a:xfrm>
          <a:prstGeom prst="rect">
            <a:avLst/>
          </a:prstGeom>
        </p:spPr>
      </p:pic>
      <p:pic>
        <p:nvPicPr>
          <p:cNvPr id="98" name="Рисунок 97" descr="Конверт со сплошной заливкой">
            <a:extLst>
              <a:ext uri="{FF2B5EF4-FFF2-40B4-BE49-F238E27FC236}">
                <a16:creationId xmlns:a16="http://schemas.microsoft.com/office/drawing/2014/main" id="{4731CE34-B72C-34A9-AE0D-CFCA7D786F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860553" y="2601338"/>
            <a:ext cx="180000" cy="180000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2F2B9486-26DF-374A-FFFA-6392A5B5FAA8}"/>
              </a:ext>
            </a:extLst>
          </p:cNvPr>
          <p:cNvSpPr txBox="1"/>
          <p:nvPr/>
        </p:nvSpPr>
        <p:spPr>
          <a:xfrm>
            <a:off x="974443" y="2384933"/>
            <a:ext cx="181083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Амурская область, </a:t>
            </a:r>
            <a:endParaRPr lang="en-US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Благовещенск, ул. Ленина, 135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E102E39-639E-3C66-DA5E-C210980FCAF4}"/>
              </a:ext>
            </a:extLst>
          </p:cNvPr>
          <p:cNvSpPr txBox="1"/>
          <p:nvPr/>
        </p:nvSpPr>
        <p:spPr>
          <a:xfrm>
            <a:off x="3122850" y="2302728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(4162) 232-100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3C4A894-8B64-3AFF-9699-BF3CB1DC5528}"/>
              </a:ext>
            </a:extLst>
          </p:cNvPr>
          <p:cNvSpPr txBox="1"/>
          <p:nvPr/>
        </p:nvSpPr>
        <p:spPr>
          <a:xfrm>
            <a:off x="3122850" y="2608438"/>
            <a:ext cx="193404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deportament@economy.amurobl.ru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Скругленный прямоугольник 101">
            <a:extLst>
              <a:ext uri="{FF2B5EF4-FFF2-40B4-BE49-F238E27FC236}">
                <a16:creationId xmlns:a16="http://schemas.microsoft.com/office/drawing/2014/main" id="{D76D3B17-D1DC-4C2D-0858-016C18C26F0A}"/>
              </a:ext>
            </a:extLst>
          </p:cNvPr>
          <p:cNvSpPr/>
          <p:nvPr/>
        </p:nvSpPr>
        <p:spPr>
          <a:xfrm>
            <a:off x="5244034" y="4028171"/>
            <a:ext cx="4497842" cy="1477133"/>
          </a:xfrm>
          <a:prstGeom prst="roundRect">
            <a:avLst>
              <a:gd name="adj" fmla="val 1726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D6D9819-4A1F-9F5A-6D0B-B65AE8044B91}"/>
              </a:ext>
            </a:extLst>
          </p:cNvPr>
          <p:cNvSpPr txBox="1"/>
          <p:nvPr/>
        </p:nvSpPr>
        <p:spPr>
          <a:xfrm>
            <a:off x="5518884" y="4232619"/>
            <a:ext cx="401288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ЭКОНОМИКИ АДМИНИСТРАЦИИ СВОБОДНЕНСКОГО РАЙОНА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" name="Рисунок 103" descr="Телефонная трубка со сплошной заливкой">
            <a:extLst>
              <a:ext uri="{FF2B5EF4-FFF2-40B4-BE49-F238E27FC236}">
                <a16:creationId xmlns:a16="http://schemas.microsoft.com/office/drawing/2014/main" id="{6E463AA3-4DC9-E904-A89C-90569C2A2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968444" y="4778889"/>
            <a:ext cx="180000" cy="180000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EB2D7B61-649A-1419-25DD-524D69E49D41}"/>
              </a:ext>
            </a:extLst>
          </p:cNvPr>
          <p:cNvSpPr txBox="1"/>
          <p:nvPr/>
        </p:nvSpPr>
        <p:spPr>
          <a:xfrm>
            <a:off x="8214539" y="4799640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(41643) 3-05-78</a:t>
            </a:r>
            <a:endParaRPr lang="ru-ID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CE70322-5299-BAFB-9D25-A77A515063F3}"/>
              </a:ext>
            </a:extLst>
          </p:cNvPr>
          <p:cNvSpPr txBox="1"/>
          <p:nvPr/>
        </p:nvSpPr>
        <p:spPr>
          <a:xfrm>
            <a:off x="872258" y="3337359"/>
            <a:ext cx="408074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СВОБОДНЕНСКОГО </a:t>
            </a:r>
            <a:r>
              <a:rPr lang="ru-RU" sz="1100" b="1" dirty="0">
                <a:solidFill>
                  <a:srgbClr val="FCFC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</a:t>
            </a:r>
            <a:endParaRPr lang="ru-ID" sz="1100" b="1" dirty="0">
              <a:solidFill>
                <a:srgbClr val="FCFCF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B2905DD-B764-4690-38FB-2431D9518D7C}"/>
              </a:ext>
            </a:extLst>
          </p:cNvPr>
          <p:cNvSpPr txBox="1"/>
          <p:nvPr/>
        </p:nvSpPr>
        <p:spPr>
          <a:xfrm>
            <a:off x="872258" y="5011610"/>
            <a:ext cx="395894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 «АГЕНСТВО АМУРСКОЙ ОБЛАСТИ </a:t>
            </a: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ПРИВЛЕЧЕНИЮ ИНВЕСТИЦИЙ»</a:t>
            </a:r>
            <a:endParaRPr lang="ru-ID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43498F8-1200-3A46-00DC-87A80C8555DD}"/>
              </a:ext>
            </a:extLst>
          </p:cNvPr>
          <p:cNvSpPr txBox="1"/>
          <p:nvPr/>
        </p:nvSpPr>
        <p:spPr>
          <a:xfrm>
            <a:off x="5442948" y="3314316"/>
            <a:ext cx="209572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главы администрации района</a:t>
            </a:r>
            <a:endParaRPr lang="ru-ID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2995F26-C3E4-A72C-CBC3-F8FE39CEAEA6}"/>
              </a:ext>
            </a:extLst>
          </p:cNvPr>
          <p:cNvSpPr txBox="1"/>
          <p:nvPr/>
        </p:nvSpPr>
        <p:spPr>
          <a:xfrm>
            <a:off x="5402182" y="4759910"/>
            <a:ext cx="294352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Белоусова Анна Владимировна</a:t>
            </a:r>
            <a:endParaRPr lang="ru-ID" sz="12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0767AB82-D77A-356C-0B07-87E9FCF120D0}"/>
              </a:ext>
            </a:extLst>
          </p:cNvPr>
          <p:cNvSpPr txBox="1"/>
          <p:nvPr/>
        </p:nvSpPr>
        <p:spPr>
          <a:xfrm>
            <a:off x="5442948" y="5086440"/>
            <a:ext cx="20957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отдела</a:t>
            </a:r>
            <a:endParaRPr lang="ru-ID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1" name="Рисунок 110" descr="Маркер со сплошной заливкой">
            <a:extLst>
              <a:ext uri="{FF2B5EF4-FFF2-40B4-BE49-F238E27FC236}">
                <a16:creationId xmlns:a16="http://schemas.microsoft.com/office/drawing/2014/main" id="{92658D91-4F1A-1013-617D-AC88E6FD41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72824" y="3932519"/>
            <a:ext cx="180000" cy="180000"/>
          </a:xfrm>
          <a:prstGeom prst="rect">
            <a:avLst/>
          </a:prstGeom>
        </p:spPr>
      </p:pic>
      <p:pic>
        <p:nvPicPr>
          <p:cNvPr id="112" name="Рисунок 111" descr="Телефонная трубка со сплошной заливкой">
            <a:extLst>
              <a:ext uri="{FF2B5EF4-FFF2-40B4-BE49-F238E27FC236}">
                <a16:creationId xmlns:a16="http://schemas.microsoft.com/office/drawing/2014/main" id="{5944BED6-27AA-8456-5FE5-59D0D2C718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148307" y="3932519"/>
            <a:ext cx="180000" cy="180000"/>
          </a:xfrm>
          <a:prstGeom prst="rect">
            <a:avLst/>
          </a:prstGeom>
        </p:spPr>
      </p:pic>
      <p:pic>
        <p:nvPicPr>
          <p:cNvPr id="113" name="Рисунок 112" descr="Конверт со сплошной заливкой">
            <a:extLst>
              <a:ext uri="{FF2B5EF4-FFF2-40B4-BE49-F238E27FC236}">
                <a16:creationId xmlns:a16="http://schemas.microsoft.com/office/drawing/2014/main" id="{E947C747-D55E-C59C-CF17-86D66C0DC7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148307" y="4217111"/>
            <a:ext cx="180000" cy="1800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E506FE83-E43F-D5FE-C569-AAFD741095BB}"/>
              </a:ext>
            </a:extLst>
          </p:cNvPr>
          <p:cNvSpPr txBox="1"/>
          <p:nvPr/>
        </p:nvSpPr>
        <p:spPr>
          <a:xfrm>
            <a:off x="1156814" y="3953269"/>
            <a:ext cx="181083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Амурская область, Свободненский район, </a:t>
            </a:r>
            <a:endParaRPr lang="en-US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50 лет Октября, 14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50529039-4229-11E7-959A-27667A61D1C6}"/>
              </a:ext>
            </a:extLst>
          </p:cNvPr>
          <p:cNvSpPr txBox="1"/>
          <p:nvPr/>
        </p:nvSpPr>
        <p:spPr>
          <a:xfrm>
            <a:off x="3493768" y="3953269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(41643) 3-02-51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79D6FDC-FDEE-BD4F-4A25-B7646B86629F}"/>
              </a:ext>
            </a:extLst>
          </p:cNvPr>
          <p:cNvSpPr txBox="1"/>
          <p:nvPr/>
        </p:nvSpPr>
        <p:spPr>
          <a:xfrm>
            <a:off x="3621959" y="4252708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kern="0" dirty="0">
                <a:solidFill>
                  <a:srgbClr val="FEFEF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mail@svobregion.ru</a:t>
            </a:r>
            <a:endParaRPr lang="ru-ID" sz="900" b="1" dirty="0">
              <a:solidFill>
                <a:srgbClr val="FEFE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7" name="Рисунок 116" descr="Маркер со сплошной заливкой">
            <a:extLst>
              <a:ext uri="{FF2B5EF4-FFF2-40B4-BE49-F238E27FC236}">
                <a16:creationId xmlns:a16="http://schemas.microsoft.com/office/drawing/2014/main" id="{7AEB7BDC-832C-9A62-9941-04879F5EA9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72824" y="5612238"/>
            <a:ext cx="180000" cy="180000"/>
          </a:xfrm>
          <a:prstGeom prst="rect">
            <a:avLst/>
          </a:prstGeom>
        </p:spPr>
      </p:pic>
      <p:pic>
        <p:nvPicPr>
          <p:cNvPr id="118" name="Рисунок 117" descr="Телефонная трубка со сплошной заливкой">
            <a:extLst>
              <a:ext uri="{FF2B5EF4-FFF2-40B4-BE49-F238E27FC236}">
                <a16:creationId xmlns:a16="http://schemas.microsoft.com/office/drawing/2014/main" id="{8FD9D260-D463-34A4-718B-C085B76BE1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148307" y="5612238"/>
            <a:ext cx="180000" cy="180000"/>
          </a:xfrm>
          <a:prstGeom prst="rect">
            <a:avLst/>
          </a:prstGeom>
        </p:spPr>
      </p:pic>
      <p:pic>
        <p:nvPicPr>
          <p:cNvPr id="119" name="Рисунок 118" descr="Конверт со сплошной заливкой">
            <a:extLst>
              <a:ext uri="{FF2B5EF4-FFF2-40B4-BE49-F238E27FC236}">
                <a16:creationId xmlns:a16="http://schemas.microsoft.com/office/drawing/2014/main" id="{1F5CAFCB-AE4F-4EB2-1316-9620E09C53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148307" y="5896830"/>
            <a:ext cx="180000" cy="180000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9D1CF503-7447-E298-2516-E4BD72457399}"/>
              </a:ext>
            </a:extLst>
          </p:cNvPr>
          <p:cNvSpPr txBox="1"/>
          <p:nvPr/>
        </p:nvSpPr>
        <p:spPr>
          <a:xfrm>
            <a:off x="1052825" y="5632988"/>
            <a:ext cx="198772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Амурская область, </a:t>
            </a:r>
            <a:endParaRPr lang="en-US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Благовещенск, ул. Амурская, 38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7E94770E-689F-2C9E-757E-15C8471B1841}"/>
              </a:ext>
            </a:extLst>
          </p:cNvPr>
          <p:cNvSpPr txBox="1"/>
          <p:nvPr/>
        </p:nvSpPr>
        <p:spPr>
          <a:xfrm>
            <a:off x="3493768" y="5632988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(4162) 772-609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5340265-A72B-D72A-4088-C5E5C7971A51}"/>
              </a:ext>
            </a:extLst>
          </p:cNvPr>
          <p:cNvSpPr txBox="1"/>
          <p:nvPr/>
        </p:nvSpPr>
        <p:spPr>
          <a:xfrm>
            <a:off x="3493768" y="5923568"/>
            <a:ext cx="135344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Invest.amurobl@mail.ru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3" name="Рисунок 122" descr="Конверт со сплошной заливкой">
            <a:extLst>
              <a:ext uri="{FF2B5EF4-FFF2-40B4-BE49-F238E27FC236}">
                <a16:creationId xmlns:a16="http://schemas.microsoft.com/office/drawing/2014/main" id="{CC37DAF8-D2ED-1E08-BC5E-D17357E7DA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672701" y="5086440"/>
            <a:ext cx="180000" cy="180000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08B959E2-D59B-C8AE-5076-93CE546FF814}"/>
              </a:ext>
            </a:extLst>
          </p:cNvPr>
          <p:cNvSpPr txBox="1"/>
          <p:nvPr/>
        </p:nvSpPr>
        <p:spPr>
          <a:xfrm>
            <a:off x="7968444" y="5086440"/>
            <a:ext cx="158537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u="sng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ru-RU" sz="900" b="1" u="sng" kern="0" dirty="0">
                <a:solidFill>
                  <a:srgbClr val="4756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@svobregion.ru</a:t>
            </a:r>
            <a:endParaRPr lang="ru-ID" sz="900" b="1" u="sng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409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1381617" y="2954142"/>
            <a:ext cx="73178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ID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38C76F-F287-7799-FDF4-0079BD20713C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СВОБОДНЕНСКОГО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693559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Рисунок 64" descr="Маркер со сплошной заливкой">
            <a:extLst>
              <a:ext uri="{FF2B5EF4-FFF2-40B4-BE49-F238E27FC236}">
                <a16:creationId xmlns:a16="http://schemas.microsoft.com/office/drawing/2014/main" id="{6CEF467B-AB9D-CC15-203A-85FE1989AF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145523" y="2533811"/>
            <a:ext cx="360000" cy="360000"/>
          </a:xfrm>
          <a:prstGeom prst="rect">
            <a:avLst/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432688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  <a:endParaRPr lang="ru-ID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627016" y="1401547"/>
            <a:ext cx="2437906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1AE15D8A-DAB9-999D-A902-FEF6AB2B0D64}"/>
              </a:ext>
            </a:extLst>
          </p:cNvPr>
          <p:cNvSpPr/>
          <p:nvPr/>
        </p:nvSpPr>
        <p:spPr>
          <a:xfrm>
            <a:off x="3158351" y="1401547"/>
            <a:ext cx="2468848" cy="945414"/>
          </a:xfrm>
          <a:prstGeom prst="roundRect">
            <a:avLst>
              <a:gd name="adj" fmla="val 2509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3FE3C0CF-5D95-1AEE-3887-AD805852FE1B}"/>
              </a:ext>
            </a:extLst>
          </p:cNvPr>
          <p:cNvSpPr/>
          <p:nvPr/>
        </p:nvSpPr>
        <p:spPr>
          <a:xfrm>
            <a:off x="627016" y="2448516"/>
            <a:ext cx="2440243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0F987C6D-C32D-6FF9-471D-63FF34B39D49}"/>
              </a:ext>
            </a:extLst>
          </p:cNvPr>
          <p:cNvSpPr/>
          <p:nvPr/>
        </p:nvSpPr>
        <p:spPr>
          <a:xfrm>
            <a:off x="3158351" y="2448516"/>
            <a:ext cx="2468848" cy="945414"/>
          </a:xfrm>
          <a:prstGeom prst="roundRect">
            <a:avLst>
              <a:gd name="adj" fmla="val 2509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B0BA65-2835-9851-C50D-F3202D10DA63}"/>
              </a:ext>
            </a:extLst>
          </p:cNvPr>
          <p:cNvSpPr txBox="1"/>
          <p:nvPr/>
        </p:nvSpPr>
        <p:spPr>
          <a:xfrm>
            <a:off x="627016" y="3620770"/>
            <a:ext cx="446024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Транспортная доступность района</a:t>
            </a:r>
            <a:endParaRPr lang="ru-ID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33E0C760-153D-86CB-4F6E-EB7A99B9E374}"/>
              </a:ext>
            </a:extLst>
          </p:cNvPr>
          <p:cNvSpPr/>
          <p:nvPr/>
        </p:nvSpPr>
        <p:spPr>
          <a:xfrm>
            <a:off x="627015" y="3920208"/>
            <a:ext cx="2314086" cy="1738207"/>
          </a:xfrm>
          <a:prstGeom prst="roundRect">
            <a:avLst>
              <a:gd name="adj" fmla="val 2446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BEEEA246-FEC8-C8E1-F3BB-60B3DF0DB72E}"/>
              </a:ext>
            </a:extLst>
          </p:cNvPr>
          <p:cNvSpPr/>
          <p:nvPr/>
        </p:nvSpPr>
        <p:spPr>
          <a:xfrm>
            <a:off x="4025198" y="3920208"/>
            <a:ext cx="1602000" cy="945414"/>
          </a:xfrm>
          <a:prstGeom prst="roundRect">
            <a:avLst>
              <a:gd name="adj" fmla="val 24466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70D425-0601-D87C-F822-B98F9FAA1682}"/>
              </a:ext>
            </a:extLst>
          </p:cNvPr>
          <p:cNvSpPr txBox="1"/>
          <p:nvPr/>
        </p:nvSpPr>
        <p:spPr>
          <a:xfrm>
            <a:off x="846579" y="1491851"/>
            <a:ext cx="1889143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 в </a:t>
            </a:r>
          </a:p>
          <a:p>
            <a:r>
              <a:rPr lang="ru-RU" sz="20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1926 </a:t>
            </a:r>
            <a:r>
              <a:rPr lang="ru-RU" sz="1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  <a:endParaRPr lang="ru-RU" sz="1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 descr="Пользователь со сплошной заливкой">
            <a:extLst>
              <a:ext uri="{FF2B5EF4-FFF2-40B4-BE49-F238E27FC236}">
                <a16:creationId xmlns:a16="http://schemas.microsoft.com/office/drawing/2014/main" id="{C86C1983-C8BD-89C3-7A05-138B029CFA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581101" y="1496129"/>
            <a:ext cx="360000" cy="360000"/>
          </a:xfrm>
          <a:prstGeom prst="rect">
            <a:avLst/>
          </a:prstGeom>
        </p:spPr>
      </p:pic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8AE7E09C-A74B-B0E9-CF94-B37DDF9C5558}"/>
              </a:ext>
            </a:extLst>
          </p:cNvPr>
          <p:cNvSpPr/>
          <p:nvPr/>
        </p:nvSpPr>
        <p:spPr>
          <a:xfrm>
            <a:off x="3183092" y="1401546"/>
            <a:ext cx="2438758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BEBE82-3ABE-EE06-2DC9-23A64698E759}"/>
              </a:ext>
            </a:extLst>
          </p:cNvPr>
          <p:cNvSpPr txBox="1"/>
          <p:nvPr/>
        </p:nvSpPr>
        <p:spPr>
          <a:xfrm>
            <a:off x="3358231" y="1532622"/>
            <a:ext cx="41362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156ADA9-D124-7FB2-5ADB-A4BD1C324852}"/>
              </a:ext>
            </a:extLst>
          </p:cNvPr>
          <p:cNvSpPr txBox="1"/>
          <p:nvPr/>
        </p:nvSpPr>
        <p:spPr>
          <a:xfrm>
            <a:off x="3821297" y="1588279"/>
            <a:ext cx="114295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сельсоветов</a:t>
            </a:r>
          </a:p>
        </p:txBody>
      </p:sp>
      <p:pic>
        <p:nvPicPr>
          <p:cNvPr id="39" name="Рисунок 38" descr="Пользователь со сплошной заливкой">
            <a:extLst>
              <a:ext uri="{FF2B5EF4-FFF2-40B4-BE49-F238E27FC236}">
                <a16:creationId xmlns:a16="http://schemas.microsoft.com/office/drawing/2014/main" id="{C08BC730-626D-6D1C-654C-F4EA6ADE8F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145523" y="1480554"/>
            <a:ext cx="360000" cy="360000"/>
          </a:xfrm>
          <a:prstGeom prst="rect">
            <a:avLst/>
          </a:prstGeom>
        </p:spPr>
      </p:pic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34635477-1B2D-01F3-8FB7-2516AED14752}"/>
              </a:ext>
            </a:extLst>
          </p:cNvPr>
          <p:cNvSpPr/>
          <p:nvPr/>
        </p:nvSpPr>
        <p:spPr>
          <a:xfrm>
            <a:off x="3182931" y="2448516"/>
            <a:ext cx="2444267" cy="945414"/>
          </a:xfrm>
          <a:prstGeom prst="roundRect">
            <a:avLst>
              <a:gd name="adj" fmla="val 2509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D35A42D-3D27-DFA6-AB8B-DEE9DE40A08C}"/>
              </a:ext>
            </a:extLst>
          </p:cNvPr>
          <p:cNvSpPr txBox="1"/>
          <p:nvPr/>
        </p:nvSpPr>
        <p:spPr>
          <a:xfrm>
            <a:off x="889161" y="2579591"/>
            <a:ext cx="112175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6983,9</a:t>
            </a: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A5A4D3C-E096-2C1F-BAEE-7A9DAFDEF1AE}"/>
              </a:ext>
            </a:extLst>
          </p:cNvPr>
          <p:cNvSpPr txBox="1"/>
          <p:nvPr/>
        </p:nvSpPr>
        <p:spPr>
          <a:xfrm>
            <a:off x="1716560" y="2645972"/>
            <a:ext cx="2968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км2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94615B-DCE9-714A-3CA3-7B2922C855BA}"/>
              </a:ext>
            </a:extLst>
          </p:cNvPr>
          <p:cNvSpPr txBox="1"/>
          <p:nvPr/>
        </p:nvSpPr>
        <p:spPr>
          <a:xfrm>
            <a:off x="826895" y="3071236"/>
            <a:ext cx="152437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2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района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2F725FE-F144-6325-91C1-04D853E4AD7C}"/>
              </a:ext>
            </a:extLst>
          </p:cNvPr>
          <p:cNvSpPr txBox="1"/>
          <p:nvPr/>
        </p:nvSpPr>
        <p:spPr>
          <a:xfrm>
            <a:off x="3358230" y="2579591"/>
            <a:ext cx="49515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890480E-3893-F81C-B22E-393C852242FA}"/>
              </a:ext>
            </a:extLst>
          </p:cNvPr>
          <p:cNvSpPr txBox="1"/>
          <p:nvPr/>
        </p:nvSpPr>
        <p:spPr>
          <a:xfrm>
            <a:off x="3891828" y="2590155"/>
            <a:ext cx="126140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населённых пункта</a:t>
            </a:r>
          </a:p>
        </p:txBody>
      </p:sp>
      <p:pic>
        <p:nvPicPr>
          <p:cNvPr id="70" name="Рисунок 69" descr="Переместить со сплошной заливкой">
            <a:extLst>
              <a:ext uri="{FF2B5EF4-FFF2-40B4-BE49-F238E27FC236}">
                <a16:creationId xmlns:a16="http://schemas.microsoft.com/office/drawing/2014/main" id="{895D5543-0D78-4216-5A52-61BAC118CA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581101" y="2529103"/>
            <a:ext cx="360000" cy="3600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0F7716E0-33E1-47CC-F22F-F3F1AB99120C}"/>
              </a:ext>
            </a:extLst>
          </p:cNvPr>
          <p:cNvSpPr txBox="1"/>
          <p:nvPr/>
        </p:nvSpPr>
        <p:spPr>
          <a:xfrm>
            <a:off x="826896" y="4123218"/>
            <a:ext cx="18447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Автотранспорт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DB2A8B5-932C-6F5C-9F50-499F12240835}"/>
              </a:ext>
            </a:extLst>
          </p:cNvPr>
          <p:cNvSpPr txBox="1"/>
          <p:nvPr/>
        </p:nvSpPr>
        <p:spPr>
          <a:xfrm>
            <a:off x="826257" y="5241009"/>
            <a:ext cx="184538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 ➝ Хабаровск</a:t>
            </a: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334DEC60-4596-7546-82CF-16EB7993E4E7}"/>
              </a:ext>
            </a:extLst>
          </p:cNvPr>
          <p:cNvSpPr/>
          <p:nvPr/>
        </p:nvSpPr>
        <p:spPr>
          <a:xfrm>
            <a:off x="3294108" y="3951931"/>
            <a:ext cx="2286992" cy="1738207"/>
          </a:xfrm>
          <a:prstGeom prst="roundRect">
            <a:avLst>
              <a:gd name="adj" fmla="val 2446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6E86D3-C60C-F8B4-9BCE-E384B0CF5CF1}"/>
              </a:ext>
            </a:extLst>
          </p:cNvPr>
          <p:cNvSpPr txBox="1"/>
          <p:nvPr/>
        </p:nvSpPr>
        <p:spPr>
          <a:xfrm>
            <a:off x="3793150" y="4114077"/>
            <a:ext cx="129410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u="sng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Ж/д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EC816E-E458-34AF-82E9-E325D2EA6F15}"/>
              </a:ext>
            </a:extLst>
          </p:cNvPr>
          <p:cNvSpPr txBox="1"/>
          <p:nvPr/>
        </p:nvSpPr>
        <p:spPr>
          <a:xfrm>
            <a:off x="3644314" y="4849497"/>
            <a:ext cx="143834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Забайкальская железная дорога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BAD4BC-722C-8F18-6F6A-EE9A29BE3239}"/>
              </a:ext>
            </a:extLst>
          </p:cNvPr>
          <p:cNvSpPr txBox="1"/>
          <p:nvPr/>
        </p:nvSpPr>
        <p:spPr>
          <a:xfrm>
            <a:off x="3578828" y="4390104"/>
            <a:ext cx="174869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Станция «Свободный»</a:t>
            </a:r>
          </a:p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Станция «Ледяная»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03E8347-34B6-89F2-E98E-7F490ADEFA8C}"/>
              </a:ext>
            </a:extLst>
          </p:cNvPr>
          <p:cNvSpPr txBox="1"/>
          <p:nvPr/>
        </p:nvSpPr>
        <p:spPr>
          <a:xfrm>
            <a:off x="831826" y="4575147"/>
            <a:ext cx="174927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Трасса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Р-297 «Амур»</a:t>
            </a:r>
          </a:p>
        </p:txBody>
      </p:sp>
      <p:sp>
        <p:nvSpPr>
          <p:cNvPr id="90" name="Скругленный прямоугольник 89">
            <a:extLst>
              <a:ext uri="{FF2B5EF4-FFF2-40B4-BE49-F238E27FC236}">
                <a16:creationId xmlns:a16="http://schemas.microsoft.com/office/drawing/2014/main" id="{CC153910-9A00-1ED6-0150-93643BD15075}"/>
              </a:ext>
            </a:extLst>
          </p:cNvPr>
          <p:cNvSpPr/>
          <p:nvPr/>
        </p:nvSpPr>
        <p:spPr>
          <a:xfrm>
            <a:off x="6023292" y="5549141"/>
            <a:ext cx="3728798" cy="1062140"/>
          </a:xfrm>
          <a:prstGeom prst="roundRect">
            <a:avLst>
              <a:gd name="adj" fmla="val 30066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Автомобильные дороги местного значения</a:t>
            </a:r>
          </a:p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                    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261,6 км.   </a:t>
            </a:r>
          </a:p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твердым покрытием    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68,3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км.</a:t>
            </a:r>
          </a:p>
        </p:txBody>
      </p:sp>
      <p:pic>
        <p:nvPicPr>
          <p:cNvPr id="84" name="Рисунок 83" descr="Маркер со сплошной заливкой">
            <a:extLst>
              <a:ext uri="{FF2B5EF4-FFF2-40B4-BE49-F238E27FC236}">
                <a16:creationId xmlns:a16="http://schemas.microsoft.com/office/drawing/2014/main" id="{72083DFE-EDD9-273A-911A-529160DD2C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329080" y="3214360"/>
            <a:ext cx="180000" cy="18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6A496C-B21E-5E62-E8B7-7BB436EC32DB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СВОБОДНЕНСКОГО РАЙОНА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B829ED-5AD9-E391-3DCA-96E4C7799FF6}"/>
              </a:ext>
            </a:extLst>
          </p:cNvPr>
          <p:cNvSpPr txBox="1"/>
          <p:nvPr/>
        </p:nvSpPr>
        <p:spPr>
          <a:xfrm>
            <a:off x="627015" y="550177"/>
            <a:ext cx="91250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2400" b="1" dirty="0"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СВОБОДНЕНСКОГО РАЙОНА</a:t>
            </a:r>
            <a:endParaRPr lang="ru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AAD730-052F-6357-4938-5877EFE78A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24984" y="1384599"/>
            <a:ext cx="3975335" cy="4118046"/>
          </a:xfrm>
          <a:prstGeom prst="rect">
            <a:avLst/>
          </a:prstGeom>
        </p:spPr>
      </p:pic>
      <p:pic>
        <p:nvPicPr>
          <p:cNvPr id="12" name="Рисунок 11" descr="Маркер">
            <a:extLst>
              <a:ext uri="{FF2B5EF4-FFF2-40B4-BE49-F238E27FC236}">
                <a16:creationId xmlns:a16="http://schemas.microsoft.com/office/drawing/2014/main" id="{A9F38015-F4A7-D90D-4307-6E52D47323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160043" y="3051177"/>
            <a:ext cx="457200" cy="342753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1B45198C-FC2B-7840-0FF4-B14EF1C5C81D}"/>
              </a:ext>
            </a:extLst>
          </p:cNvPr>
          <p:cNvSpPr/>
          <p:nvPr/>
        </p:nvSpPr>
        <p:spPr>
          <a:xfrm>
            <a:off x="8509385" y="3104624"/>
            <a:ext cx="914400" cy="2194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Свободный</a:t>
            </a:r>
          </a:p>
        </p:txBody>
      </p:sp>
      <p:pic>
        <p:nvPicPr>
          <p:cNvPr id="16" name="Рисунок 15" descr="Маркер">
            <a:extLst>
              <a:ext uri="{FF2B5EF4-FFF2-40B4-BE49-F238E27FC236}">
                <a16:creationId xmlns:a16="http://schemas.microsoft.com/office/drawing/2014/main" id="{8AEE8E5C-A73A-090C-A759-CAE198FB105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509385" y="5017363"/>
            <a:ext cx="459844" cy="323292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AA195A8-138E-9B07-8C6D-7DD316654178}"/>
              </a:ext>
            </a:extLst>
          </p:cNvPr>
          <p:cNvSpPr/>
          <p:nvPr/>
        </p:nvSpPr>
        <p:spPr>
          <a:xfrm>
            <a:off x="7572711" y="5073252"/>
            <a:ext cx="1044532" cy="22830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Белогорск</a:t>
            </a:r>
          </a:p>
        </p:txBody>
      </p:sp>
      <p:pic>
        <p:nvPicPr>
          <p:cNvPr id="20" name="Рисунок 19" descr="Направление">
            <a:extLst>
              <a:ext uri="{FF2B5EF4-FFF2-40B4-BE49-F238E27FC236}">
                <a16:creationId xmlns:a16="http://schemas.microsoft.com/office/drawing/2014/main" id="{274AF967-3AF1-54B7-0045-EE2F3B62A5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7008642" y="2505471"/>
            <a:ext cx="461998" cy="443452"/>
          </a:xfrm>
          <a:prstGeom prst="rect">
            <a:avLst/>
          </a:prstGeom>
        </p:spPr>
      </p:pic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6969BE7B-8874-564E-1B00-A95344B9DD2F}"/>
              </a:ext>
            </a:extLst>
          </p:cNvPr>
          <p:cNvSpPr/>
          <p:nvPr/>
        </p:nvSpPr>
        <p:spPr>
          <a:xfrm>
            <a:off x="7509080" y="2405982"/>
            <a:ext cx="1769904" cy="2505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Свободненский район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9F8BF56-81E0-C32D-3647-1EA8CC242B7D}"/>
              </a:ext>
            </a:extLst>
          </p:cNvPr>
          <p:cNvSpPr/>
          <p:nvPr/>
        </p:nvSpPr>
        <p:spPr>
          <a:xfrm>
            <a:off x="999766" y="5855466"/>
            <a:ext cx="3882670" cy="6000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F8F8F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перевезенных пассажиров за </a:t>
            </a:r>
            <a:r>
              <a:rPr lang="ru-RU" sz="1400" b="1" dirty="0" smtClean="0">
                <a:solidFill>
                  <a:srgbClr val="F8F8F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2025 </a:t>
            </a:r>
            <a:r>
              <a:rPr lang="ru-RU" sz="1400" b="1" dirty="0">
                <a:solidFill>
                  <a:srgbClr val="F8F8F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 составило </a:t>
            </a:r>
            <a:r>
              <a:rPr lang="ru-RU" sz="1400" b="1" dirty="0" smtClean="0">
                <a:solidFill>
                  <a:srgbClr val="F8F8F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408,3 </a:t>
            </a:r>
            <a:r>
              <a:rPr lang="ru-RU" sz="1400" b="1" dirty="0">
                <a:solidFill>
                  <a:srgbClr val="F8F8F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тыс. человек</a:t>
            </a:r>
            <a:endParaRPr lang="ru-RU" sz="1400" b="1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813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2273092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</a:t>
            </a:r>
            <a:endParaRPr lang="ru-ID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CA681B2E-CC94-3AAF-E060-F2F2C175E23F}"/>
              </a:ext>
            </a:extLst>
          </p:cNvPr>
          <p:cNvSpPr/>
          <p:nvPr/>
        </p:nvSpPr>
        <p:spPr>
          <a:xfrm>
            <a:off x="627015" y="1401546"/>
            <a:ext cx="6023956" cy="4905423"/>
          </a:xfrm>
          <a:prstGeom prst="roundRect">
            <a:avLst>
              <a:gd name="adj" fmla="val 547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0D1167F1-43B4-FA82-606E-E7575884A9A9}"/>
              </a:ext>
            </a:extLst>
          </p:cNvPr>
          <p:cNvSpPr/>
          <p:nvPr/>
        </p:nvSpPr>
        <p:spPr>
          <a:xfrm>
            <a:off x="6819477" y="1401546"/>
            <a:ext cx="2968120" cy="480913"/>
          </a:xfrm>
          <a:prstGeom prst="roundRect">
            <a:avLst>
              <a:gd name="adj" fmla="val 331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Посевная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площадь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c/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 товаропроизводителей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lang="ru-RU" sz="11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23966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га,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ru-RU" sz="11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т.ч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.: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4E0C2D50-D926-C00C-331C-C79D5FBD02A4}"/>
              </a:ext>
            </a:extLst>
          </p:cNvPr>
          <p:cNvSpPr/>
          <p:nvPr/>
        </p:nvSpPr>
        <p:spPr>
          <a:xfrm>
            <a:off x="6819445" y="4637733"/>
            <a:ext cx="2966400" cy="1761327"/>
          </a:xfrm>
          <a:prstGeom prst="roundRect">
            <a:avLst>
              <a:gd name="adj" fmla="val 872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1B276B5-A05C-4084-6B05-771C3FE2940E}"/>
              </a:ext>
            </a:extLst>
          </p:cNvPr>
          <p:cNvSpPr txBox="1"/>
          <p:nvPr/>
        </p:nvSpPr>
        <p:spPr>
          <a:xfrm>
            <a:off x="1559741" y="6008191"/>
            <a:ext cx="26308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ID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868A8CD-3BA5-845F-2948-B9125448DA88}"/>
              </a:ext>
            </a:extLst>
          </p:cNvPr>
          <p:cNvSpPr txBox="1"/>
          <p:nvPr/>
        </p:nvSpPr>
        <p:spPr>
          <a:xfrm>
            <a:off x="2508528" y="5992072"/>
            <a:ext cx="39932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ID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BFA7629-1D6D-6368-F7B0-8E071839277B}"/>
              </a:ext>
            </a:extLst>
          </p:cNvPr>
          <p:cNvSpPr txBox="1"/>
          <p:nvPr/>
        </p:nvSpPr>
        <p:spPr>
          <a:xfrm>
            <a:off x="3469258" y="5999832"/>
            <a:ext cx="78249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ID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9" name="Группа 158">
            <a:extLst>
              <a:ext uri="{FF2B5EF4-FFF2-40B4-BE49-F238E27FC236}">
                <a16:creationId xmlns:a16="http://schemas.microsoft.com/office/drawing/2014/main" id="{859BFF25-7647-679E-CF0A-EDBC0E40A471}"/>
              </a:ext>
            </a:extLst>
          </p:cNvPr>
          <p:cNvGrpSpPr/>
          <p:nvPr/>
        </p:nvGrpSpPr>
        <p:grpSpPr>
          <a:xfrm>
            <a:off x="2364760" y="2422510"/>
            <a:ext cx="2740663" cy="2610156"/>
            <a:chOff x="2364760" y="2381870"/>
            <a:chExt cx="2740663" cy="2610156"/>
          </a:xfrm>
        </p:grpSpPr>
        <p:sp>
          <p:nvSpPr>
            <p:cNvPr id="113" name="Правильный пятиугольник 112">
              <a:extLst>
                <a:ext uri="{FF2B5EF4-FFF2-40B4-BE49-F238E27FC236}">
                  <a16:creationId xmlns:a16="http://schemas.microsoft.com/office/drawing/2014/main" id="{2E6B3244-8CEB-6239-7F38-F265B373BF99}"/>
                </a:ext>
              </a:extLst>
            </p:cNvPr>
            <p:cNvSpPr/>
            <p:nvPr/>
          </p:nvSpPr>
          <p:spPr>
            <a:xfrm>
              <a:off x="2364760" y="2381870"/>
              <a:ext cx="2740663" cy="2610155"/>
            </a:xfrm>
            <a:prstGeom prst="pentagon">
              <a:avLst/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ID"/>
            </a:p>
          </p:txBody>
        </p:sp>
        <p:sp>
          <p:nvSpPr>
            <p:cNvPr id="114" name="Правильный пятиугольник 113">
              <a:extLst>
                <a:ext uri="{FF2B5EF4-FFF2-40B4-BE49-F238E27FC236}">
                  <a16:creationId xmlns:a16="http://schemas.microsoft.com/office/drawing/2014/main" id="{4495E117-48D2-15E2-0BCE-6E44870B1947}"/>
                </a:ext>
              </a:extLst>
            </p:cNvPr>
            <p:cNvSpPr/>
            <p:nvPr/>
          </p:nvSpPr>
          <p:spPr>
            <a:xfrm>
              <a:off x="2730643" y="2730330"/>
              <a:ext cx="2008897" cy="1913235"/>
            </a:xfrm>
            <a:prstGeom prst="pent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ID" dirty="0"/>
            </a:p>
          </p:txBody>
        </p:sp>
        <p:cxnSp>
          <p:nvCxnSpPr>
            <p:cNvPr id="116" name="Прямая соединительная линия 115">
              <a:extLst>
                <a:ext uri="{FF2B5EF4-FFF2-40B4-BE49-F238E27FC236}">
                  <a16:creationId xmlns:a16="http://schemas.microsoft.com/office/drawing/2014/main" id="{1C6AE833-741A-D6C2-6D6F-7C8212816507}"/>
                </a:ext>
              </a:extLst>
            </p:cNvPr>
            <p:cNvCxnSpPr>
              <a:cxnSpLocks/>
            </p:cNvCxnSpPr>
            <p:nvPr/>
          </p:nvCxnSpPr>
          <p:spPr>
            <a:xfrm>
              <a:off x="3738408" y="2381871"/>
              <a:ext cx="0" cy="2610155"/>
            </a:xfrm>
            <a:prstGeom prst="line">
              <a:avLst/>
            </a:prstGeom>
            <a:ln>
              <a:solidFill>
                <a:srgbClr val="F1F1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Группа 157">
              <a:extLst>
                <a:ext uri="{FF2B5EF4-FFF2-40B4-BE49-F238E27FC236}">
                  <a16:creationId xmlns:a16="http://schemas.microsoft.com/office/drawing/2014/main" id="{7B27636C-D5DC-E85C-EE19-185390D0DD09}"/>
                </a:ext>
              </a:extLst>
            </p:cNvPr>
            <p:cNvGrpSpPr/>
            <p:nvPr/>
          </p:nvGrpSpPr>
          <p:grpSpPr>
            <a:xfrm>
              <a:off x="2655096" y="3084325"/>
              <a:ext cx="2159991" cy="1205244"/>
              <a:chOff x="2654916" y="3117426"/>
              <a:chExt cx="2159991" cy="1205244"/>
            </a:xfrm>
          </p:grpSpPr>
          <p:grpSp>
            <p:nvGrpSpPr>
              <p:cNvPr id="121" name="Группа 120">
                <a:extLst>
                  <a:ext uri="{FF2B5EF4-FFF2-40B4-BE49-F238E27FC236}">
                    <a16:creationId xmlns:a16="http://schemas.microsoft.com/office/drawing/2014/main" id="{C0E3F89F-5015-76B7-83AB-B2981EC78399}"/>
                  </a:ext>
                </a:extLst>
              </p:cNvPr>
              <p:cNvGrpSpPr/>
              <p:nvPr/>
            </p:nvGrpSpPr>
            <p:grpSpPr>
              <a:xfrm>
                <a:off x="2654916" y="3117426"/>
                <a:ext cx="2159991" cy="1205244"/>
                <a:chOff x="2491740" y="3198701"/>
                <a:chExt cx="2486289" cy="1387314"/>
              </a:xfrm>
            </p:grpSpPr>
            <p:cxnSp>
              <p:nvCxnSpPr>
                <p:cNvPr id="117" name="Прямая соединительная линия 116">
                  <a:extLst>
                    <a:ext uri="{FF2B5EF4-FFF2-40B4-BE49-F238E27FC236}">
                      <a16:creationId xmlns:a16="http://schemas.microsoft.com/office/drawing/2014/main" id="{8B915712-0841-7078-5D11-970E6AA701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91740" y="3198701"/>
                  <a:ext cx="2402899" cy="1387314"/>
                </a:xfrm>
                <a:prstGeom prst="line">
                  <a:avLst/>
                </a:prstGeom>
                <a:ln>
                  <a:solidFill>
                    <a:srgbClr val="F1F1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Прямая соединительная линия 119">
                  <a:extLst>
                    <a:ext uri="{FF2B5EF4-FFF2-40B4-BE49-F238E27FC236}">
                      <a16:creationId xmlns:a16="http://schemas.microsoft.com/office/drawing/2014/main" id="{1708A3A5-006B-B5E0-C489-EABF0F1377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75130" y="3198701"/>
                  <a:ext cx="2402899" cy="1387314"/>
                </a:xfrm>
                <a:prstGeom prst="line">
                  <a:avLst/>
                </a:prstGeom>
                <a:ln>
                  <a:solidFill>
                    <a:srgbClr val="F1F1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2" name="Овал 121">
                <a:extLst>
                  <a:ext uri="{FF2B5EF4-FFF2-40B4-BE49-F238E27FC236}">
                    <a16:creationId xmlns:a16="http://schemas.microsoft.com/office/drawing/2014/main" id="{5A0E3986-D229-D6EC-5021-52A0442A8505}"/>
                  </a:ext>
                </a:extLst>
              </p:cNvPr>
              <p:cNvSpPr/>
              <p:nvPr/>
            </p:nvSpPr>
            <p:spPr>
              <a:xfrm>
                <a:off x="3708583" y="3664426"/>
                <a:ext cx="62551" cy="62551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ID"/>
              </a:p>
            </p:txBody>
          </p:sp>
        </p:grp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4DDD486F-FFDC-3AC3-0983-1563F64C780C}"/>
              </a:ext>
            </a:extLst>
          </p:cNvPr>
          <p:cNvSpPr txBox="1"/>
          <p:nvPr/>
        </p:nvSpPr>
        <p:spPr>
          <a:xfrm>
            <a:off x="3071518" y="1427189"/>
            <a:ext cx="1274489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инвестиций </a:t>
            </a:r>
          </a:p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основной капитал,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ID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Скругленный прямоугольник 124">
            <a:extLst>
              <a:ext uri="{FF2B5EF4-FFF2-40B4-BE49-F238E27FC236}">
                <a16:creationId xmlns:a16="http://schemas.microsoft.com/office/drawing/2014/main" id="{7DACA747-66C6-0E65-B5FA-C504D9C6D2C4}"/>
              </a:ext>
            </a:extLst>
          </p:cNvPr>
          <p:cNvSpPr/>
          <p:nvPr/>
        </p:nvSpPr>
        <p:spPr>
          <a:xfrm>
            <a:off x="2430340" y="2142881"/>
            <a:ext cx="762944" cy="288996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332264,8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Скругленный прямоугольник 125">
            <a:extLst>
              <a:ext uri="{FF2B5EF4-FFF2-40B4-BE49-F238E27FC236}">
                <a16:creationId xmlns:a16="http://schemas.microsoft.com/office/drawing/2014/main" id="{1F8EAFBB-518D-C75C-F633-1B12885366D0}"/>
              </a:ext>
            </a:extLst>
          </p:cNvPr>
          <p:cNvSpPr/>
          <p:nvPr/>
        </p:nvSpPr>
        <p:spPr>
          <a:xfrm>
            <a:off x="4213120" y="2134468"/>
            <a:ext cx="791168" cy="297409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601552,4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Скругленный прямоугольник 126">
            <a:extLst>
              <a:ext uri="{FF2B5EF4-FFF2-40B4-BE49-F238E27FC236}">
                <a16:creationId xmlns:a16="http://schemas.microsoft.com/office/drawing/2014/main" id="{0B4880A1-91DC-D0F0-A77C-E94DED46A2DE}"/>
              </a:ext>
            </a:extLst>
          </p:cNvPr>
          <p:cNvSpPr/>
          <p:nvPr/>
        </p:nvSpPr>
        <p:spPr>
          <a:xfrm>
            <a:off x="3291895" y="2140866"/>
            <a:ext cx="813946" cy="273421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445991,2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51F7AF6-8F8A-5B37-A1C2-3650196617FB}"/>
              </a:ext>
            </a:extLst>
          </p:cNvPr>
          <p:cNvSpPr txBox="1"/>
          <p:nvPr/>
        </p:nvSpPr>
        <p:spPr>
          <a:xfrm>
            <a:off x="5336397" y="2590007"/>
            <a:ext cx="1120319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 в действие жилых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домов</a:t>
            </a:r>
            <a:r>
              <a:rPr lang="en-US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м2.</a:t>
            </a:r>
            <a:endParaRPr lang="ru-ID" sz="11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Скругленный прямоугольник 132">
            <a:extLst>
              <a:ext uri="{FF2B5EF4-FFF2-40B4-BE49-F238E27FC236}">
                <a16:creationId xmlns:a16="http://schemas.microsoft.com/office/drawing/2014/main" id="{BD49888C-EE87-0AA1-DB51-FCB7AE18C6FB}"/>
              </a:ext>
            </a:extLst>
          </p:cNvPr>
          <p:cNvSpPr/>
          <p:nvPr/>
        </p:nvSpPr>
        <p:spPr>
          <a:xfrm>
            <a:off x="4852932" y="3286049"/>
            <a:ext cx="594302" cy="363576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2348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Скругленный прямоугольник 133">
            <a:extLst>
              <a:ext uri="{FF2B5EF4-FFF2-40B4-BE49-F238E27FC236}">
                <a16:creationId xmlns:a16="http://schemas.microsoft.com/office/drawing/2014/main" id="{E891C477-CE41-440F-B223-9BD475BA4F74}"/>
              </a:ext>
            </a:extLst>
          </p:cNvPr>
          <p:cNvSpPr/>
          <p:nvPr/>
        </p:nvSpPr>
        <p:spPr>
          <a:xfrm>
            <a:off x="6067350" y="3297100"/>
            <a:ext cx="489784" cy="334882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3438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Скругленный прямоугольник 134">
            <a:extLst>
              <a:ext uri="{FF2B5EF4-FFF2-40B4-BE49-F238E27FC236}">
                <a16:creationId xmlns:a16="http://schemas.microsoft.com/office/drawing/2014/main" id="{BA41BC5E-92C9-7CBA-1F88-F41F35900D8E}"/>
              </a:ext>
            </a:extLst>
          </p:cNvPr>
          <p:cNvSpPr/>
          <p:nvPr/>
        </p:nvSpPr>
        <p:spPr>
          <a:xfrm>
            <a:off x="5463880" y="3286051"/>
            <a:ext cx="572014" cy="345931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2404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CD500BF9-38C1-5529-5619-ECFDF6A02DFC}"/>
              </a:ext>
            </a:extLst>
          </p:cNvPr>
          <p:cNvSpPr txBox="1"/>
          <p:nvPr/>
        </p:nvSpPr>
        <p:spPr>
          <a:xfrm>
            <a:off x="959662" y="2794339"/>
            <a:ext cx="1562986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МОУ, соответствующих современным требованиям,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ID" sz="11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Скругленный прямоугольник 144">
            <a:extLst>
              <a:ext uri="{FF2B5EF4-FFF2-40B4-BE49-F238E27FC236}">
                <a16:creationId xmlns:a16="http://schemas.microsoft.com/office/drawing/2014/main" id="{049D898B-5B50-DE58-0CB5-29E839E77CE1}"/>
              </a:ext>
            </a:extLst>
          </p:cNvPr>
          <p:cNvSpPr/>
          <p:nvPr/>
        </p:nvSpPr>
        <p:spPr>
          <a:xfrm>
            <a:off x="1003491" y="3649625"/>
            <a:ext cx="447981" cy="298425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Скругленный прямоугольник 145">
            <a:extLst>
              <a:ext uri="{FF2B5EF4-FFF2-40B4-BE49-F238E27FC236}">
                <a16:creationId xmlns:a16="http://schemas.microsoft.com/office/drawing/2014/main" id="{D8C75DED-E032-F06C-4A1B-C15F2E0A1892}"/>
              </a:ext>
            </a:extLst>
          </p:cNvPr>
          <p:cNvSpPr/>
          <p:nvPr/>
        </p:nvSpPr>
        <p:spPr>
          <a:xfrm>
            <a:off x="1970957" y="3643991"/>
            <a:ext cx="445241" cy="296279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Скругленный прямоугольник 146">
            <a:extLst>
              <a:ext uri="{FF2B5EF4-FFF2-40B4-BE49-F238E27FC236}">
                <a16:creationId xmlns:a16="http://schemas.microsoft.com/office/drawing/2014/main" id="{2947D3A7-F3F2-F042-E041-2359906A0400}"/>
              </a:ext>
            </a:extLst>
          </p:cNvPr>
          <p:cNvSpPr/>
          <p:nvPr/>
        </p:nvSpPr>
        <p:spPr>
          <a:xfrm>
            <a:off x="1474379" y="3640272"/>
            <a:ext cx="457945" cy="298423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BD9E40EF-B3BB-3EB9-AF5B-3B81E652F392}"/>
              </a:ext>
            </a:extLst>
          </p:cNvPr>
          <p:cNvSpPr txBox="1"/>
          <p:nvPr/>
        </p:nvSpPr>
        <p:spPr>
          <a:xfrm>
            <a:off x="2947274" y="4608359"/>
            <a:ext cx="159219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з/п крупных, средних и некоммерческих организаций</a:t>
            </a:r>
          </a:p>
          <a:p>
            <a:pPr algn="ctr"/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ID" sz="11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Скругленный прямоугольник 148">
            <a:extLst>
              <a:ext uri="{FF2B5EF4-FFF2-40B4-BE49-F238E27FC236}">
                <a16:creationId xmlns:a16="http://schemas.microsoft.com/office/drawing/2014/main" id="{4676CABC-9A49-F2C2-A9BC-C53B134296DE}"/>
              </a:ext>
            </a:extLst>
          </p:cNvPr>
          <p:cNvSpPr/>
          <p:nvPr/>
        </p:nvSpPr>
        <p:spPr>
          <a:xfrm>
            <a:off x="2863668" y="5492016"/>
            <a:ext cx="535591" cy="369782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186129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Скругленный прямоугольник 149">
            <a:extLst>
              <a:ext uri="{FF2B5EF4-FFF2-40B4-BE49-F238E27FC236}">
                <a16:creationId xmlns:a16="http://schemas.microsoft.com/office/drawing/2014/main" id="{D3AFCDB7-7B2D-FB95-3CC4-26FA72959204}"/>
              </a:ext>
            </a:extLst>
          </p:cNvPr>
          <p:cNvSpPr/>
          <p:nvPr/>
        </p:nvSpPr>
        <p:spPr>
          <a:xfrm>
            <a:off x="4167575" y="5466737"/>
            <a:ext cx="556286" cy="369332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220120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Скругленный прямоугольник 150">
            <a:extLst>
              <a:ext uri="{FF2B5EF4-FFF2-40B4-BE49-F238E27FC236}">
                <a16:creationId xmlns:a16="http://schemas.microsoft.com/office/drawing/2014/main" id="{0DA18218-A189-5B34-A992-A1C2F6968601}"/>
              </a:ext>
            </a:extLst>
          </p:cNvPr>
          <p:cNvSpPr/>
          <p:nvPr/>
        </p:nvSpPr>
        <p:spPr>
          <a:xfrm>
            <a:off x="3469258" y="5485494"/>
            <a:ext cx="600935" cy="362198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227512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Шестиугольник 160">
            <a:extLst>
              <a:ext uri="{FF2B5EF4-FFF2-40B4-BE49-F238E27FC236}">
                <a16:creationId xmlns:a16="http://schemas.microsoft.com/office/drawing/2014/main" id="{80C5CFFC-7012-7F1B-F30E-BDA9A7D11940}"/>
              </a:ext>
            </a:extLst>
          </p:cNvPr>
          <p:cNvSpPr/>
          <p:nvPr/>
        </p:nvSpPr>
        <p:spPr>
          <a:xfrm rot="1800000">
            <a:off x="2920822" y="3086486"/>
            <a:ext cx="1376047" cy="1432398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6047" h="1432398">
                <a:moveTo>
                  <a:pt x="0" y="575866"/>
                </a:moveTo>
                <a:lnTo>
                  <a:pt x="429759" y="7332"/>
                </a:lnTo>
                <a:lnTo>
                  <a:pt x="1069064" y="0"/>
                </a:lnTo>
                <a:lnTo>
                  <a:pt x="1376047" y="560321"/>
                </a:lnTo>
                <a:lnTo>
                  <a:pt x="1077524" y="1126130"/>
                </a:lnTo>
                <a:lnTo>
                  <a:pt x="265501" y="1432398"/>
                </a:lnTo>
                <a:lnTo>
                  <a:pt x="0" y="575866"/>
                </a:lnTo>
                <a:close/>
              </a:path>
            </a:pathLst>
          </a:custGeom>
          <a:noFill/>
          <a:ln>
            <a:solidFill>
              <a:srgbClr val="A6A6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63" name="Шестиугольник 160">
            <a:extLst>
              <a:ext uri="{FF2B5EF4-FFF2-40B4-BE49-F238E27FC236}">
                <a16:creationId xmlns:a16="http://schemas.microsoft.com/office/drawing/2014/main" id="{BFE3E32D-4E32-EF8D-83DB-B70C7B2C852E}"/>
              </a:ext>
            </a:extLst>
          </p:cNvPr>
          <p:cNvSpPr/>
          <p:nvPr/>
        </p:nvSpPr>
        <p:spPr>
          <a:xfrm rot="1800000">
            <a:off x="2632484" y="2933471"/>
            <a:ext cx="1825527" cy="1348087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  <a:gd name="connsiteX0" fmla="*/ 0 w 1376047"/>
              <a:gd name="connsiteY0" fmla="*/ 663163 h 1519695"/>
              <a:gd name="connsiteX1" fmla="*/ 375125 w 1376047"/>
              <a:gd name="connsiteY1" fmla="*/ 0 h 1519695"/>
              <a:gd name="connsiteX2" fmla="*/ 1069064 w 1376047"/>
              <a:gd name="connsiteY2" fmla="*/ 87297 h 1519695"/>
              <a:gd name="connsiteX3" fmla="*/ 1376047 w 1376047"/>
              <a:gd name="connsiteY3" fmla="*/ 647618 h 1519695"/>
              <a:gd name="connsiteX4" fmla="*/ 1077524 w 1376047"/>
              <a:gd name="connsiteY4" fmla="*/ 1213427 h 1519695"/>
              <a:gd name="connsiteX5" fmla="*/ 265501 w 1376047"/>
              <a:gd name="connsiteY5" fmla="*/ 1519695 h 1519695"/>
              <a:gd name="connsiteX6" fmla="*/ 0 w 1376047"/>
              <a:gd name="connsiteY6" fmla="*/ 663163 h 1519695"/>
              <a:gd name="connsiteX0" fmla="*/ 0 w 1376047"/>
              <a:gd name="connsiteY0" fmla="*/ 672448 h 1528980"/>
              <a:gd name="connsiteX1" fmla="*/ 375125 w 1376047"/>
              <a:gd name="connsiteY1" fmla="*/ 9285 h 1528980"/>
              <a:gd name="connsiteX2" fmla="*/ 1132833 w 1376047"/>
              <a:gd name="connsiteY2" fmla="*/ 0 h 1528980"/>
              <a:gd name="connsiteX3" fmla="*/ 1376047 w 1376047"/>
              <a:gd name="connsiteY3" fmla="*/ 656903 h 1528980"/>
              <a:gd name="connsiteX4" fmla="*/ 1077524 w 1376047"/>
              <a:gd name="connsiteY4" fmla="*/ 1222712 h 1528980"/>
              <a:gd name="connsiteX5" fmla="*/ 265501 w 1376047"/>
              <a:gd name="connsiteY5" fmla="*/ 1528980 h 1528980"/>
              <a:gd name="connsiteX6" fmla="*/ 0 w 1376047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077524 w 1450960"/>
              <a:gd name="connsiteY4" fmla="*/ 1222712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125637 w 1450960"/>
              <a:gd name="connsiteY4" fmla="*/ 1294544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634188"/>
              <a:gd name="connsiteX1" fmla="*/ 375125 w 1450960"/>
              <a:gd name="connsiteY1" fmla="*/ 9285 h 1634188"/>
              <a:gd name="connsiteX2" fmla="*/ 1132833 w 1450960"/>
              <a:gd name="connsiteY2" fmla="*/ 0 h 1634188"/>
              <a:gd name="connsiteX3" fmla="*/ 1450960 w 1450960"/>
              <a:gd name="connsiteY3" fmla="*/ 660136 h 1634188"/>
              <a:gd name="connsiteX4" fmla="*/ 1125637 w 1450960"/>
              <a:gd name="connsiteY4" fmla="*/ 1294544 h 1634188"/>
              <a:gd name="connsiteX5" fmla="*/ 186790 w 1450960"/>
              <a:gd name="connsiteY5" fmla="*/ 1634188 h 1634188"/>
              <a:gd name="connsiteX6" fmla="*/ 0 w 1450960"/>
              <a:gd name="connsiteY6" fmla="*/ 672448 h 1634188"/>
              <a:gd name="connsiteX0" fmla="*/ 0 w 1450960"/>
              <a:gd name="connsiteY0" fmla="*/ 672448 h 1348087"/>
              <a:gd name="connsiteX1" fmla="*/ 375125 w 1450960"/>
              <a:gd name="connsiteY1" fmla="*/ 9285 h 1348087"/>
              <a:gd name="connsiteX2" fmla="*/ 1132833 w 1450960"/>
              <a:gd name="connsiteY2" fmla="*/ 0 h 1348087"/>
              <a:gd name="connsiteX3" fmla="*/ 1450960 w 1450960"/>
              <a:gd name="connsiteY3" fmla="*/ 660136 h 1348087"/>
              <a:gd name="connsiteX4" fmla="*/ 1125637 w 1450960"/>
              <a:gd name="connsiteY4" fmla="*/ 1294544 h 1348087"/>
              <a:gd name="connsiteX5" fmla="*/ 360280 w 1450960"/>
              <a:gd name="connsiteY5" fmla="*/ 1348087 h 1348087"/>
              <a:gd name="connsiteX6" fmla="*/ 0 w 1450960"/>
              <a:gd name="connsiteY6" fmla="*/ 672448 h 1348087"/>
              <a:gd name="connsiteX0" fmla="*/ 0 w 1729922"/>
              <a:gd name="connsiteY0" fmla="*/ 660851 h 1348087"/>
              <a:gd name="connsiteX1" fmla="*/ 654087 w 1729922"/>
              <a:gd name="connsiteY1" fmla="*/ 9285 h 1348087"/>
              <a:gd name="connsiteX2" fmla="*/ 1411795 w 1729922"/>
              <a:gd name="connsiteY2" fmla="*/ 0 h 1348087"/>
              <a:gd name="connsiteX3" fmla="*/ 1729922 w 1729922"/>
              <a:gd name="connsiteY3" fmla="*/ 660136 h 1348087"/>
              <a:gd name="connsiteX4" fmla="*/ 1404599 w 1729922"/>
              <a:gd name="connsiteY4" fmla="*/ 1294544 h 1348087"/>
              <a:gd name="connsiteX5" fmla="*/ 639242 w 1729922"/>
              <a:gd name="connsiteY5" fmla="*/ 1348087 h 1348087"/>
              <a:gd name="connsiteX6" fmla="*/ 0 w 1729922"/>
              <a:gd name="connsiteY6" fmla="*/ 660851 h 1348087"/>
              <a:gd name="connsiteX0" fmla="*/ 0 w 1825527"/>
              <a:gd name="connsiteY0" fmla="*/ 656284 h 1348087"/>
              <a:gd name="connsiteX1" fmla="*/ 749692 w 1825527"/>
              <a:gd name="connsiteY1" fmla="*/ 9285 h 1348087"/>
              <a:gd name="connsiteX2" fmla="*/ 1507400 w 1825527"/>
              <a:gd name="connsiteY2" fmla="*/ 0 h 1348087"/>
              <a:gd name="connsiteX3" fmla="*/ 1825527 w 1825527"/>
              <a:gd name="connsiteY3" fmla="*/ 660136 h 1348087"/>
              <a:gd name="connsiteX4" fmla="*/ 1500204 w 1825527"/>
              <a:gd name="connsiteY4" fmla="*/ 1294544 h 1348087"/>
              <a:gd name="connsiteX5" fmla="*/ 734847 w 1825527"/>
              <a:gd name="connsiteY5" fmla="*/ 1348087 h 1348087"/>
              <a:gd name="connsiteX6" fmla="*/ 0 w 1825527"/>
              <a:gd name="connsiteY6" fmla="*/ 656284 h 134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5527" h="1348087">
                <a:moveTo>
                  <a:pt x="0" y="656284"/>
                </a:moveTo>
                <a:lnTo>
                  <a:pt x="749692" y="9285"/>
                </a:lnTo>
                <a:lnTo>
                  <a:pt x="1507400" y="0"/>
                </a:lnTo>
                <a:lnTo>
                  <a:pt x="1825527" y="660136"/>
                </a:lnTo>
                <a:lnTo>
                  <a:pt x="1500204" y="1294544"/>
                </a:lnTo>
                <a:lnTo>
                  <a:pt x="734847" y="1348087"/>
                </a:lnTo>
                <a:lnTo>
                  <a:pt x="0" y="656284"/>
                </a:lnTo>
                <a:close/>
              </a:path>
            </a:pathLst>
          </a:custGeom>
          <a:noFill/>
          <a:ln>
            <a:solidFill>
              <a:srgbClr val="B1C1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164" name="Шестиугольник 160">
            <a:extLst>
              <a:ext uri="{FF2B5EF4-FFF2-40B4-BE49-F238E27FC236}">
                <a16:creationId xmlns:a16="http://schemas.microsoft.com/office/drawing/2014/main" id="{3AA1733C-B95A-633A-E4C1-06FA94F51A7E}"/>
              </a:ext>
            </a:extLst>
          </p:cNvPr>
          <p:cNvSpPr/>
          <p:nvPr/>
        </p:nvSpPr>
        <p:spPr>
          <a:xfrm rot="1800000">
            <a:off x="2775749" y="2654066"/>
            <a:ext cx="1822652" cy="1773344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  <a:gd name="connsiteX0" fmla="*/ 0 w 1376047"/>
              <a:gd name="connsiteY0" fmla="*/ 663163 h 1519695"/>
              <a:gd name="connsiteX1" fmla="*/ 375125 w 1376047"/>
              <a:gd name="connsiteY1" fmla="*/ 0 h 1519695"/>
              <a:gd name="connsiteX2" fmla="*/ 1069064 w 1376047"/>
              <a:gd name="connsiteY2" fmla="*/ 87297 h 1519695"/>
              <a:gd name="connsiteX3" fmla="*/ 1376047 w 1376047"/>
              <a:gd name="connsiteY3" fmla="*/ 647618 h 1519695"/>
              <a:gd name="connsiteX4" fmla="*/ 1077524 w 1376047"/>
              <a:gd name="connsiteY4" fmla="*/ 1213427 h 1519695"/>
              <a:gd name="connsiteX5" fmla="*/ 265501 w 1376047"/>
              <a:gd name="connsiteY5" fmla="*/ 1519695 h 1519695"/>
              <a:gd name="connsiteX6" fmla="*/ 0 w 1376047"/>
              <a:gd name="connsiteY6" fmla="*/ 663163 h 1519695"/>
              <a:gd name="connsiteX0" fmla="*/ 0 w 1376047"/>
              <a:gd name="connsiteY0" fmla="*/ 672448 h 1528980"/>
              <a:gd name="connsiteX1" fmla="*/ 375125 w 1376047"/>
              <a:gd name="connsiteY1" fmla="*/ 9285 h 1528980"/>
              <a:gd name="connsiteX2" fmla="*/ 1132833 w 1376047"/>
              <a:gd name="connsiteY2" fmla="*/ 0 h 1528980"/>
              <a:gd name="connsiteX3" fmla="*/ 1376047 w 1376047"/>
              <a:gd name="connsiteY3" fmla="*/ 656903 h 1528980"/>
              <a:gd name="connsiteX4" fmla="*/ 1077524 w 1376047"/>
              <a:gd name="connsiteY4" fmla="*/ 1222712 h 1528980"/>
              <a:gd name="connsiteX5" fmla="*/ 265501 w 1376047"/>
              <a:gd name="connsiteY5" fmla="*/ 1528980 h 1528980"/>
              <a:gd name="connsiteX6" fmla="*/ 0 w 1376047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077524 w 1450960"/>
              <a:gd name="connsiteY4" fmla="*/ 1222712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125637 w 1450960"/>
              <a:gd name="connsiteY4" fmla="*/ 1294544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634188"/>
              <a:gd name="connsiteX1" fmla="*/ 375125 w 1450960"/>
              <a:gd name="connsiteY1" fmla="*/ 9285 h 1634188"/>
              <a:gd name="connsiteX2" fmla="*/ 1132833 w 1450960"/>
              <a:gd name="connsiteY2" fmla="*/ 0 h 1634188"/>
              <a:gd name="connsiteX3" fmla="*/ 1450960 w 1450960"/>
              <a:gd name="connsiteY3" fmla="*/ 660136 h 1634188"/>
              <a:gd name="connsiteX4" fmla="*/ 1125637 w 1450960"/>
              <a:gd name="connsiteY4" fmla="*/ 1294544 h 1634188"/>
              <a:gd name="connsiteX5" fmla="*/ 186790 w 1450960"/>
              <a:gd name="connsiteY5" fmla="*/ 1634188 h 1634188"/>
              <a:gd name="connsiteX6" fmla="*/ 0 w 1450960"/>
              <a:gd name="connsiteY6" fmla="*/ 672448 h 1634188"/>
              <a:gd name="connsiteX0" fmla="*/ 0 w 1450960"/>
              <a:gd name="connsiteY0" fmla="*/ 672448 h 1348087"/>
              <a:gd name="connsiteX1" fmla="*/ 375125 w 1450960"/>
              <a:gd name="connsiteY1" fmla="*/ 9285 h 1348087"/>
              <a:gd name="connsiteX2" fmla="*/ 1132833 w 1450960"/>
              <a:gd name="connsiteY2" fmla="*/ 0 h 1348087"/>
              <a:gd name="connsiteX3" fmla="*/ 1450960 w 1450960"/>
              <a:gd name="connsiteY3" fmla="*/ 660136 h 1348087"/>
              <a:gd name="connsiteX4" fmla="*/ 1125637 w 1450960"/>
              <a:gd name="connsiteY4" fmla="*/ 1294544 h 1348087"/>
              <a:gd name="connsiteX5" fmla="*/ 360280 w 1450960"/>
              <a:gd name="connsiteY5" fmla="*/ 1348087 h 1348087"/>
              <a:gd name="connsiteX6" fmla="*/ 0 w 1450960"/>
              <a:gd name="connsiteY6" fmla="*/ 672448 h 1348087"/>
              <a:gd name="connsiteX0" fmla="*/ 0 w 1729922"/>
              <a:gd name="connsiteY0" fmla="*/ 660851 h 1348087"/>
              <a:gd name="connsiteX1" fmla="*/ 654087 w 1729922"/>
              <a:gd name="connsiteY1" fmla="*/ 9285 h 1348087"/>
              <a:gd name="connsiteX2" fmla="*/ 1411795 w 1729922"/>
              <a:gd name="connsiteY2" fmla="*/ 0 h 1348087"/>
              <a:gd name="connsiteX3" fmla="*/ 1729922 w 1729922"/>
              <a:gd name="connsiteY3" fmla="*/ 660136 h 1348087"/>
              <a:gd name="connsiteX4" fmla="*/ 1404599 w 1729922"/>
              <a:gd name="connsiteY4" fmla="*/ 1294544 h 1348087"/>
              <a:gd name="connsiteX5" fmla="*/ 639242 w 1729922"/>
              <a:gd name="connsiteY5" fmla="*/ 1348087 h 1348087"/>
              <a:gd name="connsiteX6" fmla="*/ 0 w 1729922"/>
              <a:gd name="connsiteY6" fmla="*/ 660851 h 1348087"/>
              <a:gd name="connsiteX0" fmla="*/ 0 w 1825527"/>
              <a:gd name="connsiteY0" fmla="*/ 656284 h 1348087"/>
              <a:gd name="connsiteX1" fmla="*/ 749692 w 1825527"/>
              <a:gd name="connsiteY1" fmla="*/ 9285 h 1348087"/>
              <a:gd name="connsiteX2" fmla="*/ 1507400 w 1825527"/>
              <a:gd name="connsiteY2" fmla="*/ 0 h 1348087"/>
              <a:gd name="connsiteX3" fmla="*/ 1825527 w 1825527"/>
              <a:gd name="connsiteY3" fmla="*/ 660136 h 1348087"/>
              <a:gd name="connsiteX4" fmla="*/ 1500204 w 1825527"/>
              <a:gd name="connsiteY4" fmla="*/ 1294544 h 1348087"/>
              <a:gd name="connsiteX5" fmla="*/ 734847 w 1825527"/>
              <a:gd name="connsiteY5" fmla="*/ 1348087 h 1348087"/>
              <a:gd name="connsiteX6" fmla="*/ 0 w 1825527"/>
              <a:gd name="connsiteY6" fmla="*/ 656284 h 1348087"/>
              <a:gd name="connsiteX0" fmla="*/ 0 w 1825527"/>
              <a:gd name="connsiteY0" fmla="*/ 997737 h 1689540"/>
              <a:gd name="connsiteX1" fmla="*/ 540553 w 1825527"/>
              <a:gd name="connsiteY1" fmla="*/ 0 h 1689540"/>
              <a:gd name="connsiteX2" fmla="*/ 1507400 w 1825527"/>
              <a:gd name="connsiteY2" fmla="*/ 341453 h 1689540"/>
              <a:gd name="connsiteX3" fmla="*/ 1825527 w 1825527"/>
              <a:gd name="connsiteY3" fmla="*/ 1001589 h 1689540"/>
              <a:gd name="connsiteX4" fmla="*/ 1500204 w 1825527"/>
              <a:gd name="connsiteY4" fmla="*/ 1635997 h 1689540"/>
              <a:gd name="connsiteX5" fmla="*/ 734847 w 1825527"/>
              <a:gd name="connsiteY5" fmla="*/ 1689540 h 1689540"/>
              <a:gd name="connsiteX6" fmla="*/ 0 w 1825527"/>
              <a:gd name="connsiteY6" fmla="*/ 997737 h 1689540"/>
              <a:gd name="connsiteX0" fmla="*/ 0 w 1825527"/>
              <a:gd name="connsiteY0" fmla="*/ 997737 h 1689540"/>
              <a:gd name="connsiteX1" fmla="*/ 540553 w 1825527"/>
              <a:gd name="connsiteY1" fmla="*/ 0 h 1689540"/>
              <a:gd name="connsiteX2" fmla="*/ 1689309 w 1825527"/>
              <a:gd name="connsiteY2" fmla="*/ 23926 h 1689540"/>
              <a:gd name="connsiteX3" fmla="*/ 1825527 w 1825527"/>
              <a:gd name="connsiteY3" fmla="*/ 1001589 h 1689540"/>
              <a:gd name="connsiteX4" fmla="*/ 1500204 w 1825527"/>
              <a:gd name="connsiteY4" fmla="*/ 1635997 h 1689540"/>
              <a:gd name="connsiteX5" fmla="*/ 734847 w 1825527"/>
              <a:gd name="connsiteY5" fmla="*/ 1689540 h 1689540"/>
              <a:gd name="connsiteX6" fmla="*/ 0 w 1825527"/>
              <a:gd name="connsiteY6" fmla="*/ 997737 h 1689540"/>
              <a:gd name="connsiteX0" fmla="*/ 0 w 1903316"/>
              <a:gd name="connsiteY0" fmla="*/ 997737 h 1689540"/>
              <a:gd name="connsiteX1" fmla="*/ 540553 w 1903316"/>
              <a:gd name="connsiteY1" fmla="*/ 0 h 1689540"/>
              <a:gd name="connsiteX2" fmla="*/ 1689309 w 1903316"/>
              <a:gd name="connsiteY2" fmla="*/ 23926 h 1689540"/>
              <a:gd name="connsiteX3" fmla="*/ 1903316 w 1903316"/>
              <a:gd name="connsiteY3" fmla="*/ 1009802 h 1689540"/>
              <a:gd name="connsiteX4" fmla="*/ 1500204 w 1903316"/>
              <a:gd name="connsiteY4" fmla="*/ 1635997 h 1689540"/>
              <a:gd name="connsiteX5" fmla="*/ 734847 w 1903316"/>
              <a:gd name="connsiteY5" fmla="*/ 1689540 h 1689540"/>
              <a:gd name="connsiteX6" fmla="*/ 0 w 1903316"/>
              <a:gd name="connsiteY6" fmla="*/ 997737 h 1689540"/>
              <a:gd name="connsiteX0" fmla="*/ 0 w 1903316"/>
              <a:gd name="connsiteY0" fmla="*/ 997737 h 1773344"/>
              <a:gd name="connsiteX1" fmla="*/ 540553 w 1903316"/>
              <a:gd name="connsiteY1" fmla="*/ 0 h 1773344"/>
              <a:gd name="connsiteX2" fmla="*/ 1689309 w 1903316"/>
              <a:gd name="connsiteY2" fmla="*/ 23926 h 1773344"/>
              <a:gd name="connsiteX3" fmla="*/ 1903316 w 1903316"/>
              <a:gd name="connsiteY3" fmla="*/ 1009802 h 1773344"/>
              <a:gd name="connsiteX4" fmla="*/ 1572861 w 1903316"/>
              <a:gd name="connsiteY4" fmla="*/ 1773344 h 1773344"/>
              <a:gd name="connsiteX5" fmla="*/ 734847 w 1903316"/>
              <a:gd name="connsiteY5" fmla="*/ 1689540 h 1773344"/>
              <a:gd name="connsiteX6" fmla="*/ 0 w 1903316"/>
              <a:gd name="connsiteY6" fmla="*/ 997737 h 1773344"/>
              <a:gd name="connsiteX0" fmla="*/ 0 w 1903316"/>
              <a:gd name="connsiteY0" fmla="*/ 997737 h 1773344"/>
              <a:gd name="connsiteX1" fmla="*/ 540553 w 1903316"/>
              <a:gd name="connsiteY1" fmla="*/ 0 h 1773344"/>
              <a:gd name="connsiteX2" fmla="*/ 1689309 w 1903316"/>
              <a:gd name="connsiteY2" fmla="*/ 23926 h 1773344"/>
              <a:gd name="connsiteX3" fmla="*/ 1903316 w 1903316"/>
              <a:gd name="connsiteY3" fmla="*/ 1009802 h 1773344"/>
              <a:gd name="connsiteX4" fmla="*/ 1572861 w 1903316"/>
              <a:gd name="connsiteY4" fmla="*/ 1773344 h 1773344"/>
              <a:gd name="connsiteX5" fmla="*/ 690229 w 1903316"/>
              <a:gd name="connsiteY5" fmla="*/ 1761784 h 1773344"/>
              <a:gd name="connsiteX6" fmla="*/ 0 w 1903316"/>
              <a:gd name="connsiteY6" fmla="*/ 997737 h 1773344"/>
              <a:gd name="connsiteX0" fmla="*/ 0 w 1822652"/>
              <a:gd name="connsiteY0" fmla="*/ 1010930 h 1773344"/>
              <a:gd name="connsiteX1" fmla="*/ 459889 w 1822652"/>
              <a:gd name="connsiteY1" fmla="*/ 0 h 1773344"/>
              <a:gd name="connsiteX2" fmla="*/ 1608645 w 1822652"/>
              <a:gd name="connsiteY2" fmla="*/ 23926 h 1773344"/>
              <a:gd name="connsiteX3" fmla="*/ 1822652 w 1822652"/>
              <a:gd name="connsiteY3" fmla="*/ 1009802 h 1773344"/>
              <a:gd name="connsiteX4" fmla="*/ 1492197 w 1822652"/>
              <a:gd name="connsiteY4" fmla="*/ 1773344 h 1773344"/>
              <a:gd name="connsiteX5" fmla="*/ 609565 w 1822652"/>
              <a:gd name="connsiteY5" fmla="*/ 1761784 h 1773344"/>
              <a:gd name="connsiteX6" fmla="*/ 0 w 1822652"/>
              <a:gd name="connsiteY6" fmla="*/ 1010930 h 177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2652" h="1773344">
                <a:moveTo>
                  <a:pt x="0" y="1010930"/>
                </a:moveTo>
                <a:lnTo>
                  <a:pt x="459889" y="0"/>
                </a:lnTo>
                <a:lnTo>
                  <a:pt x="1608645" y="23926"/>
                </a:lnTo>
                <a:lnTo>
                  <a:pt x="1822652" y="1009802"/>
                </a:lnTo>
                <a:lnTo>
                  <a:pt x="1492197" y="1773344"/>
                </a:lnTo>
                <a:lnTo>
                  <a:pt x="609565" y="1761784"/>
                </a:lnTo>
                <a:lnTo>
                  <a:pt x="0" y="1010930"/>
                </a:lnTo>
                <a:close/>
              </a:path>
            </a:pathLst>
          </a:custGeom>
          <a:noFill/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7AAA25-7C88-1AD0-0C1B-918F884DB7A1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СВОБОДНЕНСКОГО РАЙОНА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27BD99-917B-7737-9E7F-7A8F57A2CA4C}"/>
              </a:ext>
            </a:extLst>
          </p:cNvPr>
          <p:cNvSpPr txBox="1"/>
          <p:nvPr/>
        </p:nvSpPr>
        <p:spPr>
          <a:xfrm>
            <a:off x="627015" y="550177"/>
            <a:ext cx="88273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СВОБОДНЕНСКОГО РАЙОНА</a:t>
            </a:r>
            <a:endParaRPr lang="ru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2D9C58-F2B2-6EAE-088A-204864373865}"/>
              </a:ext>
            </a:extLst>
          </p:cNvPr>
          <p:cNvSpPr txBox="1"/>
          <p:nvPr/>
        </p:nvSpPr>
        <p:spPr>
          <a:xfrm>
            <a:off x="6819445" y="2071671"/>
            <a:ext cx="16170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Зерновые культуры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C3B76C-23ED-EFCE-7812-493D82B000AF}"/>
              </a:ext>
            </a:extLst>
          </p:cNvPr>
          <p:cNvSpPr txBox="1"/>
          <p:nvPr/>
        </p:nvSpPr>
        <p:spPr>
          <a:xfrm>
            <a:off x="6800788" y="2885367"/>
            <a:ext cx="14571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Кормовые культуры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E476187-BEA0-0377-FD45-117D0DB1BD91}"/>
              </a:ext>
            </a:extLst>
          </p:cNvPr>
          <p:cNvSpPr/>
          <p:nvPr/>
        </p:nvSpPr>
        <p:spPr>
          <a:xfrm>
            <a:off x="8754406" y="2031913"/>
            <a:ext cx="905522" cy="315302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2390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435A071-4978-BF23-F6C4-3D9C240DD31D}"/>
              </a:ext>
            </a:extLst>
          </p:cNvPr>
          <p:cNvSpPr/>
          <p:nvPr/>
        </p:nvSpPr>
        <p:spPr>
          <a:xfrm>
            <a:off x="8731354" y="2960092"/>
            <a:ext cx="905523" cy="271146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853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FC79E7-9EA7-41B7-4C4F-4DB5CAE6447D}"/>
              </a:ext>
            </a:extLst>
          </p:cNvPr>
          <p:cNvSpPr txBox="1"/>
          <p:nvPr/>
        </p:nvSpPr>
        <p:spPr>
          <a:xfrm>
            <a:off x="6876039" y="3416732"/>
            <a:ext cx="585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Соя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AE7408D-AC91-7829-189C-302F0CC6A2C9}"/>
              </a:ext>
            </a:extLst>
          </p:cNvPr>
          <p:cNvSpPr/>
          <p:nvPr/>
        </p:nvSpPr>
        <p:spPr>
          <a:xfrm>
            <a:off x="8726746" y="3399016"/>
            <a:ext cx="989099" cy="2711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20698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га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15E536F2-4A6C-E900-A827-D7F5D12ABEB3}"/>
              </a:ext>
            </a:extLst>
          </p:cNvPr>
          <p:cNvCxnSpPr>
            <a:cxnSpLocks/>
          </p:cNvCxnSpPr>
          <p:nvPr/>
        </p:nvCxnSpPr>
        <p:spPr>
          <a:xfrm>
            <a:off x="8401955" y="2226057"/>
            <a:ext cx="3247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3624A1B-5AAA-627C-B0D2-2BB8BCCF3478}"/>
              </a:ext>
            </a:extLst>
          </p:cNvPr>
          <p:cNvSpPr/>
          <p:nvPr/>
        </p:nvSpPr>
        <p:spPr>
          <a:xfrm>
            <a:off x="8754406" y="2523078"/>
            <a:ext cx="905522" cy="2616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 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DF922C-7ADD-1ED9-8E77-A2087A46327A}"/>
              </a:ext>
            </a:extLst>
          </p:cNvPr>
          <p:cNvSpPr txBox="1"/>
          <p:nvPr/>
        </p:nvSpPr>
        <p:spPr>
          <a:xfrm>
            <a:off x="6797581" y="2491180"/>
            <a:ext cx="15767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Картофель, овощи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7D768DAF-8375-6F5F-1A12-552BA73CD3A4}"/>
              </a:ext>
            </a:extLst>
          </p:cNvPr>
          <p:cNvCxnSpPr>
            <a:cxnSpLocks/>
          </p:cNvCxnSpPr>
          <p:nvPr/>
        </p:nvCxnSpPr>
        <p:spPr>
          <a:xfrm>
            <a:off x="8401955" y="2644258"/>
            <a:ext cx="3247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CF3A9719-2880-A9DB-684B-51649101F6B9}"/>
              </a:ext>
            </a:extLst>
          </p:cNvPr>
          <p:cNvCxnSpPr>
            <a:cxnSpLocks/>
          </p:cNvCxnSpPr>
          <p:nvPr/>
        </p:nvCxnSpPr>
        <p:spPr>
          <a:xfrm>
            <a:off x="8401708" y="3108052"/>
            <a:ext cx="3247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60BA57AA-0F61-D86C-CAF5-8C841694B45C}"/>
              </a:ext>
            </a:extLst>
          </p:cNvPr>
          <p:cNvCxnSpPr>
            <a:cxnSpLocks/>
          </p:cNvCxnSpPr>
          <p:nvPr/>
        </p:nvCxnSpPr>
        <p:spPr>
          <a:xfrm>
            <a:off x="8401954" y="3547537"/>
            <a:ext cx="3247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9">
            <a:extLst>
              <a:ext uri="{FF2B5EF4-FFF2-40B4-BE49-F238E27FC236}">
                <a16:creationId xmlns:a16="http://schemas.microsoft.com/office/drawing/2014/main" id="{57000A8E-1E0D-81E8-EA98-AE2B7EE9D69F}"/>
              </a:ext>
            </a:extLst>
          </p:cNvPr>
          <p:cNvSpPr/>
          <p:nvPr/>
        </p:nvSpPr>
        <p:spPr>
          <a:xfrm>
            <a:off x="6817725" y="3970069"/>
            <a:ext cx="2968120" cy="480913"/>
          </a:xfrm>
          <a:prstGeom prst="roundRect">
            <a:avLst>
              <a:gd name="adj" fmla="val 331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Валовое производство</a:t>
            </a:r>
          </a:p>
        </p:txBody>
      </p:sp>
      <p:sp>
        <p:nvSpPr>
          <p:cNvPr id="15" name="Скругленный прямоугольник 10">
            <a:extLst>
              <a:ext uri="{FF2B5EF4-FFF2-40B4-BE49-F238E27FC236}">
                <a16:creationId xmlns:a16="http://schemas.microsoft.com/office/drawing/2014/main" id="{D1E2A489-7607-3031-9BA6-AB17778A142A}"/>
              </a:ext>
            </a:extLst>
          </p:cNvPr>
          <p:cNvSpPr/>
          <p:nvPr/>
        </p:nvSpPr>
        <p:spPr>
          <a:xfrm>
            <a:off x="6858966" y="1965744"/>
            <a:ext cx="2966400" cy="1802345"/>
          </a:xfrm>
          <a:prstGeom prst="roundRect">
            <a:avLst>
              <a:gd name="adj" fmla="val 872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0A446B-02FA-B3D0-4E72-CB927B306D8A}"/>
              </a:ext>
            </a:extLst>
          </p:cNvPr>
          <p:cNvSpPr txBox="1"/>
          <p:nvPr/>
        </p:nvSpPr>
        <p:spPr>
          <a:xfrm>
            <a:off x="6865230" y="4773626"/>
            <a:ext cx="16170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Зерновые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культуры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465A0D45-1B73-E831-A74E-08137F9A24E8}"/>
              </a:ext>
            </a:extLst>
          </p:cNvPr>
          <p:cNvCxnSpPr>
            <a:cxnSpLocks/>
          </p:cNvCxnSpPr>
          <p:nvPr/>
        </p:nvCxnSpPr>
        <p:spPr>
          <a:xfrm>
            <a:off x="8429612" y="4904431"/>
            <a:ext cx="3247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40FD58A-CCBD-479C-B16C-4A962C3B8A7E}"/>
              </a:ext>
            </a:extLst>
          </p:cNvPr>
          <p:cNvSpPr/>
          <p:nvPr/>
        </p:nvSpPr>
        <p:spPr>
          <a:xfrm>
            <a:off x="8817364" y="4753061"/>
            <a:ext cx="905522" cy="315302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5041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7491B6E-795A-C5EF-3426-D28BD9B96CAC}"/>
              </a:ext>
            </a:extLst>
          </p:cNvPr>
          <p:cNvSpPr/>
          <p:nvPr/>
        </p:nvSpPr>
        <p:spPr>
          <a:xfrm>
            <a:off x="8810324" y="5150985"/>
            <a:ext cx="905522" cy="31530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29742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2145ED1F-4D52-2A6D-46EE-BD6F99E6D850}"/>
              </a:ext>
            </a:extLst>
          </p:cNvPr>
          <p:cNvCxnSpPr>
            <a:cxnSpLocks/>
          </p:cNvCxnSpPr>
          <p:nvPr/>
        </p:nvCxnSpPr>
        <p:spPr>
          <a:xfrm>
            <a:off x="8455123" y="5307932"/>
            <a:ext cx="3247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E135AC4-6A25-2A12-6124-8E23DD88F8B9}"/>
              </a:ext>
            </a:extLst>
          </p:cNvPr>
          <p:cNvSpPr txBox="1"/>
          <p:nvPr/>
        </p:nvSpPr>
        <p:spPr>
          <a:xfrm>
            <a:off x="6865230" y="5153937"/>
            <a:ext cx="5576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Соя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B18EE5-6730-EF33-CA84-6F493C90D0E2}"/>
              </a:ext>
            </a:extLst>
          </p:cNvPr>
          <p:cNvSpPr txBox="1"/>
          <p:nvPr/>
        </p:nvSpPr>
        <p:spPr>
          <a:xfrm>
            <a:off x="6770571" y="5527186"/>
            <a:ext cx="14873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Картофель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513D14CF-F38D-2BB6-EDA3-0E760987EF30}"/>
              </a:ext>
            </a:extLst>
          </p:cNvPr>
          <p:cNvCxnSpPr>
            <a:cxnSpLocks/>
          </p:cNvCxnSpPr>
          <p:nvPr/>
        </p:nvCxnSpPr>
        <p:spPr>
          <a:xfrm>
            <a:off x="8452700" y="5716355"/>
            <a:ext cx="3247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82BFDAC-C9B7-B24E-252E-24F6EBE6981C}"/>
              </a:ext>
            </a:extLst>
          </p:cNvPr>
          <p:cNvSpPr/>
          <p:nvPr/>
        </p:nvSpPr>
        <p:spPr>
          <a:xfrm>
            <a:off x="8810324" y="5549133"/>
            <a:ext cx="905522" cy="3153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221,5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 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3AFD545-D4DD-9DC2-4971-70D92D102C4E}"/>
              </a:ext>
            </a:extLst>
          </p:cNvPr>
          <p:cNvSpPr/>
          <p:nvPr/>
        </p:nvSpPr>
        <p:spPr>
          <a:xfrm>
            <a:off x="8817364" y="5983575"/>
            <a:ext cx="905522" cy="31530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2D944CF4-D04F-3831-CD74-49216517B382}"/>
              </a:ext>
            </a:extLst>
          </p:cNvPr>
          <p:cNvCxnSpPr>
            <a:cxnSpLocks/>
          </p:cNvCxnSpPr>
          <p:nvPr/>
        </p:nvCxnSpPr>
        <p:spPr>
          <a:xfrm>
            <a:off x="8467757" y="6141226"/>
            <a:ext cx="3247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EE0AD98-38B7-829A-38BC-164DCBBD4780}"/>
              </a:ext>
            </a:extLst>
          </p:cNvPr>
          <p:cNvSpPr txBox="1"/>
          <p:nvPr/>
        </p:nvSpPr>
        <p:spPr>
          <a:xfrm>
            <a:off x="6838977" y="5938942"/>
            <a:ext cx="707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Овощи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01869" y="6023094"/>
            <a:ext cx="442295" cy="76589"/>
          </a:xfrm>
          <a:prstGeom prst="rect">
            <a:avLst/>
          </a:prstGeom>
          <a:solidFill>
            <a:srgbClr val="4756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964137" y="6011408"/>
            <a:ext cx="472416" cy="82846"/>
          </a:xfrm>
          <a:prstGeom prst="rect">
            <a:avLst/>
          </a:prstGeom>
          <a:solidFill>
            <a:srgbClr val="B1C1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937429" y="6023094"/>
            <a:ext cx="472496" cy="71159"/>
          </a:xfrm>
          <a:prstGeom prst="rect">
            <a:avLst/>
          </a:prstGeom>
          <a:solidFill>
            <a:srgbClr val="A6A6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16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Скругленный прямоугольник 73">
            <a:extLst>
              <a:ext uri="{FF2B5EF4-FFF2-40B4-BE49-F238E27FC236}">
                <a16:creationId xmlns:a16="http://schemas.microsoft.com/office/drawing/2014/main" id="{2B56E9F4-E4FE-07B5-1673-7C188D637F75}"/>
              </a:ext>
            </a:extLst>
          </p:cNvPr>
          <p:cNvSpPr/>
          <p:nvPr/>
        </p:nvSpPr>
        <p:spPr>
          <a:xfrm>
            <a:off x="7623954" y="3931822"/>
            <a:ext cx="2160000" cy="2376000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Территория района составляет 6983,9 км</a:t>
            </a:r>
            <a:r>
              <a:rPr lang="ru-RU" baseline="30000" dirty="0"/>
              <a:t>2</a:t>
            </a:r>
            <a:r>
              <a:rPr lang="ru-RU" dirty="0"/>
              <a:t>, из них:</a:t>
            </a:r>
          </a:p>
          <a:p>
            <a:r>
              <a:rPr lang="ru-RU" dirty="0"/>
              <a:t>- земли сельскохозяйственного назначения - 3332,7 км</a:t>
            </a:r>
            <a:r>
              <a:rPr lang="ru-RU" baseline="30000" dirty="0"/>
              <a:t>2</a:t>
            </a:r>
            <a:r>
              <a:rPr lang="ru-RU" dirty="0"/>
              <a:t> или 47,7 % от общей площади;</a:t>
            </a:r>
          </a:p>
          <a:p>
            <a:r>
              <a:rPr lang="ru-RU" dirty="0"/>
              <a:t>- земли поселений - 44,3 км</a:t>
            </a:r>
            <a:r>
              <a:rPr lang="ru-RU" baseline="30000" dirty="0"/>
              <a:t>2</a:t>
            </a:r>
            <a:r>
              <a:rPr lang="ru-RU" dirty="0"/>
              <a:t> или 0,63 %;</a:t>
            </a:r>
          </a:p>
          <a:p>
            <a:r>
              <a:rPr lang="ru-RU" dirty="0"/>
              <a:t>- земли промышленности и транспорта - 319,8 км</a:t>
            </a:r>
            <a:r>
              <a:rPr lang="ru-RU" baseline="30000" dirty="0"/>
              <a:t>2</a:t>
            </a:r>
            <a:r>
              <a:rPr lang="ru-RU" dirty="0"/>
              <a:t> или 4,58 %;</a:t>
            </a:r>
          </a:p>
          <a:p>
            <a:r>
              <a:rPr lang="ru-RU" dirty="0"/>
              <a:t>- земли особо охраняемых территорий - 0,08 км</a:t>
            </a:r>
            <a:r>
              <a:rPr lang="ru-RU" baseline="30000" dirty="0"/>
              <a:t>2 </a:t>
            </a:r>
            <a:r>
              <a:rPr lang="ru-RU" dirty="0"/>
              <a:t>или 0,001 %;</a:t>
            </a:r>
          </a:p>
          <a:p>
            <a:r>
              <a:rPr lang="ru-RU" dirty="0"/>
              <a:t>- земли лесного фонда - 3234,42 км</a:t>
            </a:r>
            <a:r>
              <a:rPr lang="ru-RU" baseline="30000" dirty="0"/>
              <a:t>2</a:t>
            </a:r>
            <a:r>
              <a:rPr lang="ru-RU" dirty="0"/>
              <a:t> или 46,6%;</a:t>
            </a:r>
          </a:p>
          <a:p>
            <a:r>
              <a:rPr lang="ru-RU" dirty="0"/>
              <a:t>- земли запаса - 52,6 км</a:t>
            </a:r>
            <a:r>
              <a:rPr lang="ru-RU" baseline="30000" dirty="0"/>
              <a:t>2</a:t>
            </a:r>
            <a:r>
              <a:rPr lang="ru-RU" dirty="0"/>
              <a:t> или 0,75 %.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E843EC5-B93D-014D-3D45-983FBD45BCAE}"/>
              </a:ext>
            </a:extLst>
          </p:cNvPr>
          <p:cNvSpPr txBox="1"/>
          <p:nvPr/>
        </p:nvSpPr>
        <p:spPr>
          <a:xfrm>
            <a:off x="7826548" y="4848841"/>
            <a:ext cx="16175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безработные граждане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Скругленный прямоугольник 76">
            <a:extLst>
              <a:ext uri="{FF2B5EF4-FFF2-40B4-BE49-F238E27FC236}">
                <a16:creationId xmlns:a16="http://schemas.microsoft.com/office/drawing/2014/main" id="{4EAC095F-9D74-7D49-4901-E85F2AE217CA}"/>
              </a:ext>
            </a:extLst>
          </p:cNvPr>
          <p:cNvSpPr/>
          <p:nvPr/>
        </p:nvSpPr>
        <p:spPr>
          <a:xfrm>
            <a:off x="7825075" y="5468274"/>
            <a:ext cx="685879" cy="377159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чел.</a:t>
            </a:r>
            <a:endParaRPr lang="ru-ID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3A2C6274-4B9B-F40B-8680-725F6BB96DFB}"/>
              </a:ext>
            </a:extLst>
          </p:cNvPr>
          <p:cNvSpPr/>
          <p:nvPr/>
        </p:nvSpPr>
        <p:spPr>
          <a:xfrm>
            <a:off x="5273018" y="3931822"/>
            <a:ext cx="2160000" cy="2376000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875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88543F39-1862-225F-676D-5EA9ED5042F5}"/>
              </a:ext>
            </a:extLst>
          </p:cNvPr>
          <p:cNvSpPr/>
          <p:nvPr/>
        </p:nvSpPr>
        <p:spPr>
          <a:xfrm>
            <a:off x="640992" y="1331650"/>
            <a:ext cx="4497839" cy="2657089"/>
          </a:xfrm>
          <a:prstGeom prst="roundRect">
            <a:avLst>
              <a:gd name="adj" fmla="val 1220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Промышленное производство</a:t>
            </a:r>
          </a:p>
          <a:p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Агропромышленный комплекс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</a:t>
            </a:r>
            <a:endParaRPr lang="ru-ID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D06431-2278-115D-A93F-C4A505FF50CB}"/>
              </a:ext>
            </a:extLst>
          </p:cNvPr>
          <p:cNvSpPr txBox="1"/>
          <p:nvPr/>
        </p:nvSpPr>
        <p:spPr>
          <a:xfrm>
            <a:off x="524145" y="1420526"/>
            <a:ext cx="446988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СРЕДНЕМЕСЯЧНАЯ ЗАРАБОТНАЯ ПЛАТА РАБОТНИКОВ</a:t>
            </a:r>
          </a:p>
          <a:p>
            <a:pPr algn="ctr"/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ОТРАСЛЯМ В </a:t>
            </a:r>
            <a:r>
              <a:rPr lang="ru-RU" sz="1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23ED422-DF9E-9D1D-A2F9-831F081A251F}"/>
              </a:ext>
            </a:extLst>
          </p:cNvPr>
          <p:cNvSpPr txBox="1"/>
          <p:nvPr/>
        </p:nvSpPr>
        <p:spPr>
          <a:xfrm>
            <a:off x="5498819" y="4346722"/>
            <a:ext cx="24469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0,4%</a:t>
            </a:r>
            <a:endParaRPr lang="ru-ID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EBF4CEF-8376-EA30-4646-371E66EC9A7B}"/>
              </a:ext>
            </a:extLst>
          </p:cNvPr>
          <p:cNvSpPr txBox="1"/>
          <p:nvPr/>
        </p:nvSpPr>
        <p:spPr>
          <a:xfrm>
            <a:off x="5498819" y="4848841"/>
            <a:ext cx="161759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регистрируемая безработица </a:t>
            </a:r>
            <a:endParaRPr lang="ru-ID" sz="1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Скругленный прямоугольник 68">
            <a:extLst>
              <a:ext uri="{FF2B5EF4-FFF2-40B4-BE49-F238E27FC236}">
                <a16:creationId xmlns:a16="http://schemas.microsoft.com/office/drawing/2014/main" id="{DE570A78-46A9-3F07-36FA-94EF1D510C3A}"/>
              </a:ext>
            </a:extLst>
          </p:cNvPr>
          <p:cNvSpPr/>
          <p:nvPr/>
        </p:nvSpPr>
        <p:spPr>
          <a:xfrm>
            <a:off x="5495580" y="5706697"/>
            <a:ext cx="1180427" cy="30560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0,6% 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</a:t>
            </a:r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01.01.2025г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ID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Рисунок 70" descr="Отменить подписку со сплошной заливкой">
            <a:extLst>
              <a:ext uri="{FF2B5EF4-FFF2-40B4-BE49-F238E27FC236}">
                <a16:creationId xmlns:a16="http://schemas.microsoft.com/office/drawing/2014/main" id="{96BAE458-C0B9-5E94-E09C-84ADC4827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966417" y="4066128"/>
            <a:ext cx="360000" cy="360000"/>
          </a:xfrm>
          <a:prstGeom prst="rect">
            <a:avLst/>
          </a:prstGeom>
        </p:spPr>
      </p:pic>
      <p:pic>
        <p:nvPicPr>
          <p:cNvPr id="73" name="Рисунок 72" descr="Уменьшить со сплошной заливкой">
            <a:extLst>
              <a:ext uri="{FF2B5EF4-FFF2-40B4-BE49-F238E27FC236}">
                <a16:creationId xmlns:a16="http://schemas.microsoft.com/office/drawing/2014/main" id="{F7DE0371-C049-15C0-FB63-F322CF1A11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315342" y="4066128"/>
            <a:ext cx="360000" cy="360000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722792DB-D6F2-13EE-AD40-3281D52F5D03}"/>
              </a:ext>
            </a:extLst>
          </p:cNvPr>
          <p:cNvSpPr txBox="1"/>
          <p:nvPr/>
        </p:nvSpPr>
        <p:spPr>
          <a:xfrm>
            <a:off x="7825075" y="4345470"/>
            <a:ext cx="360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ru-ID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265CD84-16A0-1463-24A7-04BB3B4AC8B8}"/>
              </a:ext>
            </a:extLst>
          </p:cNvPr>
          <p:cNvSpPr txBox="1"/>
          <p:nvPr/>
        </p:nvSpPr>
        <p:spPr>
          <a:xfrm>
            <a:off x="8185075" y="4496844"/>
            <a:ext cx="55098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чел.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59A5D2-BA6C-18B9-A53B-3BE1381C412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СВОБОДНЕНСКОГО РАЙОНА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D2CD61-52B2-2F21-B305-8346B1FF7764}"/>
              </a:ext>
            </a:extLst>
          </p:cNvPr>
          <p:cNvSpPr txBox="1"/>
          <p:nvPr/>
        </p:nvSpPr>
        <p:spPr>
          <a:xfrm>
            <a:off x="7835654" y="5891942"/>
            <a:ext cx="183968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Трудоустроено в </a:t>
            </a:r>
            <a:r>
              <a:rPr 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</a:p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ID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23F441-3CBA-940B-B7FB-81A8DF61A225}"/>
              </a:ext>
            </a:extLst>
          </p:cNvPr>
          <p:cNvSpPr txBox="1"/>
          <p:nvPr/>
        </p:nvSpPr>
        <p:spPr>
          <a:xfrm>
            <a:off x="5495580" y="5310176"/>
            <a:ext cx="175452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состоянию на </a:t>
            </a:r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01.01.2026г</a:t>
            </a:r>
            <a:r>
              <a:rPr lang="ru-RU" sz="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ID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2661133-D7B9-BD0B-3DFB-D40DCD737739}"/>
              </a:ext>
            </a:extLst>
          </p:cNvPr>
          <p:cNvSpPr/>
          <p:nvPr/>
        </p:nvSpPr>
        <p:spPr>
          <a:xfrm>
            <a:off x="5799136" y="1540088"/>
            <a:ext cx="3516206" cy="2081873"/>
          </a:xfrm>
          <a:prstGeom prst="roundRect">
            <a:avLst/>
          </a:prstGeom>
          <a:solidFill>
            <a:srgbClr val="B1C1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Среднесписочная численность работников организаций –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15342 человека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172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к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2024г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B892CE6-EEE9-9018-04DC-5B4B8B86BA8B}"/>
              </a:ext>
            </a:extLst>
          </p:cNvPr>
          <p:cNvSpPr/>
          <p:nvPr/>
        </p:nvSpPr>
        <p:spPr>
          <a:xfrm>
            <a:off x="3268444" y="2227046"/>
            <a:ext cx="1733336" cy="2416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338605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0529885-A957-27A1-3BB4-5B43A8F89765}"/>
              </a:ext>
            </a:extLst>
          </p:cNvPr>
          <p:cNvSpPr/>
          <p:nvPr/>
        </p:nvSpPr>
        <p:spPr>
          <a:xfrm>
            <a:off x="3268444" y="2585854"/>
            <a:ext cx="1540966" cy="2248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226779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200" dirty="0"/>
              <a:t>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6CEAED3-6942-2DCB-7265-03E21812C342}"/>
              </a:ext>
            </a:extLst>
          </p:cNvPr>
          <p:cNvSpPr/>
          <p:nvPr/>
        </p:nvSpPr>
        <p:spPr>
          <a:xfrm>
            <a:off x="3268444" y="2964451"/>
            <a:ext cx="1285971" cy="2299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172633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200" dirty="0"/>
              <a:t>.</a:t>
            </a:r>
          </a:p>
        </p:txBody>
      </p:sp>
      <p:sp>
        <p:nvSpPr>
          <p:cNvPr id="13" name="Скругленный прямоугольник 13">
            <a:extLst>
              <a:ext uri="{FF2B5EF4-FFF2-40B4-BE49-F238E27FC236}">
                <a16:creationId xmlns:a16="http://schemas.microsoft.com/office/drawing/2014/main" id="{64693A87-5426-1DE7-3489-730992572DE1}"/>
              </a:ext>
            </a:extLst>
          </p:cNvPr>
          <p:cNvSpPr/>
          <p:nvPr/>
        </p:nvSpPr>
        <p:spPr>
          <a:xfrm>
            <a:off x="2841780" y="3988739"/>
            <a:ext cx="2160000" cy="2345112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1724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endParaRPr lang="ru-RU" sz="1600" dirty="0">
              <a:solidFill>
                <a:srgbClr val="002060"/>
              </a:solidFill>
            </a:endParaRPr>
          </a:p>
          <a:p>
            <a:endParaRPr lang="ru-RU" sz="1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вакансий для замещения свободных рабочих мест (вакантных должностей)</a:t>
            </a:r>
          </a:p>
          <a:p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Январь-декабрь 2025г.</a:t>
            </a:r>
            <a:endParaRPr lang="ru-ID" sz="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 descr="Рукопожатие">
            <a:extLst>
              <a:ext uri="{FF2B5EF4-FFF2-40B4-BE49-F238E27FC236}">
                <a16:creationId xmlns:a16="http://schemas.microsoft.com/office/drawing/2014/main" id="{626EC2A6-09C9-3565-7433-EAEB3886CB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365170" y="4023933"/>
            <a:ext cx="557549" cy="557549"/>
          </a:xfrm>
          <a:prstGeom prst="rect">
            <a:avLst/>
          </a:prstGeom>
        </p:spPr>
      </p:pic>
      <p:pic>
        <p:nvPicPr>
          <p:cNvPr id="25" name="Рисунок 24" descr="Отзыв клиента">
            <a:extLst>
              <a:ext uri="{FF2B5EF4-FFF2-40B4-BE49-F238E27FC236}">
                <a16:creationId xmlns:a16="http://schemas.microsoft.com/office/drawing/2014/main" id="{1540F8B5-99BB-12E6-7022-38923144A3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22073" y="4314425"/>
            <a:ext cx="1427192" cy="1465521"/>
          </a:xfrm>
          <a:prstGeom prst="rect">
            <a:avLst/>
          </a:prstGeom>
        </p:spPr>
      </p:pic>
      <p:pic>
        <p:nvPicPr>
          <p:cNvPr id="15" name="Рисунок 14" descr="Целевая аудитория">
            <a:extLst>
              <a:ext uri="{FF2B5EF4-FFF2-40B4-BE49-F238E27FC236}">
                <a16:creationId xmlns:a16="http://schemas.microsoft.com/office/drawing/2014/main" id="{C6A222DC-0AAB-805D-E22C-61CAC28945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460566" y="1618734"/>
            <a:ext cx="536668" cy="50367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D23F441-3CBA-940B-B7FB-81A8DF61A225}"/>
              </a:ext>
            </a:extLst>
          </p:cNvPr>
          <p:cNvSpPr txBox="1"/>
          <p:nvPr/>
        </p:nvSpPr>
        <p:spPr>
          <a:xfrm>
            <a:off x="7819737" y="5156713"/>
            <a:ext cx="175452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состоянию на </a:t>
            </a:r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01.01.2026г</a:t>
            </a:r>
            <a:r>
              <a:rPr lang="ru-RU" sz="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ID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03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 descr="Посевы со сплошной заливкой">
            <a:extLst>
              <a:ext uri="{FF2B5EF4-FFF2-40B4-BE49-F238E27FC236}">
                <a16:creationId xmlns:a16="http://schemas.microsoft.com/office/drawing/2014/main" id="{9A813BFB-987D-79B3-9F3C-24EA109F9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15700" y="5328969"/>
            <a:ext cx="360000" cy="360000"/>
          </a:xfrm>
          <a:prstGeom prst="rect">
            <a:avLst/>
          </a:prstGeom>
        </p:spPr>
      </p:pic>
      <p:pic>
        <p:nvPicPr>
          <p:cNvPr id="101" name="Рисунок 100" descr="Сельское хозяйство со сплошной заливкой">
            <a:extLst>
              <a:ext uri="{FF2B5EF4-FFF2-40B4-BE49-F238E27FC236}">
                <a16:creationId xmlns:a16="http://schemas.microsoft.com/office/drawing/2014/main" id="{208E3681-9B4F-4B33-A212-E62D0B4EF4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890206" y="5318246"/>
            <a:ext cx="360000" cy="360000"/>
          </a:xfrm>
          <a:prstGeom prst="rect">
            <a:avLst/>
          </a:prstGeom>
        </p:spPr>
      </p:pic>
      <p:pic>
        <p:nvPicPr>
          <p:cNvPr id="95" name="Рисунок 94" descr="Лиственное дерево со сплошной заливкой">
            <a:extLst>
              <a:ext uri="{FF2B5EF4-FFF2-40B4-BE49-F238E27FC236}">
                <a16:creationId xmlns:a16="http://schemas.microsoft.com/office/drawing/2014/main" id="{F9992745-1C9E-A958-FDFD-5BE2BADB7D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33855" y="5629106"/>
            <a:ext cx="360000" cy="360000"/>
          </a:xfrm>
          <a:prstGeom prst="rect">
            <a:avLst/>
          </a:prstGeom>
        </p:spPr>
      </p:pic>
      <p:pic>
        <p:nvPicPr>
          <p:cNvPr id="97" name="Рисунок 96" descr="Елка со сплошной заливкой">
            <a:extLst>
              <a:ext uri="{FF2B5EF4-FFF2-40B4-BE49-F238E27FC236}">
                <a16:creationId xmlns:a16="http://schemas.microsoft.com/office/drawing/2014/main" id="{DADC01F5-858C-9B08-635B-475B0B4967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56599" y="5132047"/>
            <a:ext cx="360000" cy="360000"/>
          </a:xfrm>
          <a:prstGeom prst="rect">
            <a:avLst/>
          </a:prstGeom>
        </p:spPr>
      </p:pic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27DC45EC-6B72-FC57-F6E6-430D336317AA}"/>
              </a:ext>
            </a:extLst>
          </p:cNvPr>
          <p:cNvSpPr/>
          <p:nvPr/>
        </p:nvSpPr>
        <p:spPr>
          <a:xfrm>
            <a:off x="640991" y="2269714"/>
            <a:ext cx="4497839" cy="1483045"/>
          </a:xfrm>
          <a:prstGeom prst="roundRect">
            <a:avLst>
              <a:gd name="adj" fmla="val 1323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6C471008-A80D-1F1B-BC66-2067DA06313A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КЛИМАТ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F7E90DD8-F625-774B-4916-57BEE3A50CB4}"/>
              </a:ext>
            </a:extLst>
          </p:cNvPr>
          <p:cNvSpPr/>
          <p:nvPr/>
        </p:nvSpPr>
        <p:spPr>
          <a:xfrm>
            <a:off x="627014" y="4824775"/>
            <a:ext cx="4497839" cy="1483045"/>
          </a:xfrm>
          <a:prstGeom prst="roundRect">
            <a:avLst>
              <a:gd name="adj" fmla="val 140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2F259C10-BB78-48DB-70DD-10B33B701093}"/>
              </a:ext>
            </a:extLst>
          </p:cNvPr>
          <p:cNvSpPr/>
          <p:nvPr/>
        </p:nvSpPr>
        <p:spPr>
          <a:xfrm>
            <a:off x="627014" y="3931822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ЛЕСА И ПОЧВЫ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РЕСУРСНАЯ БАЗА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7737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ресурсная база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601F0F1B-D35B-D76C-54E6-EAC417466077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МЕСТОРОЖДЕНИЯ И ПРОЯВЛЕНИЯ</a:t>
            </a: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id="{AE91EFE9-B67B-0E7F-6272-816E1137AE9A}"/>
              </a:ext>
            </a:extLst>
          </p:cNvPr>
          <p:cNvSpPr/>
          <p:nvPr/>
        </p:nvSpPr>
        <p:spPr>
          <a:xfrm>
            <a:off x="5286115" y="4824775"/>
            <a:ext cx="4497839" cy="1483045"/>
          </a:xfrm>
          <a:prstGeom prst="roundRect">
            <a:avLst>
              <a:gd name="adj" fmla="val 1366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38997C38-2D25-2F3C-467D-A9A159CF5BA9}"/>
              </a:ext>
            </a:extLst>
          </p:cNvPr>
          <p:cNvSpPr/>
          <p:nvPr/>
        </p:nvSpPr>
        <p:spPr>
          <a:xfrm>
            <a:off x="5286115" y="3931822"/>
            <a:ext cx="4497839" cy="775596"/>
          </a:xfrm>
          <a:prstGeom prst="roundRect">
            <a:avLst>
              <a:gd name="adj" fmla="val 2520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ЗЕМЛИ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C4A423-2228-521E-E06B-9B389FC0E335}"/>
              </a:ext>
            </a:extLst>
          </p:cNvPr>
          <p:cNvSpPr txBox="1"/>
          <p:nvPr/>
        </p:nvSpPr>
        <p:spPr>
          <a:xfrm>
            <a:off x="836421" y="2424918"/>
            <a:ext cx="347494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Континентальный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0282E4-2CCC-CE9A-16F7-CC2F77DF86AD}"/>
              </a:ext>
            </a:extLst>
          </p:cNvPr>
          <p:cNvSpPr txBox="1"/>
          <p:nvPr/>
        </p:nvSpPr>
        <p:spPr>
          <a:xfrm>
            <a:off x="1201368" y="2758783"/>
            <a:ext cx="233313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температура: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январе -24,℃, в июле + 21℃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94ACB4A-9A05-F909-1488-4F131CC71B1A}"/>
              </a:ext>
            </a:extLst>
          </p:cNvPr>
          <p:cNvSpPr txBox="1"/>
          <p:nvPr/>
        </p:nvSpPr>
        <p:spPr>
          <a:xfrm>
            <a:off x="1201369" y="3214845"/>
            <a:ext cx="163257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годовое количество осадков –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470-500 мм</a:t>
            </a:r>
          </a:p>
        </p:txBody>
      </p:sp>
      <p:pic>
        <p:nvPicPr>
          <p:cNvPr id="80" name="Рисунок 79" descr="Термометр со сплошной заливкой">
            <a:extLst>
              <a:ext uri="{FF2B5EF4-FFF2-40B4-BE49-F238E27FC236}">
                <a16:creationId xmlns:a16="http://schemas.microsoft.com/office/drawing/2014/main" id="{03905552-1267-3947-ED33-DA92CDF30F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70576" y="2748060"/>
            <a:ext cx="360000" cy="360000"/>
          </a:xfrm>
          <a:prstGeom prst="rect">
            <a:avLst/>
          </a:prstGeom>
        </p:spPr>
      </p:pic>
      <p:pic>
        <p:nvPicPr>
          <p:cNvPr id="84" name="Рисунок 83" descr="Дождь со сплошной заливкой">
            <a:extLst>
              <a:ext uri="{FF2B5EF4-FFF2-40B4-BE49-F238E27FC236}">
                <a16:creationId xmlns:a16="http://schemas.microsoft.com/office/drawing/2014/main" id="{870DB04A-3422-E267-D9B9-AF7EB3B4945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770576" y="3218061"/>
            <a:ext cx="360000" cy="360000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E1B2EC90-8DAE-0957-5D26-BE6AB5E7E7C7}"/>
              </a:ext>
            </a:extLst>
          </p:cNvPr>
          <p:cNvSpPr txBox="1"/>
          <p:nvPr/>
        </p:nvSpPr>
        <p:spPr>
          <a:xfrm>
            <a:off x="1187392" y="5207878"/>
            <a:ext cx="170281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Лесной фонд</a:t>
            </a:r>
            <a:endParaRPr lang="en-US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3223,4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км2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782E053-2F93-9792-F207-53B43CF12C51}"/>
              </a:ext>
            </a:extLst>
          </p:cNvPr>
          <p:cNvSpPr txBox="1"/>
          <p:nvPr/>
        </p:nvSpPr>
        <p:spPr>
          <a:xfrm>
            <a:off x="1200696" y="5638390"/>
            <a:ext cx="1298113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99% насаждения естественного происхождения</a:t>
            </a:r>
            <a:endParaRPr lang="ru-RU" sz="11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BFF0E25-DFAE-46E7-0CAB-F8151F107F4C}"/>
              </a:ext>
            </a:extLst>
          </p:cNvPr>
          <p:cNvSpPr txBox="1"/>
          <p:nvPr/>
        </p:nvSpPr>
        <p:spPr>
          <a:xfrm>
            <a:off x="3299578" y="5316810"/>
            <a:ext cx="15319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Почвы:</a:t>
            </a:r>
            <a:endParaRPr lang="en-US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DE3B28B-9C2A-C4FD-BC1D-17B55EA166BC}"/>
              </a:ext>
            </a:extLst>
          </p:cNvPr>
          <p:cNvSpPr txBox="1"/>
          <p:nvPr/>
        </p:nvSpPr>
        <p:spPr>
          <a:xfrm>
            <a:off x="3299578" y="5496226"/>
            <a:ext cx="1775903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endParaRPr lang="ru-RU" sz="1100" b="1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620"/>
              </a:lnSpc>
            </a:pPr>
            <a:r>
              <a:rPr lang="ru-RU" sz="11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преобладают бурые </a:t>
            </a:r>
          </a:p>
          <a:p>
            <a:pPr marL="171450" indent="-171450" algn="ctr">
              <a:lnSpc>
                <a:spcPts val="620"/>
              </a:lnSpc>
              <a:buFont typeface="Arial" panose="020B0604020202020204" pitchFamily="34" charset="0"/>
              <a:buChar char="•"/>
            </a:pPr>
            <a:endParaRPr lang="ru-RU" sz="1100" b="1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620"/>
              </a:lnSpc>
            </a:pPr>
            <a:r>
              <a:rPr lang="ru-RU" sz="11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лесные почвы</a:t>
            </a:r>
            <a:endParaRPr lang="ru-RU" sz="11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endParaRPr lang="ru-RU" sz="6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3B81FAEA-1548-B5F4-06CC-079A55CF6E19}"/>
              </a:ext>
            </a:extLst>
          </p:cNvPr>
          <p:cNvSpPr txBox="1"/>
          <p:nvPr/>
        </p:nvSpPr>
        <p:spPr>
          <a:xfrm>
            <a:off x="5481544" y="4979979"/>
            <a:ext cx="361199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площадь 6983,9 </a:t>
            </a:r>
            <a:r>
              <a:rPr lang="ru-RU" sz="12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км2</a:t>
            </a:r>
            <a:endParaRPr lang="ru-RU" sz="12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94B33CE-DA6F-7903-8552-2F4E10758830}"/>
              </a:ext>
            </a:extLst>
          </p:cNvPr>
          <p:cNvSpPr txBox="1"/>
          <p:nvPr/>
        </p:nvSpPr>
        <p:spPr>
          <a:xfrm>
            <a:off x="5846493" y="5339692"/>
            <a:ext cx="153165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с/х назначения</a:t>
            </a:r>
          </a:p>
          <a:p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3376,2</a:t>
            </a:r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км2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2232438-0B4C-EE5D-F317-B1A618F94DAC}"/>
              </a:ext>
            </a:extLst>
          </p:cNvPr>
          <p:cNvSpPr txBox="1"/>
          <p:nvPr/>
        </p:nvSpPr>
        <p:spPr>
          <a:xfrm>
            <a:off x="5846492" y="5816180"/>
            <a:ext cx="261170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промышленности, энергетики и транспорта  </a:t>
            </a:r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321,5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км2</a:t>
            </a:r>
          </a:p>
        </p:txBody>
      </p:sp>
      <p:pic>
        <p:nvPicPr>
          <p:cNvPr id="133" name="Рисунок 132" descr="Производство со сплошной заливкой">
            <a:extLst>
              <a:ext uri="{FF2B5EF4-FFF2-40B4-BE49-F238E27FC236}">
                <a16:creationId xmlns:a16="http://schemas.microsoft.com/office/drawing/2014/main" id="{B1E22031-B859-A4F3-7118-A7C6CB50C7A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5402397" y="5786221"/>
            <a:ext cx="360000" cy="360000"/>
          </a:xfrm>
          <a:prstGeom prst="rect">
            <a:avLst/>
          </a:prstGeom>
        </p:spPr>
      </p:pic>
      <p:sp>
        <p:nvSpPr>
          <p:cNvPr id="153" name="Скругленный прямоугольник 152">
            <a:extLst>
              <a:ext uri="{FF2B5EF4-FFF2-40B4-BE49-F238E27FC236}">
                <a16:creationId xmlns:a16="http://schemas.microsoft.com/office/drawing/2014/main" id="{CF61200C-1B4F-94A8-B2A9-63CB92B95149}"/>
              </a:ext>
            </a:extLst>
          </p:cNvPr>
          <p:cNvSpPr/>
          <p:nvPr/>
        </p:nvSpPr>
        <p:spPr>
          <a:xfrm>
            <a:off x="5297771" y="2265996"/>
            <a:ext cx="4497839" cy="1483045"/>
          </a:xfrm>
          <a:prstGeom prst="roundRect">
            <a:avLst>
              <a:gd name="adj" fmla="val 1366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617829-9ABE-B8DA-2750-51342286CCBC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СВОБОДНЕНСКОГО РАЙОНА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4D1039-4394-F5A0-6437-898F6AD881D4}"/>
              </a:ext>
            </a:extLst>
          </p:cNvPr>
          <p:cNvSpPr txBox="1"/>
          <p:nvPr/>
        </p:nvSpPr>
        <p:spPr>
          <a:xfrm>
            <a:off x="5936304" y="2269728"/>
            <a:ext cx="34749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месторождение бурого угля расположено в 60 км северо-западнее г. Свободного, в бассейне рек </a:t>
            </a:r>
            <a:r>
              <a:rPr lang="ru-RU" sz="10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Малой </a:t>
            </a:r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Перы и Нылги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7A701C-53FD-5779-AD99-A05EE24CD680}"/>
              </a:ext>
            </a:extLst>
          </p:cNvPr>
          <p:cNvSpPr txBox="1"/>
          <p:nvPr/>
        </p:nvSpPr>
        <p:spPr>
          <a:xfrm>
            <a:off x="5964523" y="2827780"/>
            <a:ext cx="345926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месторождение огнеупорных глин, расположенное в 2 км. южнее </a:t>
            </a:r>
            <a:r>
              <a:rPr lang="ru-RU" sz="10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ж.д</a:t>
            </a:r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станции </a:t>
            </a:r>
            <a:r>
              <a:rPr lang="ru-RU" sz="10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Бузули</a:t>
            </a:r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Месторождение состоит из 3-х участков: восточного, западного и южного</a:t>
            </a:r>
          </a:p>
        </p:txBody>
      </p:sp>
      <p:pic>
        <p:nvPicPr>
          <p:cNvPr id="10" name="Рисунок 9" descr="Направленный вправо указательный палец, тыльная сторона руки">
            <a:extLst>
              <a:ext uri="{FF2B5EF4-FFF2-40B4-BE49-F238E27FC236}">
                <a16:creationId xmlns:a16="http://schemas.microsoft.com/office/drawing/2014/main" id="{473BC3E1-E65B-35C6-8FAF-7B71F9E0A2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481544" y="2393948"/>
            <a:ext cx="360000" cy="360000"/>
          </a:xfrm>
          <a:prstGeom prst="rect">
            <a:avLst/>
          </a:prstGeom>
        </p:spPr>
      </p:pic>
      <p:pic>
        <p:nvPicPr>
          <p:cNvPr id="11" name="Рисунок 10" descr="Направленный вправо указательный палец, тыльная сторона руки">
            <a:extLst>
              <a:ext uri="{FF2B5EF4-FFF2-40B4-BE49-F238E27FC236}">
                <a16:creationId xmlns:a16="http://schemas.microsoft.com/office/drawing/2014/main" id="{1614133B-EA1D-BB1F-9247-01BBAEA0552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519208" y="309825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02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Скругленный прямоугольник 248">
            <a:extLst>
              <a:ext uri="{FF2B5EF4-FFF2-40B4-BE49-F238E27FC236}">
                <a16:creationId xmlns:a16="http://schemas.microsoft.com/office/drawing/2014/main" id="{A4503707-C842-55D2-8184-C2281EB1EB33}"/>
              </a:ext>
            </a:extLst>
          </p:cNvPr>
          <p:cNvSpPr/>
          <p:nvPr/>
        </p:nvSpPr>
        <p:spPr>
          <a:xfrm>
            <a:off x="7672480" y="2269714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50" name="Скругленный прямоугольник 249">
            <a:extLst>
              <a:ext uri="{FF2B5EF4-FFF2-40B4-BE49-F238E27FC236}">
                <a16:creationId xmlns:a16="http://schemas.microsoft.com/office/drawing/2014/main" id="{C88591C5-A285-4ADE-F36B-04A9A72B35EF}"/>
              </a:ext>
            </a:extLst>
          </p:cNvPr>
          <p:cNvSpPr/>
          <p:nvPr/>
        </p:nvSpPr>
        <p:spPr>
          <a:xfrm>
            <a:off x="7598612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КУЛЬТУРА И ИСКУССТВО</a:t>
            </a:r>
            <a:endParaRPr lang="ru-ID" dirty="0"/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6007C2EF-68BA-8F8F-ACC3-1F355859E295}"/>
              </a:ext>
            </a:extLst>
          </p:cNvPr>
          <p:cNvSpPr txBox="1"/>
          <p:nvPr/>
        </p:nvSpPr>
        <p:spPr>
          <a:xfrm>
            <a:off x="7864075" y="2528250"/>
            <a:ext cx="164747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клубных учреждений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E9F12BC2-BFAA-BED4-F03C-AD706AF7061B}"/>
              </a:ext>
            </a:extLst>
          </p:cNvPr>
          <p:cNvSpPr txBox="1"/>
          <p:nvPr/>
        </p:nvSpPr>
        <p:spPr>
          <a:xfrm>
            <a:off x="7798492" y="4770621"/>
            <a:ext cx="89383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объектов культурного наследия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5C27278C-6818-C17F-D51C-27DC77A4DF73}"/>
              </a:ext>
            </a:extLst>
          </p:cNvPr>
          <p:cNvSpPr txBox="1"/>
          <p:nvPr/>
        </p:nvSpPr>
        <p:spPr>
          <a:xfrm>
            <a:off x="7864075" y="3926346"/>
            <a:ext cx="89383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омов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культуры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FD6CFA95-6D40-CD7C-1A91-86822FB92694}"/>
              </a:ext>
            </a:extLst>
          </p:cNvPr>
          <p:cNvSpPr txBox="1"/>
          <p:nvPr/>
        </p:nvSpPr>
        <p:spPr>
          <a:xfrm>
            <a:off x="7864075" y="3328442"/>
            <a:ext cx="1073839" cy="1620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113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BFEBFB40-7B6B-80BC-E2A0-D704509DB297}"/>
              </a:ext>
            </a:extLst>
          </p:cNvPr>
          <p:cNvSpPr/>
          <p:nvPr/>
        </p:nvSpPr>
        <p:spPr>
          <a:xfrm>
            <a:off x="495919" y="2272890"/>
            <a:ext cx="2196000" cy="4038108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D65F193D-8DB6-299A-5C0F-01B3FC0F7ECB}"/>
              </a:ext>
            </a:extLst>
          </p:cNvPr>
          <p:cNvSpPr/>
          <p:nvPr/>
        </p:nvSpPr>
        <p:spPr>
          <a:xfrm>
            <a:off x="627016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ОБРАЗОВАНИЕ</a:t>
            </a:r>
          </a:p>
        </p:txBody>
      </p:sp>
      <p:pic>
        <p:nvPicPr>
          <p:cNvPr id="38" name="Рисунок 37" descr="Квадратная академическая шапочка со сплошной заливкой">
            <a:extLst>
              <a:ext uri="{FF2B5EF4-FFF2-40B4-BE49-F238E27FC236}">
                <a16:creationId xmlns:a16="http://schemas.microsoft.com/office/drawing/2014/main" id="{FFA05D91-7D65-3FD5-3A8C-B8DBE3F1C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45015" y="1462881"/>
            <a:ext cx="360000" cy="360000"/>
          </a:xfrm>
          <a:prstGeom prst="rect">
            <a:avLst/>
          </a:prstGeom>
        </p:spPr>
      </p:pic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BDF2D16B-1BE3-EA25-8DF1-54012BAE852A}"/>
              </a:ext>
            </a:extLst>
          </p:cNvPr>
          <p:cNvCxnSpPr>
            <a:cxnSpLocks/>
          </p:cNvCxnSpPr>
          <p:nvPr/>
        </p:nvCxnSpPr>
        <p:spPr>
          <a:xfrm>
            <a:off x="1720735" y="2439744"/>
            <a:ext cx="0" cy="369804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FED3015-490E-945C-F94C-90A898212B48}"/>
              </a:ext>
            </a:extLst>
          </p:cNvPr>
          <p:cNvSpPr txBox="1"/>
          <p:nvPr/>
        </p:nvSpPr>
        <p:spPr>
          <a:xfrm>
            <a:off x="826896" y="2528250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5F6319A-7A33-F378-AD5B-7BCE76E1CF7E}"/>
              </a:ext>
            </a:extLst>
          </p:cNvPr>
          <p:cNvSpPr txBox="1"/>
          <p:nvPr/>
        </p:nvSpPr>
        <p:spPr>
          <a:xfrm>
            <a:off x="826896" y="2873681"/>
            <a:ext cx="73399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дошкольного образования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690BC0E0-A47B-7C34-B2FA-E073E5D93F69}"/>
              </a:ext>
            </a:extLst>
          </p:cNvPr>
          <p:cNvSpPr txBox="1"/>
          <p:nvPr/>
        </p:nvSpPr>
        <p:spPr>
          <a:xfrm>
            <a:off x="808369" y="4608698"/>
            <a:ext cx="89383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центров «Точка роста»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C3018D4-B80B-2244-D89D-F98700861577}"/>
              </a:ext>
            </a:extLst>
          </p:cNvPr>
          <p:cNvSpPr txBox="1"/>
          <p:nvPr/>
        </p:nvSpPr>
        <p:spPr>
          <a:xfrm>
            <a:off x="808370" y="3542426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B77467BC-9E22-FA87-0DA9-CDD84E703B74}"/>
              </a:ext>
            </a:extLst>
          </p:cNvPr>
          <p:cNvSpPr txBox="1"/>
          <p:nvPr/>
        </p:nvSpPr>
        <p:spPr>
          <a:xfrm>
            <a:off x="789847" y="3991206"/>
            <a:ext cx="73399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школьного образования</a:t>
            </a:r>
          </a:p>
        </p:txBody>
      </p:sp>
      <p:sp>
        <p:nvSpPr>
          <p:cNvPr id="179" name="Скругленный прямоугольник 178">
            <a:extLst>
              <a:ext uri="{FF2B5EF4-FFF2-40B4-BE49-F238E27FC236}">
                <a16:creationId xmlns:a16="http://schemas.microsoft.com/office/drawing/2014/main" id="{015033BA-BEB5-3488-3407-C2E590FFA5D9}"/>
              </a:ext>
            </a:extLst>
          </p:cNvPr>
          <p:cNvSpPr/>
          <p:nvPr/>
        </p:nvSpPr>
        <p:spPr>
          <a:xfrm>
            <a:off x="2954593" y="2269714"/>
            <a:ext cx="2196000" cy="4002674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80" name="Скругленный прямоугольник 179">
            <a:extLst>
              <a:ext uri="{FF2B5EF4-FFF2-40B4-BE49-F238E27FC236}">
                <a16:creationId xmlns:a16="http://schemas.microsoft.com/office/drawing/2014/main" id="{F630E29E-4C57-8581-5AD9-D1B81A96CB3A}"/>
              </a:ext>
            </a:extLst>
          </p:cNvPr>
          <p:cNvSpPr/>
          <p:nvPr/>
        </p:nvSpPr>
        <p:spPr>
          <a:xfrm>
            <a:off x="2954593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ЗДРАВОХРАНЕНИЕ</a:t>
            </a:r>
          </a:p>
        </p:txBody>
      </p:sp>
      <p:pic>
        <p:nvPicPr>
          <p:cNvPr id="210" name="Рисунок 209" descr="Больница со сплошной заливкой">
            <a:extLst>
              <a:ext uri="{FF2B5EF4-FFF2-40B4-BE49-F238E27FC236}">
                <a16:creationId xmlns:a16="http://schemas.microsoft.com/office/drawing/2014/main" id="{D598D17E-8B89-4579-B8F4-45F84F356C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872592" y="1462093"/>
            <a:ext cx="360000" cy="360000"/>
          </a:xfrm>
          <a:prstGeom prst="rect">
            <a:avLst/>
          </a:prstGeom>
        </p:spPr>
      </p:pic>
      <p:sp>
        <p:nvSpPr>
          <p:cNvPr id="211" name="TextBox 210">
            <a:extLst>
              <a:ext uri="{FF2B5EF4-FFF2-40B4-BE49-F238E27FC236}">
                <a16:creationId xmlns:a16="http://schemas.microsoft.com/office/drawing/2014/main" id="{5151CFA0-40D0-3C38-D789-043E220BC223}"/>
              </a:ext>
            </a:extLst>
          </p:cNvPr>
          <p:cNvSpPr txBox="1"/>
          <p:nvPr/>
        </p:nvSpPr>
        <p:spPr>
          <a:xfrm>
            <a:off x="3170172" y="2575909"/>
            <a:ext cx="128475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ru-RU" sz="1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фельдшерско-акушерских </a:t>
            </a: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пункта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333EE292-1A91-AA33-C08E-2950E0E02A61}"/>
              </a:ext>
            </a:extLst>
          </p:cNvPr>
          <p:cNvSpPr txBox="1"/>
          <p:nvPr/>
        </p:nvSpPr>
        <p:spPr>
          <a:xfrm>
            <a:off x="3196566" y="3542426"/>
            <a:ext cx="194337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амбулаторно-поликлинических </a:t>
            </a: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учреждения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CBA971FD-D4A6-8177-6CB5-D1248DEDE809}"/>
              </a:ext>
            </a:extLst>
          </p:cNvPr>
          <p:cNvSpPr txBox="1"/>
          <p:nvPr/>
        </p:nvSpPr>
        <p:spPr>
          <a:xfrm>
            <a:off x="3199333" y="4608698"/>
            <a:ext cx="148336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частковые больницы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" name="Скругленный прямоугольник 220">
            <a:extLst>
              <a:ext uri="{FF2B5EF4-FFF2-40B4-BE49-F238E27FC236}">
                <a16:creationId xmlns:a16="http://schemas.microsoft.com/office/drawing/2014/main" id="{020D1684-D52C-C2EC-5298-DD660550B672}"/>
              </a:ext>
            </a:extLst>
          </p:cNvPr>
          <p:cNvSpPr/>
          <p:nvPr/>
        </p:nvSpPr>
        <p:spPr>
          <a:xfrm>
            <a:off x="5276603" y="2274322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dirty="0"/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:a16="http://schemas.microsoft.com/office/drawing/2014/main" id="{70CF21A7-ECCA-575E-B550-FE0CE411467E}"/>
              </a:ext>
            </a:extLst>
          </p:cNvPr>
          <p:cNvSpPr/>
          <p:nvPr/>
        </p:nvSpPr>
        <p:spPr>
          <a:xfrm>
            <a:off x="5276603" y="1381370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СПОРТ</a:t>
            </a:r>
            <a:endParaRPr lang="ru-ID" dirty="0"/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8AAF981A-A158-7FA2-DCCE-482787BE82A1}"/>
              </a:ext>
            </a:extLst>
          </p:cNvPr>
          <p:cNvSpPr txBox="1"/>
          <p:nvPr/>
        </p:nvSpPr>
        <p:spPr>
          <a:xfrm>
            <a:off x="5476481" y="2567701"/>
            <a:ext cx="893839" cy="315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лыжная трасса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4" name="Рисунок 273" descr="Футбольный мяч со сплошной заливкой">
            <a:extLst>
              <a:ext uri="{FF2B5EF4-FFF2-40B4-BE49-F238E27FC236}">
                <a16:creationId xmlns:a16="http://schemas.microsoft.com/office/drawing/2014/main" id="{4F199496-B661-D254-DD27-BB53D9A49E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190322" y="1462881"/>
            <a:ext cx="360000" cy="360000"/>
          </a:xfrm>
          <a:prstGeom prst="rect">
            <a:avLst/>
          </a:prstGeom>
        </p:spPr>
      </p:pic>
      <p:pic>
        <p:nvPicPr>
          <p:cNvPr id="276" name="Рисунок 275" descr="Мольберт со сплошной заливкой">
            <a:extLst>
              <a:ext uri="{FF2B5EF4-FFF2-40B4-BE49-F238E27FC236}">
                <a16:creationId xmlns:a16="http://schemas.microsoft.com/office/drawing/2014/main" id="{B52A2E31-72C8-3565-419D-42E3EC486F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512331" y="1462881"/>
            <a:ext cx="360000" cy="360000"/>
          </a:xfrm>
          <a:prstGeom prst="rect">
            <a:avLst/>
          </a:prstGeom>
        </p:spPr>
      </p:pic>
      <p:sp>
        <p:nvSpPr>
          <p:cNvPr id="277" name="TextBox 276">
            <a:extLst>
              <a:ext uri="{FF2B5EF4-FFF2-40B4-BE49-F238E27FC236}">
                <a16:creationId xmlns:a16="http://schemas.microsoft.com/office/drawing/2014/main" id="{B38CFC4B-4571-DF22-142C-09FDD201865C}"/>
              </a:ext>
            </a:extLst>
          </p:cNvPr>
          <p:cNvSpPr txBox="1"/>
          <p:nvPr/>
        </p:nvSpPr>
        <p:spPr>
          <a:xfrm>
            <a:off x="5476482" y="3275707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спортзалов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40BFAEC2-21A1-E0CF-DC35-664D8408F090}"/>
              </a:ext>
            </a:extLst>
          </p:cNvPr>
          <p:cNvSpPr txBox="1"/>
          <p:nvPr/>
        </p:nvSpPr>
        <p:spPr>
          <a:xfrm>
            <a:off x="5479067" y="3920371"/>
            <a:ext cx="89383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огневых рубежей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E9931E13-1699-746E-1C30-75E37FBCB28F}"/>
              </a:ext>
            </a:extLst>
          </p:cNvPr>
          <p:cNvSpPr txBox="1"/>
          <p:nvPr/>
        </p:nvSpPr>
        <p:spPr>
          <a:xfrm>
            <a:off x="5476480" y="4762587"/>
            <a:ext cx="145647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плоскостное спортивное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сооружение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F7EBCB-0047-BF7A-CCD7-E1BE587BE034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СВОБОДНЕНСКОГО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2059306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Скругленный прямоугольник 131">
            <a:extLst>
              <a:ext uri="{FF2B5EF4-FFF2-40B4-BE49-F238E27FC236}">
                <a16:creationId xmlns:a16="http://schemas.microsoft.com/office/drawing/2014/main" id="{965B5596-9886-1EDD-8689-79E3A0147044}"/>
              </a:ext>
            </a:extLst>
          </p:cNvPr>
          <p:cNvSpPr/>
          <p:nvPr/>
        </p:nvSpPr>
        <p:spPr>
          <a:xfrm>
            <a:off x="262993" y="1362385"/>
            <a:ext cx="9580685" cy="4882997"/>
          </a:xfrm>
          <a:prstGeom prst="roundRect">
            <a:avLst>
              <a:gd name="adj" fmla="val 502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68" name="Скругленный прямоугольник 167">
            <a:extLst>
              <a:ext uri="{FF2B5EF4-FFF2-40B4-BE49-F238E27FC236}">
                <a16:creationId xmlns:a16="http://schemas.microsoft.com/office/drawing/2014/main" id="{406DE531-59AB-987E-57EA-AF99FD6084E2}"/>
              </a:ext>
            </a:extLst>
          </p:cNvPr>
          <p:cNvSpPr/>
          <p:nvPr/>
        </p:nvSpPr>
        <p:spPr>
          <a:xfrm>
            <a:off x="451701" y="1541229"/>
            <a:ext cx="2313208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191" name="Скругленный прямоугольник 190">
            <a:extLst>
              <a:ext uri="{FF2B5EF4-FFF2-40B4-BE49-F238E27FC236}">
                <a16:creationId xmlns:a16="http://schemas.microsoft.com/office/drawing/2014/main" id="{3DAEEDE2-CD4E-EEAA-1E55-446D41A95687}"/>
              </a:ext>
            </a:extLst>
          </p:cNvPr>
          <p:cNvSpPr/>
          <p:nvPr/>
        </p:nvSpPr>
        <p:spPr>
          <a:xfrm>
            <a:off x="451701" y="3080122"/>
            <a:ext cx="2313208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       </a:t>
            </a:r>
            <a:endParaRPr lang="ru-ID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7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2400" b="1" dirty="0">
                <a:latin typeface="Arial" panose="020B0604020202020204" pitchFamily="34" charset="0"/>
                <a:cs typeface="Arial" panose="020B0604020202020204" pitchFamily="34" charset="0"/>
              </a:rPr>
              <a:t>ДОСТОПРИМЕЧАТЕЛЬНОСТИ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И ТУРИЗМ СВОБОДНЕНСКОГО РАЙОНА</a:t>
            </a:r>
          </a:p>
          <a:p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66511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endParaRPr lang="ru-ID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Скругленный прямоугольник 134">
            <a:extLst>
              <a:ext uri="{FF2B5EF4-FFF2-40B4-BE49-F238E27FC236}">
                <a16:creationId xmlns:a16="http://schemas.microsoft.com/office/drawing/2014/main" id="{C4AB92F1-CEB6-26D4-2A1E-FF237173ABDF}"/>
              </a:ext>
            </a:extLst>
          </p:cNvPr>
          <p:cNvSpPr/>
          <p:nvPr/>
        </p:nvSpPr>
        <p:spPr>
          <a:xfrm>
            <a:off x="2831869" y="1555555"/>
            <a:ext cx="2556680" cy="1493853"/>
          </a:xfrm>
          <a:prstGeom prst="roundRect">
            <a:avLst>
              <a:gd name="adj" fmla="val 2270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100" b="1" u="sng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Сазанковый</a:t>
            </a:r>
            <a:r>
              <a:rPr lang="ru-RU" sz="11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u="sng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оползень</a:t>
            </a:r>
          </a:p>
          <a:p>
            <a:pPr algn="ctr"/>
            <a:r>
              <a:rPr lang="ru-RU" sz="800" dirty="0" smtClean="0">
                <a:solidFill>
                  <a:srgbClr val="4756A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800" b="0" i="0" dirty="0" smtClean="0">
                <a:solidFill>
                  <a:srgbClr val="4756A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амятник </a:t>
            </a:r>
            <a:r>
              <a:rPr lang="ru-RU" sz="800" b="0" i="0" dirty="0">
                <a:solidFill>
                  <a:srgbClr val="4756A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находится в долине р. Зеи, на ее правом берегу, в 150 км от места слияния ее с Амуром на территории Свободненского района. Оползень относится к категории одного из крупнейших не только на Дальнем Востоке, но и в России. В результате оползания берегового массива образовалась почти отвесная стенка срыва высотой около 70 м</a:t>
            </a:r>
            <a:r>
              <a:rPr lang="ru-RU" sz="1000" b="0" i="0" dirty="0">
                <a:solidFill>
                  <a:srgbClr val="4756A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800" b="0" i="0" dirty="0">
                <a:solidFill>
                  <a:srgbClr val="4756A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Созерцание доставляет незабываемое эстетическое наслаждение</a:t>
            </a:r>
            <a:endParaRPr lang="ru-ID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Скругленный прямоугольник 140">
            <a:extLst>
              <a:ext uri="{FF2B5EF4-FFF2-40B4-BE49-F238E27FC236}">
                <a16:creationId xmlns:a16="http://schemas.microsoft.com/office/drawing/2014/main" id="{C7EEC72E-3ED9-E267-43BA-E4A3E81CE2BE}"/>
              </a:ext>
            </a:extLst>
          </p:cNvPr>
          <p:cNvSpPr/>
          <p:nvPr/>
        </p:nvSpPr>
        <p:spPr>
          <a:xfrm>
            <a:off x="2792828" y="4717583"/>
            <a:ext cx="2595721" cy="1368326"/>
          </a:xfrm>
          <a:prstGeom prst="roundRect">
            <a:avLst>
              <a:gd name="adj" fmla="val 2448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153" name="Скругленный прямоугольник 152">
            <a:extLst>
              <a:ext uri="{FF2B5EF4-FFF2-40B4-BE49-F238E27FC236}">
                <a16:creationId xmlns:a16="http://schemas.microsoft.com/office/drawing/2014/main" id="{D55725BD-9CEF-A6C4-CE2F-1F1ED6085E54}"/>
              </a:ext>
            </a:extLst>
          </p:cNvPr>
          <p:cNvSpPr/>
          <p:nvPr/>
        </p:nvSpPr>
        <p:spPr>
          <a:xfrm>
            <a:off x="2812480" y="3178822"/>
            <a:ext cx="2576070" cy="1358297"/>
          </a:xfrm>
          <a:prstGeom prst="roundRect">
            <a:avLst>
              <a:gd name="adj" fmla="val 25377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AC190EDA-2C05-15EC-A1DE-437FDD6DF9D3}"/>
              </a:ext>
            </a:extLst>
          </p:cNvPr>
          <p:cNvSpPr txBox="1"/>
          <p:nvPr/>
        </p:nvSpPr>
        <p:spPr>
          <a:xfrm>
            <a:off x="1947201" y="2073148"/>
            <a:ext cx="817708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САЗАНКОВЫЙ ОПОЛЗЕНЬ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FB1FF055-40B5-BA60-4F7B-23BB5E57A5CD}"/>
              </a:ext>
            </a:extLst>
          </p:cNvPr>
          <p:cNvSpPr txBox="1"/>
          <p:nvPr/>
        </p:nvSpPr>
        <p:spPr>
          <a:xfrm>
            <a:off x="1929125" y="3628056"/>
            <a:ext cx="885159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ПЕРСКИЙ МИНЕРАЛЬНЫЙ ИСТОЧНИК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1720A437-E917-8D9D-E318-B644F0E3B647}"/>
              </a:ext>
            </a:extLst>
          </p:cNvPr>
          <p:cNvSpPr txBox="1"/>
          <p:nvPr/>
        </p:nvSpPr>
        <p:spPr>
          <a:xfrm>
            <a:off x="2932857" y="3458779"/>
            <a:ext cx="2395531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100" b="1" u="sng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Перский</a:t>
            </a:r>
            <a:r>
              <a:rPr lang="ru-RU" sz="1100" b="1" u="sng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минеральный </a:t>
            </a:r>
            <a:r>
              <a:rPr lang="ru-RU" sz="11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</a:t>
            </a:r>
          </a:p>
          <a:p>
            <a:pPr algn="just"/>
            <a:endParaRPr lang="ru-RU" sz="1100" b="1" u="sng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800" b="0" i="0" dirty="0">
                <a:solidFill>
                  <a:srgbClr val="4756A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Расположен в 200 м от р. </a:t>
            </a:r>
            <a:r>
              <a:rPr lang="ru-RU" sz="800" b="0" i="0" dirty="0" err="1" smtClean="0">
                <a:solidFill>
                  <a:srgbClr val="4756A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Б.Пера</a:t>
            </a:r>
            <a:r>
              <a:rPr lang="ru-RU" sz="800" b="0" i="0" dirty="0" smtClean="0">
                <a:solidFill>
                  <a:srgbClr val="4756A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0" i="0" dirty="0">
                <a:solidFill>
                  <a:srgbClr val="4756A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вблизи </a:t>
            </a:r>
            <a:r>
              <a:rPr lang="ru-RU" sz="800" b="0" i="0" dirty="0" err="1" smtClean="0">
                <a:solidFill>
                  <a:srgbClr val="4756A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г.Свободного</a:t>
            </a:r>
            <a:endParaRPr lang="ru-RU" sz="800" b="0" i="0" dirty="0">
              <a:solidFill>
                <a:srgbClr val="4756A0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800" b="1" u="sng" dirty="0">
              <a:solidFill>
                <a:srgbClr val="4756A0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A0C883-2A19-D9B2-9303-2BB59504A36E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СВОБОДНЕНСКОГО РАЙОНА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D69D6E-1090-5702-3445-D4AE46822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48" y="1600868"/>
            <a:ext cx="1364206" cy="134592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3F714DF-B1B7-84AC-DCA1-EEF6ABFE4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723" y="3145703"/>
            <a:ext cx="1362831" cy="1374908"/>
          </a:xfrm>
          <a:prstGeom prst="rect">
            <a:avLst/>
          </a:prstGeom>
        </p:spPr>
      </p:pic>
      <p:sp>
        <p:nvSpPr>
          <p:cNvPr id="17" name="Скругленный прямоугольник 197">
            <a:extLst>
              <a:ext uri="{FF2B5EF4-FFF2-40B4-BE49-F238E27FC236}">
                <a16:creationId xmlns:a16="http://schemas.microsoft.com/office/drawing/2014/main" id="{C9EE2323-B153-A7AB-902F-B54E37EFB3CC}"/>
              </a:ext>
            </a:extLst>
          </p:cNvPr>
          <p:cNvSpPr/>
          <p:nvPr/>
        </p:nvSpPr>
        <p:spPr>
          <a:xfrm>
            <a:off x="440386" y="4719524"/>
            <a:ext cx="2324523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16D798A-18CC-4009-A78E-B90EF63FA4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348" y="4766055"/>
            <a:ext cx="1364206" cy="1374908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48BE124-E948-8B85-9C9A-9109805DAEEA}"/>
              </a:ext>
            </a:extLst>
          </p:cNvPr>
          <p:cNvSpPr/>
          <p:nvPr/>
        </p:nvSpPr>
        <p:spPr>
          <a:xfrm>
            <a:off x="1881554" y="5306075"/>
            <a:ext cx="788938" cy="32358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ИВЕРСКИЙ ЗАКАЗНИК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090DD9-DF97-9C41-B0B7-B7AC04C67C63}"/>
              </a:ext>
            </a:extLst>
          </p:cNvPr>
          <p:cNvSpPr txBox="1"/>
          <p:nvPr/>
        </p:nvSpPr>
        <p:spPr>
          <a:xfrm>
            <a:off x="2831869" y="4726894"/>
            <a:ext cx="2501261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i="0" u="sng" dirty="0">
                <a:solidFill>
                  <a:srgbClr val="4756A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Иверский зоологический заказник </a:t>
            </a:r>
          </a:p>
          <a:p>
            <a:pPr algn="just"/>
            <a:endParaRPr lang="ru-RU" sz="800" b="1" i="0" dirty="0">
              <a:solidFill>
                <a:srgbClr val="4756A0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800" b="1" dirty="0">
                <a:solidFill>
                  <a:srgbClr val="4756A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В заказнике </a:t>
            </a:r>
            <a:r>
              <a:rPr lang="ru-RU" sz="800" dirty="0">
                <a:solidFill>
                  <a:srgbClr val="4756A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800" b="0" i="0" dirty="0">
                <a:solidFill>
                  <a:srgbClr val="4756A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битает 14 видов ценных промысловых животных: лось, изюбр, косуля, кабан, медведь, белка, заяц-беляк, колонок, лисица, норка, барсук, енотовидная собака, рябчик, фазан, тетерев. В зимний период на зимовки с сопредельных территорий приходят косуля, кабан, изюбрь</a:t>
            </a:r>
            <a:endParaRPr lang="ru-RU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406DE531-59AB-987E-57EA-AF99FD6084E2}"/>
              </a:ext>
            </a:extLst>
          </p:cNvPr>
          <p:cNvSpPr/>
          <p:nvPr/>
        </p:nvSpPr>
        <p:spPr>
          <a:xfrm>
            <a:off x="5522036" y="1794471"/>
            <a:ext cx="2388289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dirty="0"/>
          </a:p>
        </p:txBody>
      </p:sp>
      <p:pic>
        <p:nvPicPr>
          <p:cNvPr id="31" name="Рисунок 30" descr="Picture background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255" y="1853881"/>
            <a:ext cx="1499425" cy="13949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48BE124-E948-8B85-9C9A-9109805DAEEA}"/>
              </a:ext>
            </a:extLst>
          </p:cNvPr>
          <p:cNvSpPr/>
          <p:nvPr/>
        </p:nvSpPr>
        <p:spPr>
          <a:xfrm>
            <a:off x="7097568" y="2185050"/>
            <a:ext cx="788937" cy="558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Реабилитационный центр БАРДАГОН</a:t>
            </a:r>
            <a:endParaRPr lang="ru-RU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406DE531-59AB-987E-57EA-AF99FD6084E2}"/>
              </a:ext>
            </a:extLst>
          </p:cNvPr>
          <p:cNvSpPr/>
          <p:nvPr/>
        </p:nvSpPr>
        <p:spPr>
          <a:xfrm>
            <a:off x="5545232" y="4190845"/>
            <a:ext cx="2388289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dirty="0"/>
          </a:p>
        </p:txBody>
      </p:sp>
      <p:pic>
        <p:nvPicPr>
          <p:cNvPr id="36" name="Рисунок 3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930" y="4253619"/>
            <a:ext cx="1428750" cy="13327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348BE124-E948-8B85-9C9A-9109805DAEEA}"/>
              </a:ext>
            </a:extLst>
          </p:cNvPr>
          <p:cNvSpPr/>
          <p:nvPr/>
        </p:nvSpPr>
        <p:spPr>
          <a:xfrm>
            <a:off x="7086198" y="4758202"/>
            <a:ext cx="788938" cy="323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Санаторий </a:t>
            </a:r>
            <a:r>
              <a:rPr lang="ru-RU" sz="800" b="1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Бузули</a:t>
            </a:r>
            <a:endParaRPr lang="ru-RU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D55725BD-9CEF-A6C4-CE2F-1F1ED6085E54}"/>
              </a:ext>
            </a:extLst>
          </p:cNvPr>
          <p:cNvSpPr/>
          <p:nvPr/>
        </p:nvSpPr>
        <p:spPr>
          <a:xfrm>
            <a:off x="7875136" y="1541229"/>
            <a:ext cx="1912458" cy="2074339"/>
          </a:xfrm>
          <a:prstGeom prst="roundRect">
            <a:avLst>
              <a:gd name="adj" fmla="val 25377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D55725BD-9CEF-A6C4-CE2F-1F1ED6085E54}"/>
              </a:ext>
            </a:extLst>
          </p:cNvPr>
          <p:cNvSpPr/>
          <p:nvPr/>
        </p:nvSpPr>
        <p:spPr>
          <a:xfrm>
            <a:off x="7902654" y="3809164"/>
            <a:ext cx="1912458" cy="2074339"/>
          </a:xfrm>
          <a:prstGeom prst="roundRect">
            <a:avLst>
              <a:gd name="adj" fmla="val 25377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720A437-E917-8D9D-E318-B644F0E3B647}"/>
              </a:ext>
            </a:extLst>
          </p:cNvPr>
          <p:cNvSpPr txBox="1"/>
          <p:nvPr/>
        </p:nvSpPr>
        <p:spPr>
          <a:xfrm>
            <a:off x="8004788" y="1842315"/>
            <a:ext cx="1667911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Реабилитационный центр для детей и подростков «</a:t>
            </a:r>
            <a:r>
              <a:rPr lang="ru-RU" sz="1100" b="1" u="sng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Бардагон</a:t>
            </a:r>
            <a:r>
              <a:rPr lang="ru-RU" sz="11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100" b="1" u="sng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800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</a:t>
            </a:r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детей и подростков с ограниченными возможностями «Бардагон» предназначен для осуществления социальной реабилитации детей и подростков в возрасте от 0 до 18 лет </a:t>
            </a:r>
            <a:endParaRPr lang="ru-RU" sz="800" b="0" i="0" dirty="0">
              <a:solidFill>
                <a:srgbClr val="4756A0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800" b="1" u="sng" dirty="0">
              <a:solidFill>
                <a:srgbClr val="4756A0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720A437-E917-8D9D-E318-B644F0E3B647}"/>
              </a:ext>
            </a:extLst>
          </p:cNvPr>
          <p:cNvSpPr txBox="1"/>
          <p:nvPr/>
        </p:nvSpPr>
        <p:spPr>
          <a:xfrm>
            <a:off x="8001856" y="4138447"/>
            <a:ext cx="1659017" cy="12772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Санаторий «</a:t>
            </a:r>
            <a:r>
              <a:rPr lang="ru-RU" sz="1100" b="1" u="sng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Бузули</a:t>
            </a:r>
            <a:r>
              <a:rPr lang="ru-RU" sz="11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100" b="1" u="sng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Лечебно-оздоровительный </a:t>
            </a:r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 с современным медицинским оснащением. Сегодня санаторий предлагает своим гостям широкий комплекс лечебных, профилактических и оздоровительных </a:t>
            </a:r>
            <a:r>
              <a:rPr lang="ru-RU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</a:t>
            </a:r>
            <a:endParaRPr lang="ru-RU" sz="800" b="0" i="0" dirty="0">
              <a:solidFill>
                <a:srgbClr val="4756A0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800" b="1" u="sng" dirty="0">
              <a:solidFill>
                <a:srgbClr val="4756A0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428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Скругленный прямоугольник 131">
            <a:extLst>
              <a:ext uri="{FF2B5EF4-FFF2-40B4-BE49-F238E27FC236}">
                <a16:creationId xmlns:a16="http://schemas.microsoft.com/office/drawing/2014/main" id="{965B5596-9886-1EDD-8689-79E3A0147044}"/>
              </a:ext>
            </a:extLst>
          </p:cNvPr>
          <p:cNvSpPr/>
          <p:nvPr/>
        </p:nvSpPr>
        <p:spPr>
          <a:xfrm>
            <a:off x="627016" y="1401546"/>
            <a:ext cx="4771461" cy="4906277"/>
          </a:xfrm>
          <a:prstGeom prst="roundRect">
            <a:avLst>
              <a:gd name="adj" fmla="val 502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97" name="Скругленный прямоугольник 196">
            <a:extLst>
              <a:ext uri="{FF2B5EF4-FFF2-40B4-BE49-F238E27FC236}">
                <a16:creationId xmlns:a16="http://schemas.microsoft.com/office/drawing/2014/main" id="{EA0DAF6A-ED29-E9EF-CDF0-F42C5E4B92F5}"/>
              </a:ext>
            </a:extLst>
          </p:cNvPr>
          <p:cNvSpPr/>
          <p:nvPr/>
        </p:nvSpPr>
        <p:spPr>
          <a:xfrm>
            <a:off x="811136" y="1560980"/>
            <a:ext cx="4007048" cy="1182219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7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2400" b="1" dirty="0">
                <a:latin typeface="Arial" panose="020B0604020202020204" pitchFamily="34" charset="0"/>
                <a:cs typeface="Arial" panose="020B0604020202020204" pitchFamily="34" charset="0"/>
              </a:rPr>
              <a:t>ДОСТОПРИМЕЧАТЕЛЬНОСТИ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И ТУРИЗМ СВОБОДНЕНСКОГО РАЙОНА</a:t>
            </a:r>
          </a:p>
          <a:p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66511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endParaRPr lang="ru-ID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7F5D904E-0764-D556-8F34-50AF2D1830C7}"/>
              </a:ext>
            </a:extLst>
          </p:cNvPr>
          <p:cNvSpPr txBox="1"/>
          <p:nvPr/>
        </p:nvSpPr>
        <p:spPr>
          <a:xfrm>
            <a:off x="3552736" y="2002494"/>
            <a:ext cx="885159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МИХАЙЛОВСКИЕ ОЗЕРА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A0C883-2A19-D9B2-9303-2BB59504A36E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СВОБОДНЕНСКОГО РАЙОНА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080473A-81FB-16BD-47EA-5C8F8F258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175" y="1640423"/>
            <a:ext cx="1559971" cy="1023646"/>
          </a:xfrm>
          <a:prstGeom prst="rect">
            <a:avLst/>
          </a:prstGeom>
        </p:spPr>
      </p:pic>
      <p:sp>
        <p:nvSpPr>
          <p:cNvPr id="5" name="Скругленный прямоугольник 196">
            <a:extLst>
              <a:ext uri="{FF2B5EF4-FFF2-40B4-BE49-F238E27FC236}">
                <a16:creationId xmlns:a16="http://schemas.microsoft.com/office/drawing/2014/main" id="{2437A627-E260-ED14-EDA5-61743286D316}"/>
              </a:ext>
            </a:extLst>
          </p:cNvPr>
          <p:cNvSpPr/>
          <p:nvPr/>
        </p:nvSpPr>
        <p:spPr>
          <a:xfrm>
            <a:off x="854277" y="3011561"/>
            <a:ext cx="3963907" cy="1371962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9001C0-AC57-00AA-3BF4-33F9BFC00CC7}"/>
              </a:ext>
            </a:extLst>
          </p:cNvPr>
          <p:cNvSpPr txBox="1"/>
          <p:nvPr/>
        </p:nvSpPr>
        <p:spPr>
          <a:xfrm>
            <a:off x="3619643" y="3552267"/>
            <a:ext cx="885159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 </a:t>
            </a:r>
            <a:r>
              <a:rPr 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ОТДЫХА</a:t>
            </a:r>
          </a:p>
          <a:p>
            <a:pPr algn="ctr"/>
            <a:r>
              <a:rPr 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 ДРУЗЕЙ»</a:t>
            </a:r>
            <a:endParaRPr lang="ru-RU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B6266EB-B773-A1A2-967B-3A011D2D8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346" y="3109988"/>
            <a:ext cx="1535699" cy="1190722"/>
          </a:xfrm>
          <a:prstGeom prst="rect">
            <a:avLst/>
          </a:prstGeom>
        </p:spPr>
      </p:pic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FA563426-A606-79B1-A5F7-DD5BE611BA68}"/>
              </a:ext>
            </a:extLst>
          </p:cNvPr>
          <p:cNvSpPr/>
          <p:nvPr/>
        </p:nvSpPr>
        <p:spPr>
          <a:xfrm>
            <a:off x="5969975" y="1451219"/>
            <a:ext cx="3607091" cy="1389537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b="1" u="sng" dirty="0">
                <a:solidFill>
                  <a:srgbClr val="4756A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Турбаза Михайловские озера</a:t>
            </a:r>
          </a:p>
          <a:p>
            <a:pPr algn="just"/>
            <a:r>
              <a:rPr lang="ru-RU" sz="1000" dirty="0" smtClean="0">
                <a:solidFill>
                  <a:srgbClr val="4756A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Вам </a:t>
            </a:r>
            <a:r>
              <a:rPr lang="ru-RU" sz="1000" dirty="0">
                <a:solidFill>
                  <a:srgbClr val="4756A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не хватает тишины, чистого воздуха и первозданной природы? Тогда добро пожаловать на Базу отдыха Михайловские озера. Это место, куда легко собраться без лишней суеты — не расходуя время на сбор огромных чемоданов, утомительные перелеты и планирование путешествия</a:t>
            </a:r>
            <a:endParaRPr lang="ru-RU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96">
            <a:extLst>
              <a:ext uri="{FF2B5EF4-FFF2-40B4-BE49-F238E27FC236}">
                <a16:creationId xmlns:a16="http://schemas.microsoft.com/office/drawing/2014/main" id="{2437A627-E260-ED14-EDA5-61743286D316}"/>
              </a:ext>
            </a:extLst>
          </p:cNvPr>
          <p:cNvSpPr/>
          <p:nvPr/>
        </p:nvSpPr>
        <p:spPr>
          <a:xfrm>
            <a:off x="854277" y="4600148"/>
            <a:ext cx="3963907" cy="1371962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FA563426-A606-79B1-A5F7-DD5BE611BA68}"/>
              </a:ext>
            </a:extLst>
          </p:cNvPr>
          <p:cNvSpPr/>
          <p:nvPr/>
        </p:nvSpPr>
        <p:spPr>
          <a:xfrm>
            <a:off x="5969975" y="4699756"/>
            <a:ext cx="3583989" cy="141969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b="1" u="sng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Москвитинское</a:t>
            </a:r>
            <a:r>
              <a:rPr lang="ru-RU" sz="1100" b="1" u="sng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u="sng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рыборазведное</a:t>
            </a:r>
            <a:r>
              <a:rPr lang="ru-RU" sz="1100" b="1" u="sng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хозяйство </a:t>
            </a:r>
            <a:r>
              <a:rPr lang="ru-RU" sz="1000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Москвитинское</a:t>
            </a:r>
            <a:r>
              <a:rPr lang="ru-RU" sz="10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рыборазведное</a:t>
            </a:r>
            <a:r>
              <a:rPr lang="ru-RU" sz="10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хозяйство Александра Маркова расположено в 6 км от </a:t>
            </a:r>
            <a:r>
              <a:rPr lang="ru-RU" sz="1000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с.Москвитино</a:t>
            </a:r>
            <a:r>
              <a:rPr lang="ru-RU" sz="10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Живописные пруды для рыбалки, в которые были запущены караси, сазаны, сомы и щуки. Содержание кислорода в воде 6,7 %, это позволяет комфортно жить в воде представителям таких лососевых, как форель, хариус, </a:t>
            </a:r>
            <a:r>
              <a:rPr lang="ru-RU" sz="10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ленок </a:t>
            </a:r>
            <a:endParaRPr lang="ru-RU" sz="10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27" y="4651885"/>
            <a:ext cx="1609120" cy="1320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F5D904E-0764-D556-8F34-50AF2D1830C7}"/>
              </a:ext>
            </a:extLst>
          </p:cNvPr>
          <p:cNvSpPr txBox="1"/>
          <p:nvPr/>
        </p:nvSpPr>
        <p:spPr>
          <a:xfrm>
            <a:off x="3619643" y="5127331"/>
            <a:ext cx="1022695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МОСКВИТИНСКОЕ РЫБОРАЗВЕДНОЕ ХОЗЯЙСТВО</a:t>
            </a:r>
            <a:endParaRPr lang="ru-RU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3510" y="3085194"/>
            <a:ext cx="3578662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763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30642</TotalTime>
  <Words>2701</Words>
  <Application>Microsoft Office PowerPoint</Application>
  <PresentationFormat>Лист A4 (210x297 мм)</PresentationFormat>
  <Paragraphs>676</Paragraphs>
  <Slides>22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Microsoft Sans Serif</vt:lpstr>
      <vt:lpstr>Montserrat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Гугнина</dc:creator>
  <cp:lastModifiedBy>Осинкина Регина Сергеевна</cp:lastModifiedBy>
  <cp:revision>441</cp:revision>
  <cp:lastPrinted>2026-05-21T05:00:14Z</cp:lastPrinted>
  <dcterms:created xsi:type="dcterms:W3CDTF">2023-11-22T14:19:10Z</dcterms:created>
  <dcterms:modified xsi:type="dcterms:W3CDTF">2026-06-19T05:57:34Z</dcterms:modified>
</cp:coreProperties>
</file>