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1" r:id="rId3"/>
    <p:sldId id="258" r:id="rId4"/>
    <p:sldId id="266" r:id="rId5"/>
    <p:sldId id="268" r:id="rId6"/>
    <p:sldId id="267" r:id="rId7"/>
    <p:sldId id="269" r:id="rId8"/>
    <p:sldId id="272" r:id="rId9"/>
    <p:sldId id="273" r:id="rId10"/>
    <p:sldId id="274" r:id="rId11"/>
    <p:sldId id="275" r:id="rId12"/>
    <p:sldId id="284" r:id="rId13"/>
    <p:sldId id="285" r:id="rId14"/>
    <p:sldId id="276" r:id="rId15"/>
    <p:sldId id="270" r:id="rId16"/>
    <p:sldId id="277" r:id="rId17"/>
    <p:sldId id="283" r:id="rId18"/>
    <p:sldId id="279" r:id="rId19"/>
    <p:sldId id="280" r:id="rId20"/>
    <p:sldId id="282" r:id="rId21"/>
    <p:sldId id="278" r:id="rId22"/>
    <p:sldId id="265" r:id="rId23"/>
  </p:sldIdLst>
  <p:sldSz cx="12192000" cy="6858000"/>
  <p:notesSz cx="6858000" cy="9144000"/>
  <p:defaultTextStyle>
    <a:defPPr>
      <a:defRPr lang="x-non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472C4"/>
    <a:srgbClr val="74B230"/>
    <a:srgbClr val="4B91D1"/>
    <a:srgbClr val="69A4D9"/>
    <a:srgbClr val="5B9BD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012ECD-51FC-41F1-AA8D-1B2483CD663E}" styleName="Светлый стиль 2 - акцент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3B4B98B0-60AC-42C2-AFA5-B58CD77FA1E5}" styleName="Светлый стиль 1 - акцент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800" autoAdjust="0"/>
    <p:restoredTop sz="94660"/>
  </p:normalViewPr>
  <p:slideViewPr>
    <p:cSldViewPr snapToGrid="0" showGuides="1">
      <p:cViewPr varScale="1">
        <p:scale>
          <a:sx n="86" d="100"/>
          <a:sy n="86" d="100"/>
        </p:scale>
        <p:origin x="102" y="43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2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3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4.xlsx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5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27"/>
    </mc:Choice>
    <mc:Fallback>
      <c:style val="27"/>
    </mc:Fallback>
  </mc:AlternateContent>
  <c:chart>
    <c:autoTitleDeleted val="1"/>
    <c:plotArea>
      <c:layout>
        <c:manualLayout>
          <c:layoutTarget val="inner"/>
          <c:xMode val="edge"/>
          <c:yMode val="edge"/>
          <c:x val="5.7150812229552386E-2"/>
          <c:y val="7.0746391076115495E-2"/>
          <c:w val="0.55236504220756188"/>
          <c:h val="0.85156277340332454"/>
        </c:manualLayout>
      </c:layout>
      <c:doughnut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Столбец1</c:v>
                </c:pt>
              </c:strCache>
            </c:strRef>
          </c:tx>
          <c:dPt>
            <c:idx val="0"/>
            <c:bubble3D val="0"/>
            <c:spPr>
              <a:pattFill prst="pct75">
                <a:fgClr>
                  <a:schemeClr val="accent5">
                    <a:lumMod val="75000"/>
                  </a:schemeClr>
                </a:fgClr>
                <a:bgClr>
                  <a:schemeClr val="bg1"/>
                </a:bgClr>
              </a:pattFill>
            </c:spPr>
          </c:dPt>
          <c:dPt>
            <c:idx val="1"/>
            <c:bubble3D val="0"/>
            <c:spPr>
              <a:pattFill prst="sphere">
                <a:fgClr>
                  <a:srgbClr val="74B230"/>
                </a:fgClr>
                <a:bgClr>
                  <a:schemeClr val="bg1"/>
                </a:bgClr>
              </a:pattFill>
            </c:spPr>
          </c:dPt>
          <c:dPt>
            <c:idx val="2"/>
            <c:bubble3D val="0"/>
            <c:spPr>
              <a:pattFill prst="pct90">
                <a:fgClr>
                  <a:srgbClr val="4B91D1"/>
                </a:fgClr>
                <a:bgClr>
                  <a:schemeClr val="bg1"/>
                </a:bgClr>
              </a:pattFill>
            </c:spPr>
          </c:dPt>
          <c:cat>
            <c:strRef>
              <c:f>Лист1!$A$2:$A$4</c:f>
              <c:strCache>
                <c:ptCount val="3"/>
                <c:pt idx="0">
                  <c:v>трудоспособное население - 57%</c:v>
                </c:pt>
                <c:pt idx="1">
                  <c:v>население старше трудоспособного возраста - 20%</c:v>
                </c:pt>
                <c:pt idx="2">
                  <c:v>население младше трудоспособного возраста - 23%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11875</c:v>
                </c:pt>
                <c:pt idx="1">
                  <c:v>4151</c:v>
                </c:pt>
                <c:pt idx="2">
                  <c:v>4833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50"/>
      </c:doughnutChart>
    </c:plotArea>
    <c:legend>
      <c:legendPos val="r"/>
      <c:layout>
        <c:manualLayout>
          <c:xMode val="edge"/>
          <c:yMode val="edge"/>
          <c:x val="0.57809333087123471"/>
          <c:y val="0.12548637598942902"/>
          <c:w val="0.42190666912876523"/>
          <c:h val="0.72736078543896743"/>
        </c:manualLayout>
      </c:layout>
      <c:overlay val="0"/>
      <c:txPr>
        <a:bodyPr/>
        <a:lstStyle/>
        <a:p>
          <a:pPr>
            <a:defRPr sz="1000">
              <a:latin typeface="Arial" pitchFamily="34" charset="0"/>
              <a:cs typeface="Arial" pitchFamily="34" charset="0"/>
            </a:defRPr>
          </a:pPr>
          <a:endParaRPr lang="ru-RU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27"/>
    </mc:Choice>
    <mc:Fallback>
      <c:style val="27"/>
    </mc:Fallback>
  </mc:AlternateContent>
  <c:chart>
    <c:autoTitleDeleted val="1"/>
    <c:plotArea>
      <c:layout>
        <c:manualLayout>
          <c:layoutTarget val="inner"/>
          <c:xMode val="edge"/>
          <c:yMode val="edge"/>
          <c:x val="5.7150812229552386E-2"/>
          <c:y val="7.0746391076115495E-2"/>
          <c:w val="0.55236504220756188"/>
          <c:h val="0.85156277340332454"/>
        </c:manualLayout>
      </c:layout>
      <c:doughnut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Столбец1</c:v>
                </c:pt>
              </c:strCache>
            </c:strRef>
          </c:tx>
          <c:dPt>
            <c:idx val="0"/>
            <c:bubble3D val="0"/>
            <c:spPr>
              <a:pattFill prst="pct75">
                <a:fgClr>
                  <a:schemeClr val="accent5">
                    <a:lumMod val="75000"/>
                  </a:schemeClr>
                </a:fgClr>
                <a:bgClr>
                  <a:schemeClr val="bg1"/>
                </a:bgClr>
              </a:pattFill>
            </c:spPr>
          </c:dPt>
          <c:dPt>
            <c:idx val="1"/>
            <c:bubble3D val="0"/>
            <c:spPr>
              <a:pattFill prst="sphere">
                <a:fgClr>
                  <a:srgbClr val="74B230"/>
                </a:fgClr>
                <a:bgClr>
                  <a:schemeClr val="bg1"/>
                </a:bgClr>
              </a:pattFill>
            </c:spPr>
          </c:dPt>
          <c:dPt>
            <c:idx val="2"/>
            <c:bubble3D val="0"/>
            <c:spPr>
              <a:pattFill prst="pct90">
                <a:fgClr>
                  <a:srgbClr val="4B91D1"/>
                </a:fgClr>
                <a:bgClr>
                  <a:schemeClr val="bg1"/>
                </a:bgClr>
              </a:pattFill>
            </c:spPr>
          </c:dPt>
          <c:cat>
            <c:strRef>
              <c:f>Лист1!$A$2:$A$3</c:f>
              <c:strCache>
                <c:ptCount val="2"/>
                <c:pt idx="0">
                  <c:v>9253 человек - городское население (44%)</c:v>
                </c:pt>
                <c:pt idx="1">
                  <c:v>11471 человек - сельское население (56%)</c:v>
                </c:pt>
              </c:strCache>
            </c:strRef>
          </c:cat>
          <c:val>
            <c:numRef>
              <c:f>Лист1!$B$2:$B$3</c:f>
              <c:numCache>
                <c:formatCode>General</c:formatCode>
                <c:ptCount val="2"/>
                <c:pt idx="0">
                  <c:v>9253</c:v>
                </c:pt>
                <c:pt idx="1">
                  <c:v>11471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50"/>
      </c:doughnutChart>
    </c:plotArea>
    <c:legend>
      <c:legendPos val="r"/>
      <c:layout>
        <c:manualLayout>
          <c:xMode val="edge"/>
          <c:yMode val="edge"/>
          <c:x val="0.57809333087123471"/>
          <c:y val="0.12548637598942902"/>
          <c:w val="0.42190666912876523"/>
          <c:h val="0.72736078543896743"/>
        </c:manualLayout>
      </c:layout>
      <c:overlay val="0"/>
      <c:txPr>
        <a:bodyPr/>
        <a:lstStyle/>
        <a:p>
          <a:pPr>
            <a:defRPr sz="1000">
              <a:latin typeface="Arial" pitchFamily="34" charset="0"/>
              <a:cs typeface="Arial" pitchFamily="34" charset="0"/>
            </a:defRPr>
          </a:pPr>
          <a:endParaRPr lang="ru-RU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0.10174138574090476"/>
          <c:y val="8.4989658847940269E-2"/>
          <c:w val="0.86912432141854179"/>
          <c:h val="0.54984665798428767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Численность населения Серышевского МО, человек</c:v>
                </c:pt>
              </c:strCache>
            </c:strRef>
          </c:tx>
          <c:invertIfNegative val="0"/>
          <c:cat>
            <c:numRef>
              <c:f>Лист1!$A$2:$A$12</c:f>
              <c:numCache>
                <c:formatCode>General</c:formatCode>
                <c:ptCount val="11"/>
                <c:pt idx="0">
                  <c:v>2015</c:v>
                </c:pt>
                <c:pt idx="1">
                  <c:v>2016</c:v>
                </c:pt>
                <c:pt idx="2">
                  <c:v>2017</c:v>
                </c:pt>
                <c:pt idx="3">
                  <c:v>2018</c:v>
                </c:pt>
                <c:pt idx="4">
                  <c:v>2019</c:v>
                </c:pt>
                <c:pt idx="5">
                  <c:v>2020</c:v>
                </c:pt>
                <c:pt idx="6">
                  <c:v>2021</c:v>
                </c:pt>
                <c:pt idx="7">
                  <c:v>2022</c:v>
                </c:pt>
                <c:pt idx="8">
                  <c:v>2023</c:v>
                </c:pt>
                <c:pt idx="9">
                  <c:v>2024</c:v>
                </c:pt>
                <c:pt idx="10">
                  <c:v>2025</c:v>
                </c:pt>
              </c:numCache>
            </c:numRef>
          </c:cat>
          <c:val>
            <c:numRef>
              <c:f>Лист1!$B$2:$B$12</c:f>
              <c:numCache>
                <c:formatCode>General</c:formatCode>
                <c:ptCount val="11"/>
                <c:pt idx="0">
                  <c:v>24465</c:v>
                </c:pt>
                <c:pt idx="1">
                  <c:v>24503</c:v>
                </c:pt>
                <c:pt idx="2">
                  <c:v>24425</c:v>
                </c:pt>
                <c:pt idx="3">
                  <c:v>24005</c:v>
                </c:pt>
                <c:pt idx="4">
                  <c:v>23739</c:v>
                </c:pt>
                <c:pt idx="5">
                  <c:v>23755</c:v>
                </c:pt>
                <c:pt idx="6">
                  <c:v>23604</c:v>
                </c:pt>
                <c:pt idx="7">
                  <c:v>21156</c:v>
                </c:pt>
                <c:pt idx="8">
                  <c:v>20859</c:v>
                </c:pt>
                <c:pt idx="9">
                  <c:v>20724</c:v>
                </c:pt>
                <c:pt idx="10">
                  <c:v>20724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Численность населения пгт Серышево, человек</c:v>
                </c:pt>
              </c:strCache>
            </c:strRef>
          </c:tx>
          <c:spPr>
            <a:solidFill>
              <a:srgbClr val="92D050"/>
            </a:solidFill>
          </c:spPr>
          <c:invertIfNegative val="0"/>
          <c:cat>
            <c:numRef>
              <c:f>Лист1!$A$2:$A$12</c:f>
              <c:numCache>
                <c:formatCode>General</c:formatCode>
                <c:ptCount val="11"/>
                <c:pt idx="0">
                  <c:v>2015</c:v>
                </c:pt>
                <c:pt idx="1">
                  <c:v>2016</c:v>
                </c:pt>
                <c:pt idx="2">
                  <c:v>2017</c:v>
                </c:pt>
                <c:pt idx="3">
                  <c:v>2018</c:v>
                </c:pt>
                <c:pt idx="4">
                  <c:v>2019</c:v>
                </c:pt>
                <c:pt idx="5">
                  <c:v>2020</c:v>
                </c:pt>
                <c:pt idx="6">
                  <c:v>2021</c:v>
                </c:pt>
                <c:pt idx="7">
                  <c:v>2022</c:v>
                </c:pt>
                <c:pt idx="8">
                  <c:v>2023</c:v>
                </c:pt>
                <c:pt idx="9">
                  <c:v>2024</c:v>
                </c:pt>
                <c:pt idx="10">
                  <c:v>2025</c:v>
                </c:pt>
              </c:numCache>
            </c:numRef>
          </c:cat>
          <c:val>
            <c:numRef>
              <c:f>Лист1!$C$2:$C$12</c:f>
              <c:numCache>
                <c:formatCode>General</c:formatCode>
                <c:ptCount val="11"/>
                <c:pt idx="0">
                  <c:v>9958</c:v>
                </c:pt>
                <c:pt idx="1">
                  <c:v>9855</c:v>
                </c:pt>
                <c:pt idx="2">
                  <c:v>9773</c:v>
                </c:pt>
                <c:pt idx="3">
                  <c:v>9434</c:v>
                </c:pt>
                <c:pt idx="4">
                  <c:v>9438</c:v>
                </c:pt>
                <c:pt idx="5">
                  <c:v>9757</c:v>
                </c:pt>
                <c:pt idx="6">
                  <c:v>9666</c:v>
                </c:pt>
                <c:pt idx="7">
                  <c:v>9271</c:v>
                </c:pt>
                <c:pt idx="8">
                  <c:v>9240</c:v>
                </c:pt>
                <c:pt idx="9">
                  <c:v>9253</c:v>
                </c:pt>
                <c:pt idx="10">
                  <c:v>9253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cylinder"/>
        <c:axId val="358392384"/>
        <c:axId val="358392928"/>
        <c:axId val="0"/>
      </c:bar3DChart>
      <c:catAx>
        <c:axId val="35839238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000">
                <a:latin typeface="Arial" panose="020B0604020202020204" pitchFamily="34" charset="0"/>
                <a:cs typeface="Arial" panose="020B0604020202020204" pitchFamily="34" charset="0"/>
              </a:defRPr>
            </a:pPr>
            <a:endParaRPr lang="ru-RU"/>
          </a:p>
        </c:txPr>
        <c:crossAx val="358392928"/>
        <c:crosses val="autoZero"/>
        <c:auto val="1"/>
        <c:lblAlgn val="ctr"/>
        <c:lblOffset val="100"/>
        <c:noMultiLvlLbl val="0"/>
      </c:catAx>
      <c:valAx>
        <c:axId val="358392928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000">
                <a:latin typeface="Arial" panose="020B0604020202020204" pitchFamily="34" charset="0"/>
                <a:cs typeface="Arial" panose="020B0604020202020204" pitchFamily="34" charset="0"/>
              </a:defRPr>
            </a:pPr>
            <a:endParaRPr lang="ru-RU"/>
          </a:p>
        </c:txPr>
        <c:crossAx val="358392384"/>
        <c:crosses val="autoZero"/>
        <c:crossBetween val="between"/>
      </c:valAx>
    </c:plotArea>
    <c:legend>
      <c:legendPos val="b"/>
      <c:layout/>
      <c:overlay val="0"/>
      <c:txPr>
        <a:bodyPr/>
        <a:lstStyle/>
        <a:p>
          <a:pPr>
            <a:defRPr sz="1000">
              <a:latin typeface="Arial" panose="020B0604020202020204" pitchFamily="34" charset="0"/>
              <a:cs typeface="Arial" panose="020B0604020202020204" pitchFamily="34" charset="0"/>
            </a:defRPr>
          </a:pPr>
          <a:endParaRPr lang="ru-RU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0"/>
      <c:rotY val="0"/>
      <c:rAngAx val="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0.29071913253674214"/>
          <c:y val="5.5183931955881296E-2"/>
          <c:w val="0.53946150340969112"/>
          <c:h val="0.77418592837386346"/>
        </c:manualLayout>
      </c:layout>
      <c:bar3DChart>
        <c:barDir val="bar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2024</c:v>
                </c:pt>
              </c:strCache>
            </c:strRef>
          </c:tx>
          <c:invertIfNegative val="0"/>
          <c:dLbls>
            <c:dLbl>
              <c:idx val="0"/>
              <c:layout>
                <c:manualLayout>
                  <c:x val="0"/>
                  <c:y val="1.505016326069489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0"/>
                  <c:y val="1.505016326069489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000">
                    <a:latin typeface="Arial" panose="020B0604020202020204" pitchFamily="34" charset="0"/>
                    <a:cs typeface="Arial" panose="020B0604020202020204" pitchFamily="34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Лист1!$A$2:$A$6</c:f>
              <c:strCache>
                <c:ptCount val="5"/>
                <c:pt idx="0">
                  <c:v>здания и сооружения</c:v>
                </c:pt>
                <c:pt idx="1">
                  <c:v>транспортные средства</c:v>
                </c:pt>
                <c:pt idx="2">
                  <c:v>информационное, компьютерное и телекоммуникационное  (ИКТ) оборудование</c:v>
                </c:pt>
                <c:pt idx="3">
                  <c:v>прочие машины и оборудование</c:v>
                </c:pt>
                <c:pt idx="4">
                  <c:v>прочие</c:v>
                </c:pt>
              </c:strCache>
            </c:strRef>
          </c:cat>
          <c:val>
            <c:numRef>
              <c:f>Лист1!$B$2:$B$6</c:f>
              <c:numCache>
                <c:formatCode>General</c:formatCode>
                <c:ptCount val="5"/>
                <c:pt idx="0">
                  <c:v>812.1</c:v>
                </c:pt>
                <c:pt idx="1">
                  <c:v>237.97</c:v>
                </c:pt>
                <c:pt idx="2">
                  <c:v>13.25</c:v>
                </c:pt>
                <c:pt idx="3">
                  <c:v>98.66</c:v>
                </c:pt>
                <c:pt idx="4">
                  <c:v>45.15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2025</c:v>
                </c:pt>
              </c:strCache>
            </c:strRef>
          </c:tx>
          <c:spPr>
            <a:solidFill>
              <a:srgbClr val="74B230"/>
            </a:solidFill>
          </c:spPr>
          <c:invertIfNegative val="0"/>
          <c:dLbls>
            <c:dLbl>
              <c:idx val="4"/>
              <c:layout>
                <c:manualLayout>
                  <c:x val="0"/>
                  <c:y val="-2.006688434759319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000">
                    <a:latin typeface="Arial" panose="020B0604020202020204" pitchFamily="34" charset="0"/>
                    <a:cs typeface="Arial" panose="020B0604020202020204" pitchFamily="34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Лист1!$A$2:$A$6</c:f>
              <c:strCache>
                <c:ptCount val="5"/>
                <c:pt idx="0">
                  <c:v>здания и сооружения</c:v>
                </c:pt>
                <c:pt idx="1">
                  <c:v>транспортные средства</c:v>
                </c:pt>
                <c:pt idx="2">
                  <c:v>информационное, компьютерное и телекоммуникационное  (ИКТ) оборудование</c:v>
                </c:pt>
                <c:pt idx="3">
                  <c:v>прочие машины и оборудование</c:v>
                </c:pt>
                <c:pt idx="4">
                  <c:v>прочие</c:v>
                </c:pt>
              </c:strCache>
            </c:strRef>
          </c:cat>
          <c:val>
            <c:numRef>
              <c:f>Лист1!$C$2:$C$6</c:f>
              <c:numCache>
                <c:formatCode>General</c:formatCode>
                <c:ptCount val="5"/>
                <c:pt idx="0">
                  <c:v>1244.3699999999999</c:v>
                </c:pt>
                <c:pt idx="1">
                  <c:v>350.26</c:v>
                </c:pt>
                <c:pt idx="2">
                  <c:v>17.7</c:v>
                </c:pt>
                <c:pt idx="3">
                  <c:v>313.39999999999998</c:v>
                </c:pt>
                <c:pt idx="4">
                  <c:v>68.3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cylinder"/>
        <c:axId val="448410416"/>
        <c:axId val="448409328"/>
        <c:axId val="0"/>
      </c:bar3DChart>
      <c:catAx>
        <c:axId val="448410416"/>
        <c:scaling>
          <c:orientation val="minMax"/>
        </c:scaling>
        <c:delete val="0"/>
        <c:axPos val="l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000">
                <a:latin typeface="Arial" panose="020B0604020202020204" pitchFamily="34" charset="0"/>
                <a:cs typeface="Arial" panose="020B0604020202020204" pitchFamily="34" charset="0"/>
              </a:defRPr>
            </a:pPr>
            <a:endParaRPr lang="ru-RU"/>
          </a:p>
        </c:txPr>
        <c:crossAx val="448409328"/>
        <c:crosses val="autoZero"/>
        <c:auto val="1"/>
        <c:lblAlgn val="ctr"/>
        <c:lblOffset val="100"/>
        <c:noMultiLvlLbl val="0"/>
      </c:catAx>
      <c:valAx>
        <c:axId val="448409328"/>
        <c:scaling>
          <c:orientation val="minMax"/>
        </c:scaling>
        <c:delete val="0"/>
        <c:axPos val="b"/>
        <c:majorGridlines>
          <c:spPr>
            <a:ln>
              <a:noFill/>
            </a:ln>
          </c:spPr>
        </c:majorGridlines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000">
                <a:latin typeface="Arial" panose="020B0604020202020204" pitchFamily="34" charset="0"/>
                <a:cs typeface="Arial" panose="020B0604020202020204" pitchFamily="34" charset="0"/>
              </a:defRPr>
            </a:pPr>
            <a:endParaRPr lang="ru-RU"/>
          </a:p>
        </c:txPr>
        <c:crossAx val="448410416"/>
        <c:crosses val="autoZero"/>
        <c:crossBetween val="between"/>
      </c:valAx>
      <c:spPr>
        <a:noFill/>
        <a:ln>
          <a:noFill/>
        </a:ln>
      </c:spPr>
    </c:plotArea>
    <c:legend>
      <c:legendPos val="b"/>
      <c:layout>
        <c:manualLayout>
          <c:xMode val="edge"/>
          <c:yMode val="edge"/>
          <c:x val="0.41942782715606441"/>
          <c:y val="0.91439854254376995"/>
          <c:w val="0.14606896954907561"/>
          <c:h val="8.5601457456230101E-2"/>
        </c:manualLayout>
      </c:layout>
      <c:overlay val="0"/>
      <c:txPr>
        <a:bodyPr/>
        <a:lstStyle/>
        <a:p>
          <a:pPr>
            <a:defRPr sz="1000">
              <a:latin typeface="Arial" panose="020B0604020202020204" pitchFamily="34" charset="0"/>
              <a:cs typeface="Arial" panose="020B0604020202020204" pitchFamily="34" charset="0"/>
            </a:defRPr>
          </a:pPr>
          <a:endParaRPr lang="ru-RU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0"/>
      <c:rotY val="0"/>
      <c:rAngAx val="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0.29071913253674214"/>
          <c:y val="5.5183931955881296E-2"/>
          <c:w val="0.53946150340969112"/>
          <c:h val="0.77418592837386346"/>
        </c:manualLayout>
      </c:layout>
      <c:bar3DChart>
        <c:barDir val="bar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2024</c:v>
                </c:pt>
              </c:strCache>
            </c:strRef>
          </c:tx>
          <c:invertIfNegative val="0"/>
          <c:dLbls>
            <c:dLbl>
              <c:idx val="0"/>
              <c:layout>
                <c:manualLayout>
                  <c:x val="0"/>
                  <c:y val="1.505016326069489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000">
                    <a:latin typeface="Arial" panose="020B0604020202020204" pitchFamily="34" charset="0"/>
                    <a:cs typeface="Arial" panose="020B0604020202020204" pitchFamily="34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</c:f>
              <c:strCache>
                <c:ptCount val="1"/>
                <c:pt idx="0">
                  <c:v>объем отгруженных товаров</c:v>
                </c:pt>
              </c:strCache>
            </c:strRef>
          </c:cat>
          <c:val>
            <c:numRef>
              <c:f>Лист1!$B$2</c:f>
              <c:numCache>
                <c:formatCode>General</c:formatCode>
                <c:ptCount val="1"/>
                <c:pt idx="0">
                  <c:v>124.59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2025</c:v>
                </c:pt>
              </c:strCache>
            </c:strRef>
          </c:tx>
          <c:spPr>
            <a:solidFill>
              <a:srgbClr val="74B230"/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000">
                    <a:latin typeface="Arial" panose="020B0604020202020204" pitchFamily="34" charset="0"/>
                    <a:cs typeface="Arial" panose="020B0604020202020204" pitchFamily="34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</c:f>
              <c:strCache>
                <c:ptCount val="1"/>
                <c:pt idx="0">
                  <c:v>объем отгруженных товаров</c:v>
                </c:pt>
              </c:strCache>
            </c:strRef>
          </c:cat>
          <c:val>
            <c:numRef>
              <c:f>Лист1!$C$2</c:f>
              <c:numCache>
                <c:formatCode>General</c:formatCode>
                <c:ptCount val="1"/>
                <c:pt idx="0">
                  <c:v>17412.03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cylinder"/>
        <c:axId val="448415312"/>
        <c:axId val="448411504"/>
        <c:axId val="0"/>
      </c:bar3DChart>
      <c:catAx>
        <c:axId val="448415312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000">
                <a:latin typeface="Arial" panose="020B0604020202020204" pitchFamily="34" charset="0"/>
                <a:cs typeface="Arial" panose="020B0604020202020204" pitchFamily="34" charset="0"/>
              </a:defRPr>
            </a:pPr>
            <a:endParaRPr lang="ru-RU"/>
          </a:p>
        </c:txPr>
        <c:crossAx val="448411504"/>
        <c:crosses val="autoZero"/>
        <c:auto val="1"/>
        <c:lblAlgn val="ctr"/>
        <c:lblOffset val="100"/>
        <c:noMultiLvlLbl val="0"/>
      </c:catAx>
      <c:valAx>
        <c:axId val="448411504"/>
        <c:scaling>
          <c:orientation val="minMax"/>
        </c:scaling>
        <c:delete val="0"/>
        <c:axPos val="b"/>
        <c:majorGridlines>
          <c:spPr>
            <a:ln>
              <a:noFill/>
            </a:ln>
          </c:spPr>
        </c:majorGridlines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000">
                <a:latin typeface="Arial" panose="020B0604020202020204" pitchFamily="34" charset="0"/>
                <a:cs typeface="Arial" panose="020B0604020202020204" pitchFamily="34" charset="0"/>
              </a:defRPr>
            </a:pPr>
            <a:endParaRPr lang="ru-RU"/>
          </a:p>
        </c:txPr>
        <c:crossAx val="448415312"/>
        <c:crosses val="autoZero"/>
        <c:crossBetween val="between"/>
      </c:valAx>
      <c:spPr>
        <a:noFill/>
        <a:ln>
          <a:noFill/>
        </a:ln>
      </c:spPr>
    </c:plotArea>
    <c:legend>
      <c:legendPos val="b"/>
      <c:layout>
        <c:manualLayout>
          <c:xMode val="edge"/>
          <c:yMode val="edge"/>
          <c:x val="0.49292028583269276"/>
          <c:y val="0.91439854254376995"/>
          <c:w val="0.14606896954907561"/>
          <c:h val="8.5601457456230101E-2"/>
        </c:manualLayout>
      </c:layout>
      <c:overlay val="0"/>
      <c:txPr>
        <a:bodyPr/>
        <a:lstStyle/>
        <a:p>
          <a:pPr>
            <a:defRPr sz="1000">
              <a:latin typeface="Arial" panose="020B0604020202020204" pitchFamily="34" charset="0"/>
              <a:cs typeface="Arial" panose="020B0604020202020204" pitchFamily="34" charset="0"/>
            </a:defRPr>
          </a:pPr>
          <a:endParaRPr lang="ru-RU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>
            <a:extLst>
              <a:ext uri="{FF2B5EF4-FFF2-40B4-BE49-F238E27FC236}">
                <a16:creationId xmlns="" xmlns:a16="http://schemas.microsoft.com/office/drawing/2014/main" id="{75BC2336-CA45-4E44-9B9F-AD63B1CDC3A3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6858000"/>
          </a:xfrm>
          <a:prstGeom prst="rect">
            <a:avLst/>
          </a:prstGeom>
        </p:spPr>
        <p:txBody>
          <a:bodyPr/>
          <a:lstStyle/>
          <a:p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32705004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E3535103-9F82-499C-B46A-5DED29F983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x-none"/>
          </a:p>
        </p:txBody>
      </p:sp>
      <p:sp>
        <p:nvSpPr>
          <p:cNvPr id="3" name="Vertical Text Placeholder 2">
            <a:extLst>
              <a:ext uri="{FF2B5EF4-FFF2-40B4-BE49-F238E27FC236}">
                <a16:creationId xmlns="" xmlns:a16="http://schemas.microsoft.com/office/drawing/2014/main" id="{85C2F302-676E-4037-8838-39B10B67FD9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x-none"/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B1789EC5-4C89-4CF8-8304-16310BF0A81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7B5F4EA-3773-49B4-A3C6-995BDDBAEEC1}" type="datetimeFigureOut">
              <a:rPr lang="x-none" smtClean="0"/>
              <a:t>20.08.2026</a:t>
            </a:fld>
            <a:endParaRPr lang="x-none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8332E591-48A5-487C-8136-0DC7EAE950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x-none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624077FE-F1E7-44FD-A9EA-73C593D920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96C5D1F-0E0A-4805-A8D6-5E2CA5370050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685668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="" xmlns:a16="http://schemas.microsoft.com/office/drawing/2014/main" id="{1C3F1107-5AD9-4AA3-BD21-BBAC6BC10A4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  <a:endParaRPr lang="x-none"/>
          </a:p>
        </p:txBody>
      </p:sp>
      <p:sp>
        <p:nvSpPr>
          <p:cNvPr id="3" name="Vertical Text Placeholder 2">
            <a:extLst>
              <a:ext uri="{FF2B5EF4-FFF2-40B4-BE49-F238E27FC236}">
                <a16:creationId xmlns="" xmlns:a16="http://schemas.microsoft.com/office/drawing/2014/main" id="{C736E4CB-CD9F-416D-AA9F-E900311ABB6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x-none"/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9206A435-1F04-4252-BCC0-E1F4F7FE173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7B5F4EA-3773-49B4-A3C6-995BDDBAEEC1}" type="datetimeFigureOut">
              <a:rPr lang="x-none" smtClean="0"/>
              <a:t>20.08.2026</a:t>
            </a:fld>
            <a:endParaRPr lang="x-none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52AA0F4D-7AD1-4475-B551-7460D5C8D0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x-none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7C45FFF2-D959-4615-A372-C01AA31F95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96C5D1F-0E0A-4805-A8D6-5E2CA5370050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14538798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2">
            <a:extLst>
              <a:ext uri="{FF2B5EF4-FFF2-40B4-BE49-F238E27FC236}">
                <a16:creationId xmlns="" xmlns:a16="http://schemas.microsoft.com/office/drawing/2014/main" id="{ECF84E41-E468-4629-ADF7-B7BD4CFE864B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1072321" y="1493088"/>
            <a:ext cx="3871825" cy="3871825"/>
          </a:xfrm>
          <a:prstGeom prst="ellipse">
            <a:avLst/>
          </a:prstGeom>
        </p:spPr>
      </p:sp>
    </p:spTree>
    <p:extLst>
      <p:ext uri="{BB962C8B-B14F-4D97-AF65-F5344CB8AC3E}">
        <p14:creationId xmlns:p14="http://schemas.microsoft.com/office/powerpoint/2010/main" val="29678456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: Shape 9">
            <a:extLst>
              <a:ext uri="{FF2B5EF4-FFF2-40B4-BE49-F238E27FC236}">
                <a16:creationId xmlns="" xmlns:a16="http://schemas.microsoft.com/office/drawing/2014/main" id="{4876E249-8A83-479C-BE61-FCEA6C8DA534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4635851"/>
            <a:ext cx="12192000" cy="2150150"/>
          </a:xfrm>
          <a:custGeom>
            <a:avLst/>
            <a:gdLst>
              <a:gd name="connsiteX0" fmla="*/ 0 w 12192000"/>
              <a:gd name="connsiteY0" fmla="*/ 0 h 2150150"/>
              <a:gd name="connsiteX1" fmla="*/ 12192000 w 12192000"/>
              <a:gd name="connsiteY1" fmla="*/ 0 h 2150150"/>
              <a:gd name="connsiteX2" fmla="*/ 12192000 w 12192000"/>
              <a:gd name="connsiteY2" fmla="*/ 2150150 h 2150150"/>
              <a:gd name="connsiteX3" fmla="*/ 0 w 12192000"/>
              <a:gd name="connsiteY3" fmla="*/ 2150150 h 21501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2150150">
                <a:moveTo>
                  <a:pt x="0" y="0"/>
                </a:moveTo>
                <a:lnTo>
                  <a:pt x="12192000" y="0"/>
                </a:lnTo>
                <a:lnTo>
                  <a:pt x="12192000" y="2150150"/>
                </a:lnTo>
                <a:lnTo>
                  <a:pt x="0" y="215015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13286451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204C2BBB-C4BB-4609-9BBC-ABD0B778B4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x-none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390822BC-CB92-473C-A9D9-5784D514EDA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x-none"/>
          </a:p>
        </p:txBody>
      </p:sp>
      <p:sp>
        <p:nvSpPr>
          <p:cNvPr id="4" name="Content Placeholder 3">
            <a:extLst>
              <a:ext uri="{FF2B5EF4-FFF2-40B4-BE49-F238E27FC236}">
                <a16:creationId xmlns="" xmlns:a16="http://schemas.microsoft.com/office/drawing/2014/main" id="{6C94E8E3-E2A7-4374-B96C-D4EFF8CED7B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x-none"/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A38AF7EA-CCCF-4336-8093-41102CD240D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7B5F4EA-3773-49B4-A3C6-995BDDBAEEC1}" type="datetimeFigureOut">
              <a:rPr lang="x-none" smtClean="0"/>
              <a:t>20.08.2026</a:t>
            </a:fld>
            <a:endParaRPr lang="x-none"/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BDC3FA7E-156F-43A9-8A72-23951BBA13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x-none"/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50CD4EED-016E-4670-8394-4090E480E1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96C5D1F-0E0A-4805-A8D6-5E2CA5370050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19364820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A29C1D11-DCBB-4C9D-BD59-E6928A74D9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x-none"/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8C101D8F-DE34-4BA5-ACEE-DD41F13A12C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="" xmlns:a16="http://schemas.microsoft.com/office/drawing/2014/main" id="{65FE4C63-D71B-4B89-B298-CF602C919E6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x-none"/>
          </a:p>
        </p:txBody>
      </p:sp>
      <p:sp>
        <p:nvSpPr>
          <p:cNvPr id="5" name="Text Placeholder 4">
            <a:extLst>
              <a:ext uri="{FF2B5EF4-FFF2-40B4-BE49-F238E27FC236}">
                <a16:creationId xmlns="" xmlns:a16="http://schemas.microsoft.com/office/drawing/2014/main" id="{53D0BBDC-012E-45AB-BF56-80948666324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="" xmlns:a16="http://schemas.microsoft.com/office/drawing/2014/main" id="{E63BDAAD-EDA2-467D-BF5C-D5E4C6CCEA7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x-none"/>
          </a:p>
        </p:txBody>
      </p:sp>
      <p:sp>
        <p:nvSpPr>
          <p:cNvPr id="7" name="Date Placeholder 6">
            <a:extLst>
              <a:ext uri="{FF2B5EF4-FFF2-40B4-BE49-F238E27FC236}">
                <a16:creationId xmlns="" xmlns:a16="http://schemas.microsoft.com/office/drawing/2014/main" id="{EF2B325B-8613-4BE8-AC40-6242BD98B91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7B5F4EA-3773-49B4-A3C6-995BDDBAEEC1}" type="datetimeFigureOut">
              <a:rPr lang="x-none" smtClean="0"/>
              <a:t>20.08.2026</a:t>
            </a:fld>
            <a:endParaRPr lang="x-none"/>
          </a:p>
        </p:txBody>
      </p:sp>
      <p:sp>
        <p:nvSpPr>
          <p:cNvPr id="8" name="Footer Placeholder 7">
            <a:extLst>
              <a:ext uri="{FF2B5EF4-FFF2-40B4-BE49-F238E27FC236}">
                <a16:creationId xmlns="" xmlns:a16="http://schemas.microsoft.com/office/drawing/2014/main" id="{91E5E50E-0439-45D2-8391-6AB6BBAE7B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x-none"/>
          </a:p>
        </p:txBody>
      </p:sp>
      <p:sp>
        <p:nvSpPr>
          <p:cNvPr id="9" name="Slide Number Placeholder 8">
            <a:extLst>
              <a:ext uri="{FF2B5EF4-FFF2-40B4-BE49-F238E27FC236}">
                <a16:creationId xmlns="" xmlns:a16="http://schemas.microsoft.com/office/drawing/2014/main" id="{45E1BEDD-93E0-4F65-A5C1-2C968104AB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96C5D1F-0E0A-4805-A8D6-5E2CA5370050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27101197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DBB26FCF-2446-423A-BE30-AC363F474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x-none"/>
          </a:p>
        </p:txBody>
      </p:sp>
      <p:sp>
        <p:nvSpPr>
          <p:cNvPr id="3" name="Date Placeholder 2">
            <a:extLst>
              <a:ext uri="{FF2B5EF4-FFF2-40B4-BE49-F238E27FC236}">
                <a16:creationId xmlns="" xmlns:a16="http://schemas.microsoft.com/office/drawing/2014/main" id="{5F2A709D-33E2-4EED-94B5-EE82C27E3AA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7B5F4EA-3773-49B4-A3C6-995BDDBAEEC1}" type="datetimeFigureOut">
              <a:rPr lang="x-none" smtClean="0"/>
              <a:t>20.08.2026</a:t>
            </a:fld>
            <a:endParaRPr lang="x-none"/>
          </a:p>
        </p:txBody>
      </p:sp>
      <p:sp>
        <p:nvSpPr>
          <p:cNvPr id="4" name="Footer Placeholder 3">
            <a:extLst>
              <a:ext uri="{FF2B5EF4-FFF2-40B4-BE49-F238E27FC236}">
                <a16:creationId xmlns="" xmlns:a16="http://schemas.microsoft.com/office/drawing/2014/main" id="{E0AB097D-565C-464A-8EA5-F2B827DFBB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x-none"/>
          </a:p>
        </p:txBody>
      </p:sp>
      <p:sp>
        <p:nvSpPr>
          <p:cNvPr id="5" name="Slide Number Placeholder 4">
            <a:extLst>
              <a:ext uri="{FF2B5EF4-FFF2-40B4-BE49-F238E27FC236}">
                <a16:creationId xmlns="" xmlns:a16="http://schemas.microsoft.com/office/drawing/2014/main" id="{24C43974-17D2-4C2F-8E09-7C91412A28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96C5D1F-0E0A-4805-A8D6-5E2CA5370050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38520199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="" xmlns:a16="http://schemas.microsoft.com/office/drawing/2014/main" id="{AE00E852-8F82-4F4F-A830-4CA12C1BCA4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7B5F4EA-3773-49B4-A3C6-995BDDBAEEC1}" type="datetimeFigureOut">
              <a:rPr lang="x-none" smtClean="0"/>
              <a:t>20.08.2026</a:t>
            </a:fld>
            <a:endParaRPr lang="x-none"/>
          </a:p>
        </p:txBody>
      </p:sp>
      <p:sp>
        <p:nvSpPr>
          <p:cNvPr id="3" name="Footer Placeholder 2">
            <a:extLst>
              <a:ext uri="{FF2B5EF4-FFF2-40B4-BE49-F238E27FC236}">
                <a16:creationId xmlns="" xmlns:a16="http://schemas.microsoft.com/office/drawing/2014/main" id="{6AE8BD9F-A5C7-4B28-9F59-B6303F78DE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x-none"/>
          </a:p>
        </p:txBody>
      </p:sp>
      <p:sp>
        <p:nvSpPr>
          <p:cNvPr id="4" name="Slide Number Placeholder 3">
            <a:extLst>
              <a:ext uri="{FF2B5EF4-FFF2-40B4-BE49-F238E27FC236}">
                <a16:creationId xmlns="" xmlns:a16="http://schemas.microsoft.com/office/drawing/2014/main" id="{56390F42-E452-4A15-A92B-EF4F86136A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96C5D1F-0E0A-4805-A8D6-5E2CA5370050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15086312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1E0F2545-FF02-4AE9-B133-83F343DB7C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x-none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523576B6-24E5-429F-A6B0-73D1B193BB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x-none"/>
          </a:p>
        </p:txBody>
      </p:sp>
      <p:sp>
        <p:nvSpPr>
          <p:cNvPr id="4" name="Text Placeholder 3">
            <a:extLst>
              <a:ext uri="{FF2B5EF4-FFF2-40B4-BE49-F238E27FC236}">
                <a16:creationId xmlns="" xmlns:a16="http://schemas.microsoft.com/office/drawing/2014/main" id="{5623B608-EAAC-4389-9AD6-276FFB1DF4C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E1A57874-7820-4B80-8BB8-D4870B0AE26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7B5F4EA-3773-49B4-A3C6-995BDDBAEEC1}" type="datetimeFigureOut">
              <a:rPr lang="x-none" smtClean="0"/>
              <a:t>20.08.2026</a:t>
            </a:fld>
            <a:endParaRPr lang="x-none"/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135341FD-E5A0-49D2-86BA-66029D0F3A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x-none"/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60EB3A00-9F45-4EBF-B53E-6B28B9F518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96C5D1F-0E0A-4805-A8D6-5E2CA5370050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24557336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12BE839A-6F21-42AB-B384-36F08584AF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x-none"/>
          </a:p>
        </p:txBody>
      </p:sp>
      <p:sp>
        <p:nvSpPr>
          <p:cNvPr id="3" name="Picture Placeholder 2">
            <a:extLst>
              <a:ext uri="{FF2B5EF4-FFF2-40B4-BE49-F238E27FC236}">
                <a16:creationId xmlns="" xmlns:a16="http://schemas.microsoft.com/office/drawing/2014/main" id="{22B5EA16-C352-4AD9-B53A-9394A5BBED5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x-none"/>
          </a:p>
        </p:txBody>
      </p:sp>
      <p:sp>
        <p:nvSpPr>
          <p:cNvPr id="4" name="Text Placeholder 3">
            <a:extLst>
              <a:ext uri="{FF2B5EF4-FFF2-40B4-BE49-F238E27FC236}">
                <a16:creationId xmlns="" xmlns:a16="http://schemas.microsoft.com/office/drawing/2014/main" id="{4C544BDB-FD2B-4255-8433-61718CAC713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112C67C5-20B2-42D5-BBD8-8453E4FD0D4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7B5F4EA-3773-49B4-A3C6-995BDDBAEEC1}" type="datetimeFigureOut">
              <a:rPr lang="x-none" smtClean="0"/>
              <a:t>20.08.2026</a:t>
            </a:fld>
            <a:endParaRPr lang="x-none"/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4DBAE456-0777-4119-BAE1-3E072138E7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x-none"/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43A71B30-8EB0-4007-B4A3-85DB468264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96C5D1F-0E0A-4805-A8D6-5E2CA5370050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3652856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7891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x-non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3840" userDrawn="1">
          <p15:clr>
            <a:srgbClr val="F26B43"/>
          </p15:clr>
        </p15:guide>
        <p15:guide id="2" orient="horz" pos="2160" userDrawn="1">
          <p15:clr>
            <a:srgbClr val="F26B43"/>
          </p15:clr>
        </p15:guide>
        <p15:guide id="3" pos="7310" userDrawn="1">
          <p15:clr>
            <a:srgbClr val="F26B43"/>
          </p15:clr>
        </p15:guide>
        <p15:guide id="4" pos="370" userDrawn="1">
          <p15:clr>
            <a:srgbClr val="F26B43"/>
          </p15:clr>
        </p15:guide>
        <p15:guide id="5" orient="horz" pos="4042" userDrawn="1">
          <p15:clr>
            <a:srgbClr val="F26B43"/>
          </p15:clr>
        </p15:guide>
        <p15:guide id="6" orient="horz" pos="278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Relationship Id="rId4" Type="http://schemas.openxmlformats.org/officeDocument/2006/relationships/chart" Target="../charts/chart5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7" Type="http://schemas.openxmlformats.org/officeDocument/2006/relationships/image" Target="../media/image29.jpeg"/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8.jpeg"/><Relationship Id="rId5" Type="http://schemas.openxmlformats.org/officeDocument/2006/relationships/image" Target="../media/image27.png"/><Relationship Id="rId4" Type="http://schemas.openxmlformats.org/officeDocument/2006/relationships/image" Target="../media/image26.jpe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hyperlink" Target="https://admser.amurobl.ru/pages/investoru/informatsionnyy-profil-seryshevskogo-" TargetMode="Externa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2.png"/><Relationship Id="rId4" Type="http://schemas.openxmlformats.org/officeDocument/2006/relationships/image" Target="../media/image31.jp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6.jpeg"/><Relationship Id="rId4" Type="http://schemas.openxmlformats.org/officeDocument/2006/relationships/image" Target="../media/image35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0.jpeg"/><Relationship Id="rId4" Type="http://schemas.openxmlformats.org/officeDocument/2006/relationships/image" Target="../media/image39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4.jpeg"/><Relationship Id="rId4" Type="http://schemas.openxmlformats.org/officeDocument/2006/relationships/image" Target="../media/image43.jpeg"/></Relationships>
</file>

<file path=ppt/slides/_rels/slide21.xml.rels><?xml version="1.0" encoding="UTF-8" standalone="yes"?>
<Relationships xmlns="http://schemas.openxmlformats.org/package/2006/relationships"><Relationship Id="rId13" Type="http://schemas.openxmlformats.org/officeDocument/2006/relationships/image" Target="../media/image47.png"/><Relationship Id="rId12" Type="http://schemas.openxmlformats.org/officeDocument/2006/relationships/image" Target="../media/image207.sv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7.xml"/><Relationship Id="rId11" Type="http://schemas.openxmlformats.org/officeDocument/2006/relationships/image" Target="../media/image46.png"/><Relationship Id="rId6" Type="http://schemas.openxmlformats.org/officeDocument/2006/relationships/image" Target="../media/image203.svg"/><Relationship Id="rId15" Type="http://schemas.openxmlformats.org/officeDocument/2006/relationships/image" Target="../media/image49.png"/><Relationship Id="rId10" Type="http://schemas.openxmlformats.org/officeDocument/2006/relationships/image" Target="../media/image205.svg"/><Relationship Id="rId4" Type="http://schemas.openxmlformats.org/officeDocument/2006/relationships/image" Target="../media/image201.svg"/><Relationship Id="rId14" Type="http://schemas.openxmlformats.org/officeDocument/2006/relationships/image" Target="../media/image48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7.xml"/><Relationship Id="rId4" Type="http://schemas.openxmlformats.org/officeDocument/2006/relationships/chart" Target="../charts/char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851" y="181933"/>
            <a:ext cx="6153699" cy="6193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DBD6DB9A-B4F9-443F-9233-0A7938482CF5}"/>
              </a:ext>
            </a:extLst>
          </p:cNvPr>
          <p:cNvSpPr txBox="1"/>
          <p:nvPr/>
        </p:nvSpPr>
        <p:spPr>
          <a:xfrm>
            <a:off x="6256550" y="1468299"/>
            <a:ext cx="5922434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b="1" dirty="0" smtClean="0">
                <a:solidFill>
                  <a:srgbClr val="4472C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ИНВЕСТИЦИОННЫЙ </a:t>
            </a:r>
          </a:p>
          <a:p>
            <a:r>
              <a:rPr lang="ru-RU" sz="4400" b="1" dirty="0" smtClean="0">
                <a:solidFill>
                  <a:srgbClr val="4472C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ПАСПОРТ</a:t>
            </a:r>
            <a:endParaRPr lang="x-none" sz="4400" b="1" dirty="0">
              <a:solidFill>
                <a:srgbClr val="4472C4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="" xmlns:a16="http://schemas.microsoft.com/office/drawing/2014/main" id="{E89C81FB-5E74-40F6-AB85-8BB10DE58FDC}"/>
              </a:ext>
            </a:extLst>
          </p:cNvPr>
          <p:cNvSpPr txBox="1"/>
          <p:nvPr/>
        </p:nvSpPr>
        <p:spPr>
          <a:xfrm>
            <a:off x="6256550" y="3290790"/>
            <a:ext cx="451790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dirty="0" err="1" smtClean="0">
                <a:solidFill>
                  <a:srgbClr val="4472C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Серышевский</a:t>
            </a:r>
            <a:r>
              <a:rPr lang="ru-RU" sz="2000" dirty="0" smtClean="0">
                <a:solidFill>
                  <a:srgbClr val="4472C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муниципальный округ</a:t>
            </a:r>
            <a:endParaRPr lang="en-GB" sz="2000" dirty="0">
              <a:solidFill>
                <a:srgbClr val="4472C4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23588" y="181933"/>
            <a:ext cx="989012" cy="1233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E89C81FB-5E74-40F6-AB85-8BB10DE58FDC}"/>
              </a:ext>
            </a:extLst>
          </p:cNvPr>
          <p:cNvSpPr txBox="1"/>
          <p:nvPr/>
        </p:nvSpPr>
        <p:spPr>
          <a:xfrm>
            <a:off x="6256550" y="2760960"/>
            <a:ext cx="279480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i="1" dirty="0" smtClean="0">
                <a:solidFill>
                  <a:srgbClr val="4472C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 состоянию на 01.01.2026 г.</a:t>
            </a:r>
            <a:endParaRPr lang="en-GB" sz="1400" i="1" dirty="0">
              <a:solidFill>
                <a:srgbClr val="4472C4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925679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0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0" grpId="0"/>
      <p:bldP spid="7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ight Triangle 2">
            <a:extLst>
              <a:ext uri="{FF2B5EF4-FFF2-40B4-BE49-F238E27FC236}">
                <a16:creationId xmlns="" xmlns:a16="http://schemas.microsoft.com/office/drawing/2014/main" id="{24FE1721-3792-4C0B-AFC5-E933EA748BFD}"/>
              </a:ext>
            </a:extLst>
          </p:cNvPr>
          <p:cNvSpPr/>
          <p:nvPr/>
        </p:nvSpPr>
        <p:spPr>
          <a:xfrm rot="10800000">
            <a:off x="11533515" y="-3"/>
            <a:ext cx="658481" cy="658481"/>
          </a:xfrm>
          <a:prstGeom prst="rtTriangle">
            <a:avLst/>
          </a:prstGeom>
          <a:solidFill>
            <a:srgbClr val="4472C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5" name="Rectangle 22">
            <a:extLst>
              <a:ext uri="{FF2B5EF4-FFF2-40B4-BE49-F238E27FC236}">
                <a16:creationId xmlns="" xmlns:a16="http://schemas.microsoft.com/office/drawing/2014/main" id="{1DD9E92B-CCDA-4A0E-A218-FB03D92837D4}"/>
              </a:ext>
            </a:extLst>
          </p:cNvPr>
          <p:cNvSpPr/>
          <p:nvPr/>
        </p:nvSpPr>
        <p:spPr>
          <a:xfrm>
            <a:off x="1922411" y="264672"/>
            <a:ext cx="8366265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4000" b="1" cap="all" dirty="0">
                <a:solidFill>
                  <a:srgbClr val="4472C4"/>
                </a:solidFill>
                <a:latin typeface="Arial" pitchFamily="34" charset="0"/>
                <a:cs typeface="Arial" pitchFamily="34" charset="0"/>
              </a:rPr>
              <a:t>ЭКОНОМИЧЕСКИЙ ПОТЕНЦИАЛ</a:t>
            </a:r>
            <a:endParaRPr lang="en-GB" sz="4000" b="1" cap="all" dirty="0">
              <a:solidFill>
                <a:srgbClr val="4472C4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5F02C0B1-1D82-4ADC-BC80-676E13042EED}"/>
              </a:ext>
            </a:extLst>
          </p:cNvPr>
          <p:cNvSpPr txBox="1"/>
          <p:nvPr/>
        </p:nvSpPr>
        <p:spPr>
          <a:xfrm>
            <a:off x="4391378" y="972558"/>
            <a:ext cx="432056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chemeClr val="tx1">
                    <a:lumMod val="90000"/>
                    <a:lumOff val="10000"/>
                  </a:schemeClr>
                </a:solidFill>
                <a:latin typeface="Arial" pitchFamily="34" charset="0"/>
                <a:ea typeface="Open Sans" panose="020B0606030504020204" pitchFamily="34" charset="0"/>
                <a:cs typeface="Arial" pitchFamily="34" charset="0"/>
              </a:rPr>
              <a:t>Торговля и предпринимательство</a:t>
            </a:r>
            <a:endParaRPr lang="en-US" b="1" dirty="0">
              <a:solidFill>
                <a:schemeClr val="tx1">
                  <a:lumMod val="90000"/>
                  <a:lumOff val="10000"/>
                </a:schemeClr>
              </a:solidFill>
              <a:latin typeface="Arial" pitchFamily="34" charset="0"/>
              <a:ea typeface="Open Sans" panose="020B0606030504020204" pitchFamily="34" charset="0"/>
              <a:cs typeface="Arial" pitchFamily="34" charset="0"/>
            </a:endParaRPr>
          </a:p>
        </p:txBody>
      </p:sp>
      <p:sp>
        <p:nvSpPr>
          <p:cNvPr id="39" name="Rectangle 5">
            <a:extLst>
              <a:ext uri="{FF2B5EF4-FFF2-40B4-BE49-F238E27FC236}">
                <a16:creationId xmlns="" xmlns:a16="http://schemas.microsoft.com/office/drawing/2014/main" id="{04BCF6F4-A108-48FB-92CB-D28C6932B1A8}"/>
              </a:ext>
            </a:extLst>
          </p:cNvPr>
          <p:cNvSpPr/>
          <p:nvPr/>
        </p:nvSpPr>
        <p:spPr>
          <a:xfrm>
            <a:off x="4391378" y="1367691"/>
            <a:ext cx="7483017" cy="4420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ru-RU" sz="1250" dirty="0">
                <a:solidFill>
                  <a:schemeClr val="tx1">
                    <a:lumMod val="90000"/>
                    <a:lumOff val="10000"/>
                  </a:schemeClr>
                </a:solidFill>
                <a:latin typeface="Arial" pitchFamily="34" charset="0"/>
                <a:ea typeface="Open Sans" panose="020B0606030504020204" pitchFamily="34" charset="0"/>
                <a:cs typeface="Arial" pitchFamily="34" charset="0"/>
              </a:rPr>
              <a:t>На территории </a:t>
            </a:r>
            <a:r>
              <a:rPr lang="ru-RU" sz="1250" dirty="0" err="1">
                <a:solidFill>
                  <a:schemeClr val="tx1">
                    <a:lumMod val="90000"/>
                    <a:lumOff val="10000"/>
                  </a:schemeClr>
                </a:solidFill>
                <a:latin typeface="Arial" pitchFamily="34" charset="0"/>
                <a:ea typeface="Open Sans" panose="020B0606030504020204" pitchFamily="34" charset="0"/>
                <a:cs typeface="Arial" pitchFamily="34" charset="0"/>
              </a:rPr>
              <a:t>Серышевского</a:t>
            </a:r>
            <a:r>
              <a:rPr lang="ru-RU" sz="1250" dirty="0">
                <a:solidFill>
                  <a:schemeClr val="tx1">
                    <a:lumMod val="90000"/>
                    <a:lumOff val="10000"/>
                  </a:schemeClr>
                </a:solidFill>
                <a:latin typeface="Arial" pitchFamily="34" charset="0"/>
                <a:ea typeface="Open Sans" panose="020B0606030504020204" pitchFamily="34" charset="0"/>
                <a:cs typeface="Arial" pitchFamily="34" charset="0"/>
              </a:rPr>
              <a:t> муниципального округа по состоянию на </a:t>
            </a:r>
            <a:r>
              <a:rPr lang="ru-RU" sz="1250" dirty="0" smtClean="0">
                <a:solidFill>
                  <a:schemeClr val="tx1">
                    <a:lumMod val="90000"/>
                    <a:lumOff val="10000"/>
                  </a:schemeClr>
                </a:solidFill>
                <a:latin typeface="Arial" pitchFamily="34" charset="0"/>
                <a:ea typeface="Open Sans" panose="020B0606030504020204" pitchFamily="34" charset="0"/>
                <a:cs typeface="Arial" pitchFamily="34" charset="0"/>
              </a:rPr>
              <a:t>01.01.2026 </a:t>
            </a:r>
            <a:r>
              <a:rPr lang="ru-RU" sz="1250" dirty="0">
                <a:solidFill>
                  <a:schemeClr val="tx1">
                    <a:lumMod val="90000"/>
                    <a:lumOff val="10000"/>
                  </a:schemeClr>
                </a:solidFill>
                <a:latin typeface="Arial" pitchFamily="34" charset="0"/>
                <a:ea typeface="Open Sans" panose="020B0606030504020204" pitchFamily="34" charset="0"/>
                <a:cs typeface="Arial" pitchFamily="34" charset="0"/>
              </a:rPr>
              <a:t>года зарегистрировано </a:t>
            </a:r>
            <a:r>
              <a:rPr lang="ru-RU" sz="1250" b="1" dirty="0" smtClean="0">
                <a:solidFill>
                  <a:srgbClr val="4472C4"/>
                </a:solidFill>
                <a:latin typeface="Arial" pitchFamily="34" charset="0"/>
                <a:ea typeface="Open Sans" panose="020B0606030504020204" pitchFamily="34" charset="0"/>
                <a:cs typeface="Arial" pitchFamily="34" charset="0"/>
              </a:rPr>
              <a:t>288 субъектов </a:t>
            </a:r>
            <a:r>
              <a:rPr lang="ru-RU" sz="1250" b="1" dirty="0">
                <a:solidFill>
                  <a:srgbClr val="4472C4"/>
                </a:solidFill>
                <a:latin typeface="Arial" pitchFamily="34" charset="0"/>
                <a:ea typeface="Open Sans" panose="020B0606030504020204" pitchFamily="34" charset="0"/>
                <a:cs typeface="Arial" pitchFamily="34" charset="0"/>
              </a:rPr>
              <a:t>малого и среднего </a:t>
            </a:r>
            <a:r>
              <a:rPr lang="ru-RU" sz="1250" b="1" dirty="0" smtClean="0">
                <a:solidFill>
                  <a:srgbClr val="4472C4"/>
                </a:solidFill>
                <a:latin typeface="Arial" pitchFamily="34" charset="0"/>
                <a:ea typeface="Open Sans" panose="020B0606030504020204" pitchFamily="34" charset="0"/>
                <a:cs typeface="Arial" pitchFamily="34" charset="0"/>
              </a:rPr>
              <a:t>предпринимательства</a:t>
            </a:r>
            <a:r>
              <a:rPr lang="ru-RU" sz="1250" dirty="0" smtClean="0">
                <a:solidFill>
                  <a:schemeClr val="tx1">
                    <a:lumMod val="90000"/>
                    <a:lumOff val="10000"/>
                  </a:schemeClr>
                </a:solidFill>
                <a:latin typeface="Arial" pitchFamily="34" charset="0"/>
                <a:ea typeface="Open Sans" panose="020B0606030504020204" pitchFamily="34" charset="0"/>
                <a:cs typeface="Arial" pitchFamily="34" charset="0"/>
              </a:rPr>
              <a:t>.  </a:t>
            </a:r>
            <a:endParaRPr lang="ru-RU" sz="1250" b="1" dirty="0" smtClean="0">
              <a:solidFill>
                <a:srgbClr val="4472C4"/>
              </a:solidFill>
              <a:latin typeface="Arial" pitchFamily="34" charset="0"/>
              <a:ea typeface="Open Sans" panose="020B0606030504020204" pitchFamily="34" charset="0"/>
              <a:cs typeface="Arial" pitchFamily="34" charset="0"/>
            </a:endParaRPr>
          </a:p>
          <a:p>
            <a:pPr>
              <a:lnSpc>
                <a:spcPct val="150000"/>
              </a:lnSpc>
            </a:pPr>
            <a:endParaRPr lang="ru-RU" sz="1250" b="1" dirty="0">
              <a:solidFill>
                <a:srgbClr val="4472C4"/>
              </a:solidFill>
              <a:latin typeface="Arial" pitchFamily="34" charset="0"/>
              <a:ea typeface="Open Sans" panose="020B0606030504020204" pitchFamily="34" charset="0"/>
              <a:cs typeface="Arial" pitchFamily="34" charset="0"/>
            </a:endParaRPr>
          </a:p>
          <a:p>
            <a:pPr>
              <a:lnSpc>
                <a:spcPct val="150000"/>
              </a:lnSpc>
            </a:pPr>
            <a:r>
              <a:rPr lang="ru-RU" sz="1250" dirty="0">
                <a:latin typeface="Arial" pitchFamily="34" charset="0"/>
                <a:ea typeface="Open Sans" panose="020B0606030504020204" pitchFamily="34" charset="0"/>
                <a:cs typeface="Arial" pitchFamily="34" charset="0"/>
              </a:rPr>
              <a:t>На территории </a:t>
            </a:r>
            <a:r>
              <a:rPr lang="ru-RU" sz="1250" dirty="0" err="1">
                <a:latin typeface="Arial" pitchFamily="34" charset="0"/>
                <a:ea typeface="Open Sans" panose="020B0606030504020204" pitchFamily="34" charset="0"/>
                <a:cs typeface="Arial" pitchFamily="34" charset="0"/>
              </a:rPr>
              <a:t>Серышевского</a:t>
            </a:r>
            <a:r>
              <a:rPr lang="ru-RU" sz="1250" dirty="0">
                <a:latin typeface="Arial" pitchFamily="34" charset="0"/>
                <a:ea typeface="Open Sans" panose="020B0606030504020204" pitchFamily="34" charset="0"/>
                <a:cs typeface="Arial" pitchFamily="34" charset="0"/>
              </a:rPr>
              <a:t> муниципального округа на </a:t>
            </a:r>
            <a:r>
              <a:rPr lang="ru-RU" sz="1250" dirty="0" smtClean="0">
                <a:latin typeface="Arial" pitchFamily="34" charset="0"/>
                <a:ea typeface="Open Sans" panose="020B0606030504020204" pitchFamily="34" charset="0"/>
                <a:cs typeface="Arial" pitchFamily="34" charset="0"/>
              </a:rPr>
              <a:t>01.01.2026  </a:t>
            </a:r>
            <a:r>
              <a:rPr lang="ru-RU" sz="1250" dirty="0">
                <a:latin typeface="Arial" pitchFamily="34" charset="0"/>
                <a:ea typeface="Open Sans" panose="020B0606030504020204" pitchFamily="34" charset="0"/>
                <a:cs typeface="Arial" pitchFamily="34" charset="0"/>
              </a:rPr>
              <a:t>года работает </a:t>
            </a:r>
            <a:r>
              <a:rPr lang="ru-RU" sz="1250" b="1" dirty="0" smtClean="0">
                <a:solidFill>
                  <a:srgbClr val="4472C4"/>
                </a:solidFill>
                <a:latin typeface="Arial" pitchFamily="34" charset="0"/>
                <a:ea typeface="Open Sans" panose="020B0606030504020204" pitchFamily="34" charset="0"/>
                <a:cs typeface="Arial" pitchFamily="34" charset="0"/>
              </a:rPr>
              <a:t>126 объектов </a:t>
            </a:r>
            <a:r>
              <a:rPr lang="ru-RU" sz="1250" b="1" dirty="0">
                <a:solidFill>
                  <a:srgbClr val="4472C4"/>
                </a:solidFill>
                <a:latin typeface="Arial" pitchFamily="34" charset="0"/>
                <a:ea typeface="Open Sans" panose="020B0606030504020204" pitchFamily="34" charset="0"/>
                <a:cs typeface="Arial" pitchFamily="34" charset="0"/>
              </a:rPr>
              <a:t>стационарной торговли</a:t>
            </a:r>
            <a:r>
              <a:rPr lang="ru-RU" sz="1250" dirty="0">
                <a:latin typeface="Arial" pitchFamily="34" charset="0"/>
                <a:ea typeface="Open Sans" panose="020B0606030504020204" pitchFamily="34" charset="0"/>
                <a:cs typeface="Arial" pitchFamily="34" charset="0"/>
              </a:rPr>
              <a:t>, в том числе </a:t>
            </a:r>
            <a:r>
              <a:rPr lang="ru-RU" sz="1250" b="1" dirty="0">
                <a:solidFill>
                  <a:srgbClr val="4472C4"/>
                </a:solidFill>
                <a:latin typeface="Arial" pitchFamily="34" charset="0"/>
                <a:ea typeface="Open Sans" panose="020B0606030504020204" pitchFamily="34" charset="0"/>
                <a:cs typeface="Arial" pitchFamily="34" charset="0"/>
              </a:rPr>
              <a:t>13 павильонов, 1 киоск, 4 супермаркета</a:t>
            </a:r>
            <a:r>
              <a:rPr lang="ru-RU" sz="1250" dirty="0">
                <a:latin typeface="Arial" pitchFamily="34" charset="0"/>
                <a:ea typeface="Open Sans" panose="020B0606030504020204" pitchFamily="34" charset="0"/>
                <a:cs typeface="Arial" pitchFamily="34" charset="0"/>
              </a:rPr>
              <a:t>. Общая торговая площадь увеличилась по сравнению с аналогичным периодом прошлого года на </a:t>
            </a:r>
            <a:r>
              <a:rPr lang="ru-RU" sz="1250" b="1" dirty="0">
                <a:solidFill>
                  <a:srgbClr val="4472C4"/>
                </a:solidFill>
                <a:latin typeface="Arial" pitchFamily="34" charset="0"/>
                <a:ea typeface="Open Sans" panose="020B0606030504020204" pitchFamily="34" charset="0"/>
                <a:cs typeface="Arial" pitchFamily="34" charset="0"/>
              </a:rPr>
              <a:t>15% </a:t>
            </a:r>
            <a:r>
              <a:rPr lang="ru-RU" sz="1250" dirty="0">
                <a:latin typeface="Arial" pitchFamily="34" charset="0"/>
                <a:ea typeface="Open Sans" panose="020B0606030504020204" pitchFamily="34" charset="0"/>
                <a:cs typeface="Arial" pitchFamily="34" charset="0"/>
              </a:rPr>
              <a:t>и составила </a:t>
            </a:r>
            <a:r>
              <a:rPr lang="ru-RU" sz="1250" b="1" dirty="0" smtClean="0">
                <a:solidFill>
                  <a:srgbClr val="4472C4"/>
                </a:solidFill>
                <a:latin typeface="Arial" pitchFamily="34" charset="0"/>
                <a:ea typeface="Open Sans" panose="020B0606030504020204" pitchFamily="34" charset="0"/>
                <a:cs typeface="Arial" pitchFamily="34" charset="0"/>
              </a:rPr>
              <a:t>5 695,5 м</a:t>
            </a:r>
            <a:r>
              <a:rPr lang="ru-RU" sz="1250" b="1" baseline="30000" dirty="0" smtClean="0">
                <a:solidFill>
                  <a:srgbClr val="4472C4"/>
                </a:solidFill>
                <a:latin typeface="Arial" pitchFamily="34" charset="0"/>
                <a:ea typeface="Open Sans" panose="020B0606030504020204" pitchFamily="34" charset="0"/>
                <a:cs typeface="Arial" pitchFamily="34" charset="0"/>
              </a:rPr>
              <a:t>2</a:t>
            </a:r>
            <a:r>
              <a:rPr lang="ru-RU" sz="1250" b="1" dirty="0" smtClean="0">
                <a:solidFill>
                  <a:srgbClr val="4472C4"/>
                </a:solidFill>
                <a:latin typeface="Arial" pitchFamily="34" charset="0"/>
                <a:ea typeface="Open Sans" panose="020B0606030504020204" pitchFamily="34" charset="0"/>
                <a:cs typeface="Arial" pitchFamily="34" charset="0"/>
              </a:rPr>
              <a:t>.</a:t>
            </a:r>
          </a:p>
          <a:p>
            <a:pPr>
              <a:lnSpc>
                <a:spcPct val="150000"/>
              </a:lnSpc>
            </a:pPr>
            <a:endParaRPr lang="ru-RU" sz="1250" b="1" dirty="0" smtClean="0">
              <a:solidFill>
                <a:srgbClr val="4472C4"/>
              </a:solidFill>
              <a:latin typeface="Arial" pitchFamily="34" charset="0"/>
              <a:ea typeface="Open Sans" panose="020B0606030504020204" pitchFamily="34" charset="0"/>
              <a:cs typeface="Arial" pitchFamily="34" charset="0"/>
            </a:endParaRPr>
          </a:p>
          <a:p>
            <a:pPr>
              <a:lnSpc>
                <a:spcPct val="150000"/>
              </a:lnSpc>
            </a:pPr>
            <a:r>
              <a:rPr lang="ru-RU" sz="1250" dirty="0" smtClean="0">
                <a:latin typeface="Arial" pitchFamily="34" charset="0"/>
                <a:ea typeface="Open Sans" panose="020B0606030504020204" pitchFamily="34" charset="0"/>
                <a:cs typeface="Arial" pitchFamily="34" charset="0"/>
              </a:rPr>
              <a:t>По </a:t>
            </a:r>
            <a:r>
              <a:rPr lang="ru-RU" sz="1250" dirty="0">
                <a:latin typeface="Arial" pitchFamily="34" charset="0"/>
                <a:ea typeface="Open Sans" panose="020B0606030504020204" pitchFamily="34" charset="0"/>
                <a:cs typeface="Arial" pitchFamily="34" charset="0"/>
              </a:rPr>
              <a:t>состоянию на </a:t>
            </a:r>
            <a:r>
              <a:rPr lang="ru-RU" sz="1250" dirty="0" smtClean="0">
                <a:latin typeface="Arial" pitchFamily="34" charset="0"/>
                <a:ea typeface="Open Sans" panose="020B0606030504020204" pitchFamily="34" charset="0"/>
                <a:cs typeface="Arial" pitchFamily="34" charset="0"/>
              </a:rPr>
              <a:t>01.01.2026 </a:t>
            </a:r>
            <a:r>
              <a:rPr lang="ru-RU" sz="1250" dirty="0">
                <a:latin typeface="Arial" pitchFamily="34" charset="0"/>
                <a:ea typeface="Open Sans" panose="020B0606030504020204" pitchFamily="34" charset="0"/>
                <a:cs typeface="Arial" pitchFamily="34" charset="0"/>
              </a:rPr>
              <a:t>года  оборот розничной торговли в округе достиг </a:t>
            </a:r>
            <a:r>
              <a:rPr lang="ru-RU" sz="1250" b="1" dirty="0" smtClean="0">
                <a:solidFill>
                  <a:srgbClr val="4472C4"/>
                </a:solidFill>
                <a:latin typeface="Arial" pitchFamily="34" charset="0"/>
                <a:ea typeface="Open Sans" panose="020B0606030504020204" pitchFamily="34" charset="0"/>
                <a:cs typeface="Arial" pitchFamily="34" charset="0"/>
              </a:rPr>
              <a:t>584,4 </a:t>
            </a:r>
            <a:r>
              <a:rPr lang="ru-RU" sz="1250" b="1" dirty="0">
                <a:solidFill>
                  <a:srgbClr val="4472C4"/>
                </a:solidFill>
                <a:latin typeface="Arial" pitchFamily="34" charset="0"/>
                <a:ea typeface="Open Sans" panose="020B0606030504020204" pitchFamily="34" charset="0"/>
                <a:cs typeface="Arial" pitchFamily="34" charset="0"/>
              </a:rPr>
              <a:t>млн. рублей</a:t>
            </a:r>
            <a:r>
              <a:rPr lang="ru-RU" sz="1250" dirty="0">
                <a:latin typeface="Arial" pitchFamily="34" charset="0"/>
                <a:ea typeface="Open Sans" panose="020B0606030504020204" pitchFamily="34" charset="0"/>
                <a:cs typeface="Arial" pitchFamily="34" charset="0"/>
              </a:rPr>
              <a:t>, </a:t>
            </a:r>
            <a:r>
              <a:rPr lang="ru-RU" sz="1250" dirty="0" smtClean="0">
                <a:latin typeface="Arial" pitchFamily="34" charset="0"/>
                <a:ea typeface="Open Sans" panose="020B0606030504020204" pitchFamily="34" charset="0"/>
                <a:cs typeface="Arial" pitchFamily="34" charset="0"/>
              </a:rPr>
              <a:t>и составил </a:t>
            </a:r>
            <a:r>
              <a:rPr lang="ru-RU" sz="1250" b="1" dirty="0" smtClean="0">
                <a:solidFill>
                  <a:srgbClr val="4472C4"/>
                </a:solidFill>
                <a:latin typeface="Arial" pitchFamily="34" charset="0"/>
                <a:ea typeface="Open Sans" panose="020B0606030504020204" pitchFamily="34" charset="0"/>
                <a:cs typeface="Arial" pitchFamily="34" charset="0"/>
              </a:rPr>
              <a:t>83,9% </a:t>
            </a:r>
            <a:r>
              <a:rPr lang="ru-RU" sz="1250" dirty="0" smtClean="0">
                <a:latin typeface="Arial" pitchFamily="34" charset="0"/>
                <a:ea typeface="Open Sans" panose="020B0606030504020204" pitchFamily="34" charset="0"/>
                <a:cs typeface="Arial" pitchFamily="34" charset="0"/>
              </a:rPr>
              <a:t>к уровню прошлого года.</a:t>
            </a:r>
            <a:endParaRPr lang="ru-RU" sz="1250" dirty="0">
              <a:latin typeface="Arial" pitchFamily="34" charset="0"/>
              <a:ea typeface="Open Sans" panose="020B0606030504020204" pitchFamily="34" charset="0"/>
              <a:cs typeface="Arial" pitchFamily="34" charset="0"/>
            </a:endParaRPr>
          </a:p>
          <a:p>
            <a:pPr>
              <a:lnSpc>
                <a:spcPct val="150000"/>
              </a:lnSpc>
            </a:pPr>
            <a:endParaRPr lang="ru-RU" sz="1250" dirty="0" smtClean="0">
              <a:latin typeface="Arial" pitchFamily="34" charset="0"/>
              <a:ea typeface="Open Sans" panose="020B0606030504020204" pitchFamily="34" charset="0"/>
              <a:cs typeface="Arial" pitchFamily="34" charset="0"/>
            </a:endParaRPr>
          </a:p>
          <a:p>
            <a:pPr>
              <a:lnSpc>
                <a:spcPct val="150000"/>
              </a:lnSpc>
            </a:pPr>
            <a:r>
              <a:rPr lang="ru-RU" sz="1250" dirty="0" smtClean="0">
                <a:latin typeface="Arial" pitchFamily="34" charset="0"/>
                <a:ea typeface="Open Sans" panose="020B0606030504020204" pitchFamily="34" charset="0"/>
                <a:cs typeface="Arial" pitchFamily="34" charset="0"/>
              </a:rPr>
              <a:t>По </a:t>
            </a:r>
            <a:r>
              <a:rPr lang="ru-RU" sz="1250" dirty="0">
                <a:latin typeface="Arial" pitchFamily="34" charset="0"/>
                <a:ea typeface="Open Sans" panose="020B0606030504020204" pitchFamily="34" charset="0"/>
                <a:cs typeface="Arial" pitchFamily="34" charset="0"/>
              </a:rPr>
              <a:t>состоянию на </a:t>
            </a:r>
            <a:r>
              <a:rPr lang="ru-RU" sz="1250" dirty="0" smtClean="0">
                <a:latin typeface="Arial" pitchFamily="34" charset="0"/>
                <a:ea typeface="Open Sans" panose="020B0606030504020204" pitchFamily="34" charset="0"/>
                <a:cs typeface="Arial" pitchFamily="34" charset="0"/>
              </a:rPr>
              <a:t>01.01.2026 </a:t>
            </a:r>
            <a:r>
              <a:rPr lang="ru-RU" sz="1250" dirty="0">
                <a:latin typeface="Arial" pitchFamily="34" charset="0"/>
                <a:ea typeface="Open Sans" panose="020B0606030504020204" pitchFamily="34" charset="0"/>
                <a:cs typeface="Arial" pitchFamily="34" charset="0"/>
              </a:rPr>
              <a:t>года  в округе работает </a:t>
            </a:r>
            <a:r>
              <a:rPr lang="ru-RU" sz="1250" b="1" dirty="0" smtClean="0">
                <a:solidFill>
                  <a:srgbClr val="4472C4"/>
                </a:solidFill>
                <a:latin typeface="Arial" pitchFamily="34" charset="0"/>
                <a:ea typeface="Open Sans" panose="020B0606030504020204" pitchFamily="34" charset="0"/>
                <a:cs typeface="Arial" pitchFamily="34" charset="0"/>
              </a:rPr>
              <a:t>2 предприятия </a:t>
            </a:r>
            <a:r>
              <a:rPr lang="ru-RU" sz="1250" b="1" dirty="0">
                <a:solidFill>
                  <a:srgbClr val="4472C4"/>
                </a:solidFill>
                <a:latin typeface="Arial" pitchFamily="34" charset="0"/>
                <a:ea typeface="Open Sans" panose="020B0606030504020204" pitchFamily="34" charset="0"/>
                <a:cs typeface="Arial" pitchFamily="34" charset="0"/>
              </a:rPr>
              <a:t>общественного питания на </a:t>
            </a:r>
            <a:r>
              <a:rPr lang="ru-RU" sz="1250" b="1" dirty="0" smtClean="0">
                <a:solidFill>
                  <a:srgbClr val="4472C4"/>
                </a:solidFill>
                <a:latin typeface="Arial" pitchFamily="34" charset="0"/>
                <a:ea typeface="Open Sans" panose="020B0606030504020204" pitchFamily="34" charset="0"/>
                <a:cs typeface="Arial" pitchFamily="34" charset="0"/>
              </a:rPr>
              <a:t>160 посадочных </a:t>
            </a:r>
            <a:r>
              <a:rPr lang="ru-RU" sz="1250" b="1" dirty="0">
                <a:solidFill>
                  <a:srgbClr val="4472C4"/>
                </a:solidFill>
                <a:latin typeface="Arial" pitchFamily="34" charset="0"/>
                <a:ea typeface="Open Sans" panose="020B0606030504020204" pitchFamily="34" charset="0"/>
                <a:cs typeface="Arial" pitchFamily="34" charset="0"/>
              </a:rPr>
              <a:t>мест</a:t>
            </a:r>
            <a:r>
              <a:rPr lang="ru-RU" sz="1250" dirty="0">
                <a:latin typeface="Arial" pitchFamily="34" charset="0"/>
                <a:ea typeface="Open Sans" panose="020B0606030504020204" pitchFamily="34" charset="0"/>
                <a:cs typeface="Arial" pitchFamily="34" charset="0"/>
              </a:rPr>
              <a:t>, из них </a:t>
            </a:r>
            <a:r>
              <a:rPr lang="ru-RU" sz="1250" b="1" dirty="0" smtClean="0">
                <a:solidFill>
                  <a:srgbClr val="4472C4"/>
                </a:solidFill>
                <a:latin typeface="Arial" pitchFamily="34" charset="0"/>
                <a:ea typeface="Open Sans" panose="020B0606030504020204" pitchFamily="34" charset="0"/>
                <a:cs typeface="Arial" pitchFamily="34" charset="0"/>
              </a:rPr>
              <a:t>1 </a:t>
            </a:r>
            <a:r>
              <a:rPr lang="ru-RU" sz="1250" b="1" dirty="0">
                <a:solidFill>
                  <a:srgbClr val="4472C4"/>
                </a:solidFill>
                <a:latin typeface="Arial" pitchFamily="34" charset="0"/>
                <a:ea typeface="Open Sans" panose="020B0606030504020204" pitchFamily="34" charset="0"/>
                <a:cs typeface="Arial" pitchFamily="34" charset="0"/>
              </a:rPr>
              <a:t>кафе, кафетерий, суши-бар и ресторан</a:t>
            </a:r>
            <a:r>
              <a:rPr lang="ru-RU" sz="1250" dirty="0">
                <a:latin typeface="Arial" pitchFamily="34" charset="0"/>
                <a:ea typeface="Open Sans" panose="020B0606030504020204" pitchFamily="34" charset="0"/>
                <a:cs typeface="Arial" pitchFamily="34" charset="0"/>
              </a:rPr>
              <a:t> в </a:t>
            </a:r>
            <a:r>
              <a:rPr lang="ru-RU" sz="1250" dirty="0" err="1">
                <a:latin typeface="Arial" pitchFamily="34" charset="0"/>
                <a:ea typeface="Open Sans" panose="020B0606030504020204" pitchFamily="34" charset="0"/>
                <a:cs typeface="Arial" pitchFamily="34" charset="0"/>
              </a:rPr>
              <a:t>пгт</a:t>
            </a:r>
            <a:r>
              <a:rPr lang="ru-RU" sz="1250" dirty="0">
                <a:latin typeface="Arial" pitchFamily="34" charset="0"/>
                <a:ea typeface="Open Sans" panose="020B0606030504020204" pitchFamily="34" charset="0"/>
                <a:cs typeface="Arial" pitchFamily="34" charset="0"/>
              </a:rPr>
              <a:t> Серышево.  </a:t>
            </a:r>
          </a:p>
          <a:p>
            <a:pPr>
              <a:lnSpc>
                <a:spcPct val="150000"/>
              </a:lnSpc>
            </a:pPr>
            <a:endParaRPr lang="ru-RU" sz="1250" dirty="0" smtClean="0">
              <a:latin typeface="Arial" pitchFamily="34" charset="0"/>
              <a:ea typeface="Open Sans" panose="020B0606030504020204" pitchFamily="34" charset="0"/>
              <a:cs typeface="Arial" pitchFamily="34" charset="0"/>
            </a:endParaRPr>
          </a:p>
          <a:p>
            <a:pPr>
              <a:lnSpc>
                <a:spcPct val="150000"/>
              </a:lnSpc>
            </a:pPr>
            <a:r>
              <a:rPr lang="ru-RU" sz="1250" dirty="0" smtClean="0">
                <a:latin typeface="Arial" pitchFamily="34" charset="0"/>
                <a:ea typeface="Open Sans" panose="020B0606030504020204" pitchFamily="34" charset="0"/>
                <a:cs typeface="Arial" pitchFamily="34" charset="0"/>
              </a:rPr>
              <a:t>Оборот </a:t>
            </a:r>
            <a:r>
              <a:rPr lang="ru-RU" sz="1250" dirty="0">
                <a:latin typeface="Arial" pitchFamily="34" charset="0"/>
                <a:ea typeface="Open Sans" panose="020B0606030504020204" pitchFamily="34" charset="0"/>
                <a:cs typeface="Arial" pitchFamily="34" charset="0"/>
              </a:rPr>
              <a:t>общественного питания в </a:t>
            </a:r>
            <a:r>
              <a:rPr lang="ru-RU" sz="1250" dirty="0" smtClean="0">
                <a:latin typeface="Arial" pitchFamily="34" charset="0"/>
                <a:ea typeface="Open Sans" panose="020B0606030504020204" pitchFamily="34" charset="0"/>
                <a:cs typeface="Arial" pitchFamily="34" charset="0"/>
              </a:rPr>
              <a:t>2025 году составил </a:t>
            </a:r>
            <a:r>
              <a:rPr lang="ru-RU" sz="1250" b="1" dirty="0" smtClean="0">
                <a:solidFill>
                  <a:srgbClr val="4472C4"/>
                </a:solidFill>
                <a:latin typeface="Arial" pitchFamily="34" charset="0"/>
                <a:ea typeface="Open Sans" panose="020B0606030504020204" pitchFamily="34" charset="0"/>
                <a:cs typeface="Arial" pitchFamily="34" charset="0"/>
              </a:rPr>
              <a:t>2,9 </a:t>
            </a:r>
            <a:r>
              <a:rPr lang="ru-RU" sz="1250" b="1" dirty="0">
                <a:solidFill>
                  <a:srgbClr val="4472C4"/>
                </a:solidFill>
                <a:latin typeface="Arial" pitchFamily="34" charset="0"/>
                <a:ea typeface="Open Sans" panose="020B0606030504020204" pitchFamily="34" charset="0"/>
                <a:cs typeface="Arial" pitchFamily="34" charset="0"/>
              </a:rPr>
              <a:t>млн. </a:t>
            </a:r>
            <a:r>
              <a:rPr lang="ru-RU" sz="1250" b="1" dirty="0" smtClean="0">
                <a:solidFill>
                  <a:srgbClr val="4472C4"/>
                </a:solidFill>
                <a:latin typeface="Arial" pitchFamily="34" charset="0"/>
                <a:ea typeface="Open Sans" panose="020B0606030504020204" pitchFamily="34" charset="0"/>
                <a:cs typeface="Arial" pitchFamily="34" charset="0"/>
              </a:rPr>
              <a:t>рублей. </a:t>
            </a:r>
            <a:r>
              <a:rPr lang="ru-RU" sz="1250" dirty="0" smtClean="0">
                <a:latin typeface="Arial" pitchFamily="34" charset="0"/>
                <a:ea typeface="Open Sans" panose="020B0606030504020204" pitchFamily="34" charset="0"/>
                <a:cs typeface="Arial" pitchFamily="34" charset="0"/>
              </a:rPr>
              <a:t> </a:t>
            </a:r>
            <a:endParaRPr lang="ru-RU" sz="1250" dirty="0">
              <a:latin typeface="Arial" pitchFamily="34" charset="0"/>
              <a:ea typeface="Open Sans" panose="020B0606030504020204" pitchFamily="34" charset="0"/>
              <a:cs typeface="Arial" pitchFamily="34" charset="0"/>
            </a:endParaRPr>
          </a:p>
        </p:txBody>
      </p:sp>
      <p:sp>
        <p:nvSpPr>
          <p:cNvPr id="16" name="Прямоугольник с двумя скругленными соседними углами 15"/>
          <p:cNvSpPr/>
          <p:nvPr/>
        </p:nvSpPr>
        <p:spPr>
          <a:xfrm>
            <a:off x="364067" y="982667"/>
            <a:ext cx="3674533" cy="5885442"/>
          </a:xfrm>
          <a:prstGeom prst="round2Same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2370" y="1241779"/>
            <a:ext cx="3116829" cy="160302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 w="19050">
            <a:solidFill>
              <a:schemeClr val="bg1"/>
            </a:solidFill>
            <a:miter lim="800000"/>
            <a:headEnd/>
            <a:tailEnd/>
          </a:ln>
          <a:effectLst/>
          <a:extLst/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2369" y="4876800"/>
            <a:ext cx="3116829" cy="168204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 w="19050">
            <a:solidFill>
              <a:schemeClr val="bg1"/>
            </a:solidFill>
            <a:miter lim="800000"/>
            <a:headEnd/>
            <a:tailEnd/>
          </a:ln>
          <a:effectLst/>
          <a:extLst/>
        </p:spPr>
      </p:pic>
      <p:pic>
        <p:nvPicPr>
          <p:cNvPr id="5125" name="Picture 5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2369" y="2968978"/>
            <a:ext cx="3116829" cy="177235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 w="19050">
            <a:solidFill>
              <a:schemeClr val="bg1"/>
            </a:solidFill>
            <a:miter lim="800000"/>
            <a:headEnd/>
            <a:tailEnd/>
          </a:ln>
          <a:effectLst/>
          <a:extLst/>
        </p:spPr>
      </p:pic>
    </p:spTree>
    <p:extLst>
      <p:ext uri="{BB962C8B-B14F-4D97-AF65-F5344CB8AC3E}">
        <p14:creationId xmlns:p14="http://schemas.microsoft.com/office/powerpoint/2010/main" val="24197019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39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ight Triangle 2">
            <a:extLst>
              <a:ext uri="{FF2B5EF4-FFF2-40B4-BE49-F238E27FC236}">
                <a16:creationId xmlns="" xmlns:a16="http://schemas.microsoft.com/office/drawing/2014/main" id="{24FE1721-3792-4C0B-AFC5-E933EA748BFD}"/>
              </a:ext>
            </a:extLst>
          </p:cNvPr>
          <p:cNvSpPr/>
          <p:nvPr/>
        </p:nvSpPr>
        <p:spPr>
          <a:xfrm rot="10800000">
            <a:off x="11533515" y="-3"/>
            <a:ext cx="658481" cy="658481"/>
          </a:xfrm>
          <a:prstGeom prst="rtTriangle">
            <a:avLst/>
          </a:prstGeom>
          <a:solidFill>
            <a:srgbClr val="4472C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5" name="Rectangle 22">
            <a:extLst>
              <a:ext uri="{FF2B5EF4-FFF2-40B4-BE49-F238E27FC236}">
                <a16:creationId xmlns="" xmlns:a16="http://schemas.microsoft.com/office/drawing/2014/main" id="{1DD9E92B-CCDA-4A0E-A218-FB03D92837D4}"/>
              </a:ext>
            </a:extLst>
          </p:cNvPr>
          <p:cNvSpPr/>
          <p:nvPr/>
        </p:nvSpPr>
        <p:spPr>
          <a:xfrm>
            <a:off x="1922411" y="264672"/>
            <a:ext cx="8366265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4000" b="1" cap="all" dirty="0">
                <a:solidFill>
                  <a:srgbClr val="4472C4"/>
                </a:solidFill>
                <a:latin typeface="Arial" pitchFamily="34" charset="0"/>
                <a:cs typeface="Arial" pitchFamily="34" charset="0"/>
              </a:rPr>
              <a:t>ЭКОНОМИЧЕСКИЙ ПОТЕНЦИАЛ</a:t>
            </a:r>
            <a:endParaRPr lang="en-GB" sz="4000" b="1" cap="all" dirty="0">
              <a:solidFill>
                <a:srgbClr val="4472C4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5F02C0B1-1D82-4ADC-BC80-676E13042EED}"/>
              </a:ext>
            </a:extLst>
          </p:cNvPr>
          <p:cNvSpPr txBox="1"/>
          <p:nvPr/>
        </p:nvSpPr>
        <p:spPr>
          <a:xfrm>
            <a:off x="4391378" y="972558"/>
            <a:ext cx="432056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chemeClr val="tx1">
                    <a:lumMod val="90000"/>
                    <a:lumOff val="10000"/>
                  </a:schemeClr>
                </a:solidFill>
                <a:latin typeface="Arial" pitchFamily="34" charset="0"/>
                <a:ea typeface="Open Sans" panose="020B0606030504020204" pitchFamily="34" charset="0"/>
                <a:cs typeface="Arial" pitchFamily="34" charset="0"/>
              </a:rPr>
              <a:t>Сельское хозяйство</a:t>
            </a:r>
            <a:endParaRPr lang="en-US" b="1" dirty="0">
              <a:solidFill>
                <a:schemeClr val="tx1">
                  <a:lumMod val="90000"/>
                  <a:lumOff val="10000"/>
                </a:schemeClr>
              </a:solidFill>
              <a:latin typeface="Arial" pitchFamily="34" charset="0"/>
              <a:ea typeface="Open Sans" panose="020B0606030504020204" pitchFamily="34" charset="0"/>
              <a:cs typeface="Arial" pitchFamily="34" charset="0"/>
            </a:endParaRPr>
          </a:p>
        </p:txBody>
      </p:sp>
      <p:sp>
        <p:nvSpPr>
          <p:cNvPr id="39" name="Rectangle 5">
            <a:extLst>
              <a:ext uri="{FF2B5EF4-FFF2-40B4-BE49-F238E27FC236}">
                <a16:creationId xmlns="" xmlns:a16="http://schemas.microsoft.com/office/drawing/2014/main" id="{04BCF6F4-A108-48FB-92CB-D28C6932B1A8}"/>
              </a:ext>
            </a:extLst>
          </p:cNvPr>
          <p:cNvSpPr/>
          <p:nvPr/>
        </p:nvSpPr>
        <p:spPr>
          <a:xfrm>
            <a:off x="4391378" y="1367691"/>
            <a:ext cx="7483017" cy="9579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ru-RU" sz="1250" dirty="0">
                <a:latin typeface="Arial" pitchFamily="34" charset="0"/>
                <a:ea typeface="Open Sans" panose="020B0606030504020204" pitchFamily="34" charset="0"/>
                <a:cs typeface="Arial" pitchFamily="34" charset="0"/>
              </a:rPr>
              <a:t>Сельскохозяйственным производством на территории  муниципального округа занимаются </a:t>
            </a:r>
            <a:r>
              <a:rPr lang="ru-RU" sz="1250" b="1" dirty="0" smtClean="0">
                <a:solidFill>
                  <a:srgbClr val="4472C4"/>
                </a:solidFill>
                <a:latin typeface="Arial" pitchFamily="34" charset="0"/>
                <a:ea typeface="Open Sans" panose="020B0606030504020204" pitchFamily="34" charset="0"/>
                <a:cs typeface="Arial" pitchFamily="34" charset="0"/>
              </a:rPr>
              <a:t>13 </a:t>
            </a:r>
            <a:r>
              <a:rPr lang="ru-RU" sz="1250" b="1" dirty="0">
                <a:solidFill>
                  <a:srgbClr val="4472C4"/>
                </a:solidFill>
                <a:latin typeface="Arial" pitchFamily="34" charset="0"/>
                <a:ea typeface="Open Sans" panose="020B0606030504020204" pitchFamily="34" charset="0"/>
                <a:cs typeface="Arial" pitchFamily="34" charset="0"/>
              </a:rPr>
              <a:t>предприятий различных форм собственности, </a:t>
            </a:r>
            <a:r>
              <a:rPr lang="ru-RU" sz="1250" b="1" dirty="0" smtClean="0">
                <a:solidFill>
                  <a:srgbClr val="4472C4"/>
                </a:solidFill>
                <a:latin typeface="Arial" pitchFamily="34" charset="0"/>
                <a:ea typeface="Open Sans" panose="020B0606030504020204" pitchFamily="34" charset="0"/>
                <a:cs typeface="Arial" pitchFamily="34" charset="0"/>
              </a:rPr>
              <a:t>38 </a:t>
            </a:r>
            <a:r>
              <a:rPr lang="ru-RU" sz="1250" b="1" dirty="0" err="1" smtClean="0">
                <a:solidFill>
                  <a:srgbClr val="4472C4"/>
                </a:solidFill>
                <a:latin typeface="Arial" pitchFamily="34" charset="0"/>
                <a:ea typeface="Open Sans" panose="020B0606030504020204" pitchFamily="34" charset="0"/>
                <a:cs typeface="Arial" pitchFamily="34" charset="0"/>
              </a:rPr>
              <a:t>крестьянско</a:t>
            </a:r>
            <a:r>
              <a:rPr lang="ru-RU" sz="1250" b="1" dirty="0" smtClean="0">
                <a:solidFill>
                  <a:srgbClr val="4472C4"/>
                </a:solidFill>
                <a:latin typeface="Arial" pitchFamily="34" charset="0"/>
                <a:ea typeface="Open Sans" panose="020B0606030504020204" pitchFamily="34" charset="0"/>
                <a:cs typeface="Arial" pitchFamily="34" charset="0"/>
              </a:rPr>
              <a:t> </a:t>
            </a:r>
            <a:r>
              <a:rPr lang="ru-RU" sz="1250" b="1" dirty="0">
                <a:solidFill>
                  <a:srgbClr val="4472C4"/>
                </a:solidFill>
                <a:latin typeface="Arial" pitchFamily="34" charset="0"/>
                <a:ea typeface="Open Sans" panose="020B0606030504020204" pitchFamily="34" charset="0"/>
                <a:cs typeface="Arial" pitchFamily="34" charset="0"/>
              </a:rPr>
              <a:t>– фермерских хозяйств</a:t>
            </a:r>
            <a:r>
              <a:rPr lang="ru-RU" sz="1250" dirty="0">
                <a:latin typeface="Arial" pitchFamily="34" charset="0"/>
                <a:ea typeface="Open Sans" panose="020B0606030504020204" pitchFamily="34" charset="0"/>
                <a:cs typeface="Arial" pitchFamily="34" charset="0"/>
              </a:rPr>
              <a:t>,  кроме того, функционируют </a:t>
            </a:r>
            <a:r>
              <a:rPr lang="ru-RU" sz="1250" b="1" dirty="0">
                <a:solidFill>
                  <a:srgbClr val="4472C4"/>
                </a:solidFill>
                <a:latin typeface="Arial" pitchFamily="34" charset="0"/>
                <a:ea typeface="Open Sans" panose="020B0606030504020204" pitchFamily="34" charset="0"/>
                <a:cs typeface="Arial" pitchFamily="34" charset="0"/>
              </a:rPr>
              <a:t>4 сельскохозяйственных потребительских кооператива</a:t>
            </a:r>
            <a:r>
              <a:rPr lang="ru-RU" sz="1250" dirty="0">
                <a:latin typeface="Arial" pitchFamily="34" charset="0"/>
                <a:ea typeface="Open Sans" panose="020B0606030504020204" pitchFamily="34" charset="0"/>
                <a:cs typeface="Arial" pitchFamily="34" charset="0"/>
              </a:rPr>
              <a:t>.</a:t>
            </a:r>
          </a:p>
        </p:txBody>
      </p:sp>
      <p:sp>
        <p:nvSpPr>
          <p:cNvPr id="16" name="Прямоугольник с двумя скругленными соседними углами 15"/>
          <p:cNvSpPr/>
          <p:nvPr/>
        </p:nvSpPr>
        <p:spPr>
          <a:xfrm>
            <a:off x="364067" y="972558"/>
            <a:ext cx="3674533" cy="5885442"/>
          </a:xfrm>
          <a:prstGeom prst="round2Same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3619" y="1307859"/>
            <a:ext cx="3075427" cy="261753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 w="19050">
            <a:solidFill>
              <a:schemeClr val="bg1"/>
            </a:solidFill>
            <a:miter lim="800000"/>
            <a:headEnd/>
            <a:tailEnd/>
          </a:ln>
          <a:effectLst/>
          <a:extLst/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3619" y="4006454"/>
            <a:ext cx="3075427" cy="263819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 w="19050">
            <a:solidFill>
              <a:schemeClr val="bg1"/>
            </a:solidFill>
            <a:miter lim="800000"/>
            <a:headEnd/>
            <a:tailEnd/>
          </a:ln>
          <a:effectLst/>
          <a:extLst/>
        </p:spPr>
      </p:pic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5F02C0B1-1D82-4ADC-BC80-676E13042EED}"/>
              </a:ext>
            </a:extLst>
          </p:cNvPr>
          <p:cNvSpPr txBox="1"/>
          <p:nvPr/>
        </p:nvSpPr>
        <p:spPr>
          <a:xfrm>
            <a:off x="4425245" y="2431958"/>
            <a:ext cx="228035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chemeClr val="tx1">
                    <a:lumMod val="90000"/>
                    <a:lumOff val="10000"/>
                  </a:schemeClr>
                </a:solidFill>
                <a:latin typeface="Arial" pitchFamily="34" charset="0"/>
                <a:ea typeface="Open Sans" panose="020B0606030504020204" pitchFamily="34" charset="0"/>
                <a:cs typeface="Arial" pitchFamily="34" charset="0"/>
              </a:rPr>
              <a:t>Растениеводство</a:t>
            </a:r>
            <a:endParaRPr lang="en-US" b="1" dirty="0">
              <a:solidFill>
                <a:schemeClr val="tx1">
                  <a:lumMod val="90000"/>
                  <a:lumOff val="10000"/>
                </a:schemeClr>
              </a:solidFill>
              <a:latin typeface="Arial" pitchFamily="34" charset="0"/>
              <a:ea typeface="Open Sans" panose="020B0606030504020204" pitchFamily="34" charset="0"/>
              <a:cs typeface="Arial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="" xmlns:a16="http://schemas.microsoft.com/office/drawing/2014/main" id="{5F02C0B1-1D82-4ADC-BC80-676E13042EED}"/>
              </a:ext>
            </a:extLst>
          </p:cNvPr>
          <p:cNvSpPr txBox="1"/>
          <p:nvPr/>
        </p:nvSpPr>
        <p:spPr>
          <a:xfrm>
            <a:off x="8211908" y="2431958"/>
            <a:ext cx="228035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chemeClr val="tx1">
                    <a:lumMod val="90000"/>
                    <a:lumOff val="10000"/>
                  </a:schemeClr>
                </a:solidFill>
                <a:latin typeface="Arial" pitchFamily="34" charset="0"/>
                <a:ea typeface="Open Sans" panose="020B0606030504020204" pitchFamily="34" charset="0"/>
                <a:cs typeface="Arial" pitchFamily="34" charset="0"/>
              </a:rPr>
              <a:t>Животноводство</a:t>
            </a:r>
            <a:endParaRPr lang="en-US" b="1" dirty="0">
              <a:solidFill>
                <a:schemeClr val="tx1">
                  <a:lumMod val="90000"/>
                  <a:lumOff val="10000"/>
                </a:schemeClr>
              </a:solidFill>
              <a:latin typeface="Arial" pitchFamily="34" charset="0"/>
              <a:ea typeface="Open Sans" panose="020B0606030504020204" pitchFamily="34" charset="0"/>
              <a:cs typeface="Arial" pitchFamily="34" charset="0"/>
            </a:endParaRPr>
          </a:p>
        </p:txBody>
      </p:sp>
      <p:sp>
        <p:nvSpPr>
          <p:cNvPr id="15" name="Rectangle 5">
            <a:extLst>
              <a:ext uri="{FF2B5EF4-FFF2-40B4-BE49-F238E27FC236}">
                <a16:creationId xmlns="" xmlns:a16="http://schemas.microsoft.com/office/drawing/2014/main" id="{04BCF6F4-A108-48FB-92CB-D28C6932B1A8}"/>
              </a:ext>
            </a:extLst>
          </p:cNvPr>
          <p:cNvSpPr/>
          <p:nvPr/>
        </p:nvSpPr>
        <p:spPr>
          <a:xfrm>
            <a:off x="4425244" y="2801290"/>
            <a:ext cx="3567289" cy="35548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ru-RU" sz="1250" dirty="0">
                <a:latin typeface="Arial" pitchFamily="34" charset="0"/>
                <a:ea typeface="Open Sans" panose="020B0606030504020204" pitchFamily="34" charset="0"/>
                <a:cs typeface="Arial" pitchFamily="34" charset="0"/>
              </a:rPr>
              <a:t>В </a:t>
            </a:r>
            <a:r>
              <a:rPr lang="ru-RU" sz="1250" dirty="0" smtClean="0">
                <a:latin typeface="Arial" pitchFamily="34" charset="0"/>
                <a:ea typeface="Open Sans" panose="020B0606030504020204" pitchFamily="34" charset="0"/>
                <a:cs typeface="Arial" pitchFamily="34" charset="0"/>
              </a:rPr>
              <a:t>2025 </a:t>
            </a:r>
            <a:r>
              <a:rPr lang="ru-RU" sz="1250" dirty="0">
                <a:latin typeface="Arial" pitchFamily="34" charset="0"/>
                <a:ea typeface="Open Sans" panose="020B0606030504020204" pitchFamily="34" charset="0"/>
                <a:cs typeface="Arial" pitchFamily="34" charset="0"/>
              </a:rPr>
              <a:t>году яровой сев проведен на площади </a:t>
            </a:r>
            <a:r>
              <a:rPr lang="ru-RU" sz="1250" b="1" dirty="0" smtClean="0">
                <a:solidFill>
                  <a:srgbClr val="4472C4"/>
                </a:solidFill>
                <a:latin typeface="Arial" pitchFamily="34" charset="0"/>
                <a:ea typeface="Open Sans" panose="020B0606030504020204" pitchFamily="34" charset="0"/>
                <a:cs typeface="Arial" pitchFamily="34" charset="0"/>
              </a:rPr>
              <a:t>77,0 тыс. гектаров</a:t>
            </a:r>
            <a:r>
              <a:rPr lang="ru-RU" sz="1250" dirty="0" smtClean="0">
                <a:latin typeface="Arial" pitchFamily="34" charset="0"/>
                <a:ea typeface="Open Sans" panose="020B0606030504020204" pitchFamily="34" charset="0"/>
                <a:cs typeface="Arial" pitchFamily="34" charset="0"/>
              </a:rPr>
              <a:t>. Ранних </a:t>
            </a:r>
            <a:r>
              <a:rPr lang="ru-RU" sz="1250" dirty="0">
                <a:latin typeface="Arial" pitchFamily="34" charset="0"/>
                <a:ea typeface="Open Sans" panose="020B0606030504020204" pitchFamily="34" charset="0"/>
                <a:cs typeface="Arial" pitchFamily="34" charset="0"/>
              </a:rPr>
              <a:t>зерновых с кукурузой на зерно и гречихой посеяно </a:t>
            </a:r>
            <a:r>
              <a:rPr lang="ru-RU" sz="1250" b="1" dirty="0" smtClean="0">
                <a:solidFill>
                  <a:srgbClr val="4472C4"/>
                </a:solidFill>
                <a:latin typeface="Arial" pitchFamily="34" charset="0"/>
                <a:ea typeface="Open Sans" panose="020B0606030504020204" pitchFamily="34" charset="0"/>
                <a:cs typeface="Arial" pitchFamily="34" charset="0"/>
              </a:rPr>
              <a:t>5,9 тыс. гектара</a:t>
            </a:r>
            <a:r>
              <a:rPr lang="ru-RU" sz="1250" dirty="0">
                <a:latin typeface="Arial" pitchFamily="34" charset="0"/>
                <a:ea typeface="Open Sans" panose="020B0606030504020204" pitchFamily="34" charset="0"/>
                <a:cs typeface="Arial" pitchFamily="34" charset="0"/>
              </a:rPr>
              <a:t>, сои посеяно </a:t>
            </a:r>
            <a:r>
              <a:rPr lang="ru-RU" sz="1250" b="1" dirty="0" smtClean="0">
                <a:solidFill>
                  <a:srgbClr val="4472C4"/>
                </a:solidFill>
                <a:latin typeface="Arial" pitchFamily="34" charset="0"/>
                <a:ea typeface="Open Sans" panose="020B0606030504020204" pitchFamily="34" charset="0"/>
                <a:cs typeface="Arial" pitchFamily="34" charset="0"/>
              </a:rPr>
              <a:t>66 тыс. гектаров</a:t>
            </a:r>
            <a:r>
              <a:rPr lang="ru-RU" sz="1250" dirty="0">
                <a:latin typeface="Arial" pitchFamily="34" charset="0"/>
                <a:ea typeface="Open Sans" panose="020B0606030504020204" pitchFamily="34" charset="0"/>
                <a:cs typeface="Arial" pitchFamily="34" charset="0"/>
              </a:rPr>
              <a:t>, кормовые культуры размещены на площади </a:t>
            </a:r>
            <a:r>
              <a:rPr lang="ru-RU" sz="1250" b="1" dirty="0" smtClean="0">
                <a:solidFill>
                  <a:srgbClr val="4472C4"/>
                </a:solidFill>
                <a:latin typeface="Arial" pitchFamily="34" charset="0"/>
                <a:ea typeface="Open Sans" panose="020B0606030504020204" pitchFamily="34" charset="0"/>
                <a:cs typeface="Arial" pitchFamily="34" charset="0"/>
              </a:rPr>
              <a:t>3,6 тыс. гектаров</a:t>
            </a:r>
            <a:r>
              <a:rPr lang="ru-RU" sz="1250" dirty="0" smtClean="0">
                <a:latin typeface="Arial" pitchFamily="34" charset="0"/>
                <a:ea typeface="Open Sans" panose="020B0606030504020204" pitchFamily="34" charset="0"/>
                <a:cs typeface="Arial" pitchFamily="34" charset="0"/>
              </a:rPr>
              <a:t>. Кроме того, хозяйствами округа посеяно </a:t>
            </a:r>
            <a:r>
              <a:rPr lang="ru-RU" sz="1250" b="1" dirty="0" smtClean="0">
                <a:solidFill>
                  <a:srgbClr val="4472C4"/>
                </a:solidFill>
                <a:latin typeface="Arial" pitchFamily="34" charset="0"/>
                <a:ea typeface="Open Sans" panose="020B0606030504020204" pitchFamily="34" charset="0"/>
                <a:cs typeface="Arial" pitchFamily="34" charset="0"/>
              </a:rPr>
              <a:t>359 гектаров льна, 45 гектаров чечевицы, 300 гектаров фасоли.</a:t>
            </a:r>
            <a:endParaRPr lang="ru-RU" sz="1250" b="1" dirty="0">
              <a:solidFill>
                <a:srgbClr val="4472C4"/>
              </a:solidFill>
              <a:latin typeface="Arial" pitchFamily="34" charset="0"/>
              <a:ea typeface="Open Sans" panose="020B0606030504020204" pitchFamily="34" charset="0"/>
              <a:cs typeface="Arial" pitchFamily="34" charset="0"/>
            </a:endParaRPr>
          </a:p>
          <a:p>
            <a:pPr>
              <a:lnSpc>
                <a:spcPct val="150000"/>
              </a:lnSpc>
            </a:pPr>
            <a:r>
              <a:rPr lang="ru-RU" sz="1250" dirty="0" smtClean="0">
                <a:latin typeface="Arial" pitchFamily="34" charset="0"/>
                <a:ea typeface="Open Sans" panose="020B0606030504020204" pitchFamily="34" charset="0"/>
                <a:cs typeface="Arial" pitchFamily="34" charset="0"/>
              </a:rPr>
              <a:t>По </a:t>
            </a:r>
            <a:r>
              <a:rPr lang="ru-RU" sz="1250" dirty="0">
                <a:latin typeface="Arial" pitchFamily="34" charset="0"/>
                <a:ea typeface="Open Sans" panose="020B0606030504020204" pitchFamily="34" charset="0"/>
                <a:cs typeface="Arial" pitchFamily="34" charset="0"/>
              </a:rPr>
              <a:t>состоянию на </a:t>
            </a:r>
            <a:r>
              <a:rPr lang="ru-RU" sz="1250" dirty="0" smtClean="0">
                <a:latin typeface="Arial" pitchFamily="34" charset="0"/>
                <a:ea typeface="Open Sans" panose="020B0606030504020204" pitchFamily="34" charset="0"/>
                <a:cs typeface="Arial" pitchFamily="34" charset="0"/>
              </a:rPr>
              <a:t>01.01.2026 </a:t>
            </a:r>
            <a:r>
              <a:rPr lang="ru-RU" sz="1250" dirty="0">
                <a:latin typeface="Arial" pitchFamily="34" charset="0"/>
                <a:ea typeface="Open Sans" panose="020B0606030504020204" pitchFamily="34" charset="0"/>
                <a:cs typeface="Arial" pitchFamily="34" charset="0"/>
              </a:rPr>
              <a:t>года  урожайность  </a:t>
            </a:r>
            <a:r>
              <a:rPr lang="ru-RU" sz="1250" dirty="0" smtClean="0">
                <a:latin typeface="Arial" pitchFamily="34" charset="0"/>
                <a:ea typeface="Open Sans" panose="020B0606030504020204" pitchFamily="34" charset="0"/>
                <a:cs typeface="Arial" pitchFamily="34" charset="0"/>
              </a:rPr>
              <a:t>зерновых составила </a:t>
            </a:r>
            <a:r>
              <a:rPr lang="ru-RU" sz="1250" b="1" dirty="0" smtClean="0">
                <a:solidFill>
                  <a:srgbClr val="4472C4"/>
                </a:solidFill>
                <a:latin typeface="Arial" pitchFamily="34" charset="0"/>
                <a:ea typeface="Open Sans" panose="020B0606030504020204" pitchFamily="34" charset="0"/>
                <a:cs typeface="Arial" pitchFamily="34" charset="0"/>
              </a:rPr>
              <a:t>20,7 ц/га</a:t>
            </a:r>
            <a:r>
              <a:rPr lang="ru-RU" sz="1250" dirty="0" smtClean="0">
                <a:latin typeface="Arial" pitchFamily="34" charset="0"/>
                <a:ea typeface="Open Sans" panose="020B0606030504020204" pitchFamily="34" charset="0"/>
                <a:cs typeface="Arial" pitchFamily="34" charset="0"/>
              </a:rPr>
              <a:t>,</a:t>
            </a:r>
          </a:p>
          <a:p>
            <a:pPr>
              <a:lnSpc>
                <a:spcPct val="150000"/>
              </a:lnSpc>
            </a:pPr>
            <a:r>
              <a:rPr lang="ru-RU" sz="1250" dirty="0">
                <a:latin typeface="Arial" pitchFamily="34" charset="0"/>
                <a:ea typeface="Open Sans" panose="020B0606030504020204" pitchFamily="34" charset="0"/>
                <a:cs typeface="Arial" pitchFamily="34" charset="0"/>
              </a:rPr>
              <a:t>урожайность </a:t>
            </a:r>
            <a:r>
              <a:rPr lang="ru-RU" sz="1250" dirty="0" smtClean="0">
                <a:latin typeface="Arial" pitchFamily="34" charset="0"/>
                <a:ea typeface="Open Sans" panose="020B0606030504020204" pitchFamily="34" charset="0"/>
                <a:cs typeface="Arial" pitchFamily="34" charset="0"/>
              </a:rPr>
              <a:t>сои </a:t>
            </a:r>
            <a:r>
              <a:rPr lang="ru-RU" sz="1250" dirty="0">
                <a:latin typeface="Arial" pitchFamily="34" charset="0"/>
                <a:ea typeface="Open Sans" panose="020B0606030504020204" pitchFamily="34" charset="0"/>
                <a:cs typeface="Arial" pitchFamily="34" charset="0"/>
              </a:rPr>
              <a:t>– </a:t>
            </a:r>
            <a:r>
              <a:rPr lang="ru-RU" sz="1250" b="1" dirty="0" smtClean="0">
                <a:solidFill>
                  <a:srgbClr val="4472C4"/>
                </a:solidFill>
                <a:latin typeface="Arial" pitchFamily="34" charset="0"/>
                <a:ea typeface="Open Sans" panose="020B0606030504020204" pitchFamily="34" charset="0"/>
                <a:cs typeface="Arial" pitchFamily="34" charset="0"/>
              </a:rPr>
              <a:t>18,1 ц/га</a:t>
            </a:r>
            <a:r>
              <a:rPr lang="ru-RU" sz="1250" dirty="0" smtClean="0">
                <a:latin typeface="Arial" pitchFamily="34" charset="0"/>
                <a:ea typeface="Open Sans" panose="020B0606030504020204" pitchFamily="34" charset="0"/>
                <a:cs typeface="Arial" pitchFamily="34" charset="0"/>
              </a:rPr>
              <a:t>.</a:t>
            </a:r>
            <a:endParaRPr lang="ru-RU" sz="1250" dirty="0">
              <a:latin typeface="Arial" pitchFamily="34" charset="0"/>
              <a:ea typeface="Open Sans" panose="020B0606030504020204" pitchFamily="34" charset="0"/>
              <a:cs typeface="Arial" pitchFamily="34" charset="0"/>
            </a:endParaRPr>
          </a:p>
        </p:txBody>
      </p:sp>
      <p:sp>
        <p:nvSpPr>
          <p:cNvPr id="17" name="Rectangle 5">
            <a:extLst>
              <a:ext uri="{FF2B5EF4-FFF2-40B4-BE49-F238E27FC236}">
                <a16:creationId xmlns="" xmlns:a16="http://schemas.microsoft.com/office/drawing/2014/main" id="{04BCF6F4-A108-48FB-92CB-D28C6932B1A8}"/>
              </a:ext>
            </a:extLst>
          </p:cNvPr>
          <p:cNvSpPr/>
          <p:nvPr/>
        </p:nvSpPr>
        <p:spPr>
          <a:xfrm>
            <a:off x="8211908" y="2801290"/>
            <a:ext cx="3650847" cy="38433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ru-RU" sz="1250" dirty="0" smtClean="0">
                <a:latin typeface="Arial" pitchFamily="34" charset="0"/>
                <a:ea typeface="Open Sans" panose="020B0606030504020204" pitchFamily="34" charset="0"/>
                <a:cs typeface="Arial" pitchFamily="34" charset="0"/>
              </a:rPr>
              <a:t>У </a:t>
            </a:r>
            <a:r>
              <a:rPr lang="ru-RU" sz="1250" dirty="0">
                <a:latin typeface="Arial" pitchFamily="34" charset="0"/>
                <a:ea typeface="Open Sans" panose="020B0606030504020204" pitchFamily="34" charset="0"/>
                <a:cs typeface="Arial" pitchFamily="34" charset="0"/>
              </a:rPr>
              <a:t>сельскохозяйственных </a:t>
            </a:r>
            <a:r>
              <a:rPr lang="ru-RU" sz="1250" dirty="0" smtClean="0">
                <a:latin typeface="Arial" pitchFamily="34" charset="0"/>
                <a:ea typeface="Open Sans" panose="020B0606030504020204" pitchFamily="34" charset="0"/>
                <a:cs typeface="Arial" pitchFamily="34" charset="0"/>
              </a:rPr>
              <a:t>товаропроизводителей округа  </a:t>
            </a:r>
            <a:r>
              <a:rPr lang="ru-RU" sz="1250" dirty="0">
                <a:latin typeface="Arial" pitchFamily="34" charset="0"/>
                <a:ea typeface="Open Sans" panose="020B0606030504020204" pitchFamily="34" charset="0"/>
                <a:cs typeface="Arial" pitchFamily="34" charset="0"/>
              </a:rPr>
              <a:t>имеется </a:t>
            </a:r>
            <a:r>
              <a:rPr lang="ru-RU" sz="1250" dirty="0" smtClean="0">
                <a:latin typeface="Arial" pitchFamily="34" charset="0"/>
                <a:ea typeface="Open Sans" panose="020B0606030504020204" pitchFamily="34" charset="0"/>
                <a:cs typeface="Arial" pitchFamily="34" charset="0"/>
              </a:rPr>
              <a:t>    </a:t>
            </a:r>
            <a:r>
              <a:rPr lang="ru-RU" sz="1250" b="1" dirty="0" smtClean="0">
                <a:solidFill>
                  <a:srgbClr val="4472C4"/>
                </a:solidFill>
                <a:latin typeface="Arial" pitchFamily="34" charset="0"/>
                <a:ea typeface="Open Sans" panose="020B0606030504020204" pitchFamily="34" charset="0"/>
                <a:cs typeface="Arial" pitchFamily="34" charset="0"/>
              </a:rPr>
              <a:t>1 651 голова  </a:t>
            </a:r>
            <a:r>
              <a:rPr lang="ru-RU" sz="1250" b="1" dirty="0">
                <a:solidFill>
                  <a:srgbClr val="4472C4"/>
                </a:solidFill>
                <a:latin typeface="Arial" pitchFamily="34" charset="0"/>
                <a:ea typeface="Open Sans" panose="020B0606030504020204" pitchFamily="34" charset="0"/>
                <a:cs typeface="Arial" pitchFamily="34" charset="0"/>
              </a:rPr>
              <a:t>крупного рогатого скота молочного направления</a:t>
            </a:r>
            <a:r>
              <a:rPr lang="ru-RU" sz="1250" dirty="0">
                <a:latin typeface="Arial" pitchFamily="34" charset="0"/>
                <a:ea typeface="Open Sans" panose="020B0606030504020204" pitchFamily="34" charset="0"/>
                <a:cs typeface="Arial" pitchFamily="34" charset="0"/>
              </a:rPr>
              <a:t>, в </a:t>
            </a:r>
            <a:r>
              <a:rPr lang="ru-RU" sz="1250" dirty="0" err="1">
                <a:latin typeface="Arial" pitchFamily="34" charset="0"/>
                <a:ea typeface="Open Sans" panose="020B0606030504020204" pitchFamily="34" charset="0"/>
                <a:cs typeface="Arial" pitchFamily="34" charset="0"/>
              </a:rPr>
              <a:t>т.ч</a:t>
            </a:r>
            <a:r>
              <a:rPr lang="ru-RU" sz="1250" dirty="0">
                <a:latin typeface="Arial" pitchFamily="34" charset="0"/>
                <a:ea typeface="Open Sans" panose="020B0606030504020204" pitchFamily="34" charset="0"/>
                <a:cs typeface="Arial" pitchFamily="34" charset="0"/>
              </a:rPr>
              <a:t>. коров – </a:t>
            </a:r>
            <a:r>
              <a:rPr lang="ru-RU" sz="1250" dirty="0" smtClean="0">
                <a:latin typeface="Arial" pitchFamily="34" charset="0"/>
                <a:ea typeface="Open Sans" panose="020B0606030504020204" pitchFamily="34" charset="0"/>
                <a:cs typeface="Arial" pitchFamily="34" charset="0"/>
              </a:rPr>
              <a:t>789 голов</a:t>
            </a:r>
            <a:r>
              <a:rPr lang="ru-RU" sz="1250" dirty="0">
                <a:latin typeface="Arial" pitchFamily="34" charset="0"/>
                <a:ea typeface="Open Sans" panose="020B0606030504020204" pitchFamily="34" charset="0"/>
                <a:cs typeface="Arial" pitchFamily="34" charset="0"/>
              </a:rPr>
              <a:t>. </a:t>
            </a:r>
            <a:endParaRPr lang="ru-RU" sz="1250" dirty="0" smtClean="0">
              <a:latin typeface="Arial" pitchFamily="34" charset="0"/>
              <a:ea typeface="Open Sans" panose="020B0606030504020204" pitchFamily="34" charset="0"/>
              <a:cs typeface="Arial" pitchFamily="34" charset="0"/>
            </a:endParaRPr>
          </a:p>
          <a:p>
            <a:pPr>
              <a:lnSpc>
                <a:spcPct val="150000"/>
              </a:lnSpc>
            </a:pPr>
            <a:r>
              <a:rPr lang="ru-RU" sz="1250" dirty="0" smtClean="0">
                <a:latin typeface="Arial" pitchFamily="34" charset="0"/>
                <a:ea typeface="Open Sans" panose="020B0606030504020204" pitchFamily="34" charset="0"/>
                <a:cs typeface="Arial" pitchFamily="34" charset="0"/>
              </a:rPr>
              <a:t>Поголовье скота </a:t>
            </a:r>
            <a:r>
              <a:rPr lang="ru-RU" sz="1250" b="1" dirty="0" smtClean="0">
                <a:solidFill>
                  <a:srgbClr val="4472C4"/>
                </a:solidFill>
                <a:latin typeface="Arial" pitchFamily="34" charset="0"/>
                <a:ea typeface="Open Sans" panose="020B0606030504020204" pitchFamily="34" charset="0"/>
                <a:cs typeface="Arial" pitchFamily="34" charset="0"/>
              </a:rPr>
              <a:t>мясного направления </a:t>
            </a:r>
            <a:r>
              <a:rPr lang="ru-RU" sz="1250" dirty="0" smtClean="0">
                <a:latin typeface="Arial" pitchFamily="34" charset="0"/>
                <a:ea typeface="Open Sans" panose="020B0606030504020204" pitchFamily="34" charset="0"/>
                <a:cs typeface="Arial" pitchFamily="34" charset="0"/>
              </a:rPr>
              <a:t> ) – </a:t>
            </a:r>
            <a:r>
              <a:rPr lang="ru-RU" sz="1250" b="1" dirty="0">
                <a:solidFill>
                  <a:srgbClr val="4472C4"/>
                </a:solidFill>
                <a:latin typeface="Arial" pitchFamily="34" charset="0"/>
                <a:ea typeface="Open Sans" panose="020B0606030504020204" pitchFamily="34" charset="0"/>
                <a:cs typeface="Arial" pitchFamily="34" charset="0"/>
              </a:rPr>
              <a:t>393 головы, из них 169 коров, приплода получено 182 головы</a:t>
            </a:r>
            <a:r>
              <a:rPr lang="ru-RU" sz="1250" b="1" dirty="0" smtClean="0">
                <a:solidFill>
                  <a:srgbClr val="4472C4"/>
                </a:solidFill>
                <a:latin typeface="Arial" pitchFamily="34" charset="0"/>
                <a:ea typeface="Open Sans" panose="020B0606030504020204" pitchFamily="34" charset="0"/>
                <a:cs typeface="Arial" pitchFamily="34" charset="0"/>
              </a:rPr>
              <a:t>.</a:t>
            </a:r>
            <a:endParaRPr lang="ru-RU" sz="1250" dirty="0" smtClean="0">
              <a:latin typeface="Arial" pitchFamily="34" charset="0"/>
              <a:ea typeface="Open Sans" panose="020B0606030504020204" pitchFamily="34" charset="0"/>
              <a:cs typeface="Arial" pitchFamily="34" charset="0"/>
            </a:endParaRPr>
          </a:p>
          <a:p>
            <a:pPr>
              <a:lnSpc>
                <a:spcPct val="150000"/>
              </a:lnSpc>
            </a:pPr>
            <a:r>
              <a:rPr lang="ru-RU" sz="1250" dirty="0" smtClean="0">
                <a:latin typeface="Arial" pitchFamily="34" charset="0"/>
                <a:ea typeface="Open Sans" panose="020B0606030504020204" pitchFamily="34" charset="0"/>
                <a:cs typeface="Arial" pitchFamily="34" charset="0"/>
              </a:rPr>
              <a:t>На 01.01.2026 </a:t>
            </a:r>
            <a:r>
              <a:rPr lang="ru-RU" sz="1250" dirty="0">
                <a:latin typeface="Arial" pitchFamily="34" charset="0"/>
                <a:ea typeface="Open Sans" panose="020B0606030504020204" pitchFamily="34" charset="0"/>
                <a:cs typeface="Arial" pitchFamily="34" charset="0"/>
              </a:rPr>
              <a:t>года  </a:t>
            </a:r>
            <a:r>
              <a:rPr lang="ru-RU" sz="1250" dirty="0" smtClean="0">
                <a:latin typeface="Arial" pitchFamily="34" charset="0"/>
                <a:ea typeface="Open Sans" panose="020B0606030504020204" pitchFamily="34" charset="0"/>
                <a:cs typeface="Arial" pitchFamily="34" charset="0"/>
              </a:rPr>
              <a:t>в </a:t>
            </a:r>
            <a:r>
              <a:rPr lang="ru-RU" sz="1250" dirty="0">
                <a:latin typeface="Arial" pitchFamily="34" charset="0"/>
                <a:ea typeface="Open Sans" panose="020B0606030504020204" pitchFamily="34" charset="0"/>
                <a:cs typeface="Arial" pitchFamily="34" charset="0"/>
              </a:rPr>
              <a:t>убойном цехе ИП </a:t>
            </a:r>
            <a:r>
              <a:rPr lang="ru-RU" sz="1250" dirty="0" err="1">
                <a:latin typeface="Arial" pitchFamily="34" charset="0"/>
                <a:ea typeface="Open Sans" panose="020B0606030504020204" pitchFamily="34" charset="0"/>
                <a:cs typeface="Arial" pitchFamily="34" charset="0"/>
              </a:rPr>
              <a:t>Давтян</a:t>
            </a:r>
            <a:r>
              <a:rPr lang="ru-RU" sz="1250" dirty="0">
                <a:latin typeface="Arial" pitchFamily="34" charset="0"/>
                <a:ea typeface="Open Sans" panose="020B0606030504020204" pitchFamily="34" charset="0"/>
                <a:cs typeface="Arial" pitchFamily="34" charset="0"/>
              </a:rPr>
              <a:t> А. А. (с. Томское) за 2025 год произведён забой  </a:t>
            </a:r>
            <a:r>
              <a:rPr lang="ru-RU" sz="1250" b="1" dirty="0" smtClean="0">
                <a:solidFill>
                  <a:srgbClr val="4472C4"/>
                </a:solidFill>
                <a:latin typeface="Arial" pitchFamily="34" charset="0"/>
                <a:ea typeface="Open Sans" panose="020B0606030504020204" pitchFamily="34" charset="0"/>
                <a:cs typeface="Arial" pitchFamily="34" charset="0"/>
              </a:rPr>
              <a:t>434 голов КРС</a:t>
            </a:r>
            <a:r>
              <a:rPr lang="ru-RU" sz="1250" dirty="0">
                <a:latin typeface="Arial" pitchFamily="34" charset="0"/>
                <a:ea typeface="Open Sans" panose="020B0606030504020204" pitchFamily="34" charset="0"/>
                <a:cs typeface="Arial" pitchFamily="34" charset="0"/>
              </a:rPr>
              <a:t>, что на 110% выше уровня прошлого года</a:t>
            </a:r>
            <a:r>
              <a:rPr lang="ru-RU" sz="1250" dirty="0" smtClean="0">
                <a:latin typeface="Arial" pitchFamily="34" charset="0"/>
                <a:ea typeface="Open Sans" panose="020B0606030504020204" pitchFamily="34" charset="0"/>
                <a:cs typeface="Arial" pitchFamily="34" charset="0"/>
              </a:rPr>
              <a:t>. Произведено </a:t>
            </a:r>
            <a:r>
              <a:rPr lang="ru-RU" sz="1250" b="1" dirty="0">
                <a:solidFill>
                  <a:srgbClr val="4472C4"/>
                </a:solidFill>
                <a:latin typeface="Arial" pitchFamily="34" charset="0"/>
                <a:ea typeface="Open Sans" panose="020B0606030504020204" pitchFamily="34" charset="0"/>
                <a:cs typeface="Arial" pitchFamily="34" charset="0"/>
              </a:rPr>
              <a:t>6 768 тонн </a:t>
            </a:r>
            <a:r>
              <a:rPr lang="ru-RU" sz="1250" b="1" dirty="0" smtClean="0">
                <a:solidFill>
                  <a:srgbClr val="4472C4"/>
                </a:solidFill>
                <a:latin typeface="Arial" pitchFamily="34" charset="0"/>
                <a:ea typeface="Open Sans" panose="020B0606030504020204" pitchFamily="34" charset="0"/>
                <a:cs typeface="Arial" pitchFamily="34" charset="0"/>
              </a:rPr>
              <a:t>молока.</a:t>
            </a:r>
          </a:p>
        </p:txBody>
      </p:sp>
    </p:spTree>
    <p:extLst>
      <p:ext uri="{BB962C8B-B14F-4D97-AF65-F5344CB8AC3E}">
        <p14:creationId xmlns:p14="http://schemas.microsoft.com/office/powerpoint/2010/main" val="19427301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39" grpId="0"/>
      <p:bldP spid="13" grpId="0"/>
      <p:bldP spid="14" grpId="0"/>
      <p:bldP spid="15" grpId="0"/>
      <p:bldP spid="17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ight Triangle 2">
            <a:extLst>
              <a:ext uri="{FF2B5EF4-FFF2-40B4-BE49-F238E27FC236}">
                <a16:creationId xmlns="" xmlns:a16="http://schemas.microsoft.com/office/drawing/2014/main" id="{24FE1721-3792-4C0B-AFC5-E933EA748BFD}"/>
              </a:ext>
            </a:extLst>
          </p:cNvPr>
          <p:cNvSpPr/>
          <p:nvPr/>
        </p:nvSpPr>
        <p:spPr>
          <a:xfrm rot="10800000">
            <a:off x="11533515" y="-3"/>
            <a:ext cx="658481" cy="658481"/>
          </a:xfrm>
          <a:prstGeom prst="rtTriangle">
            <a:avLst/>
          </a:prstGeom>
          <a:solidFill>
            <a:srgbClr val="4472C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5" name="Rectangle 22">
            <a:extLst>
              <a:ext uri="{FF2B5EF4-FFF2-40B4-BE49-F238E27FC236}">
                <a16:creationId xmlns="" xmlns:a16="http://schemas.microsoft.com/office/drawing/2014/main" id="{1DD9E92B-CCDA-4A0E-A218-FB03D92837D4}"/>
              </a:ext>
            </a:extLst>
          </p:cNvPr>
          <p:cNvSpPr/>
          <p:nvPr/>
        </p:nvSpPr>
        <p:spPr>
          <a:xfrm>
            <a:off x="2809259" y="264672"/>
            <a:ext cx="6592575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4000" b="1" cap="all" dirty="0" smtClean="0">
                <a:solidFill>
                  <a:srgbClr val="4472C4"/>
                </a:solidFill>
                <a:latin typeface="Arial" pitchFamily="34" charset="0"/>
                <a:cs typeface="Arial" pitchFamily="34" charset="0"/>
              </a:rPr>
              <a:t>Дорожное хозяйство</a:t>
            </a:r>
            <a:endParaRPr lang="en-GB" sz="4000" b="1" cap="all" dirty="0">
              <a:solidFill>
                <a:srgbClr val="4472C4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9" name="Rectangle 5">
            <a:extLst>
              <a:ext uri="{FF2B5EF4-FFF2-40B4-BE49-F238E27FC236}">
                <a16:creationId xmlns="" xmlns:a16="http://schemas.microsoft.com/office/drawing/2014/main" id="{04BCF6F4-A108-48FB-92CB-D28C6932B1A8}"/>
              </a:ext>
            </a:extLst>
          </p:cNvPr>
          <p:cNvSpPr/>
          <p:nvPr/>
        </p:nvSpPr>
        <p:spPr>
          <a:xfrm>
            <a:off x="4230511" y="1062891"/>
            <a:ext cx="7483017" cy="55746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endParaRPr lang="ru-RU" sz="1250" dirty="0" smtClean="0">
              <a:latin typeface="Arial" pitchFamily="34" charset="0"/>
              <a:ea typeface="Open Sans" panose="020B0606030504020204" pitchFamily="34" charset="0"/>
              <a:cs typeface="Arial" pitchFamily="34" charset="0"/>
            </a:endParaRPr>
          </a:p>
          <a:p>
            <a:pPr algn="just">
              <a:lnSpc>
                <a:spcPct val="150000"/>
              </a:lnSpc>
            </a:pPr>
            <a:endParaRPr lang="ru-RU" sz="1250" dirty="0">
              <a:latin typeface="Arial" pitchFamily="34" charset="0"/>
              <a:ea typeface="Open Sans" panose="020B0606030504020204" pitchFamily="34" charset="0"/>
              <a:cs typeface="Arial" pitchFamily="34" charset="0"/>
            </a:endParaRPr>
          </a:p>
          <a:p>
            <a:pPr algn="just">
              <a:lnSpc>
                <a:spcPct val="150000"/>
              </a:lnSpc>
            </a:pPr>
            <a:r>
              <a:rPr lang="ru-RU" sz="1250" dirty="0" smtClean="0">
                <a:latin typeface="Arial" pitchFamily="34" charset="0"/>
                <a:ea typeface="Open Sans" panose="020B0606030504020204" pitchFamily="34" charset="0"/>
                <a:cs typeface="Arial" pitchFamily="34" charset="0"/>
              </a:rPr>
              <a:t>В 2025 </a:t>
            </a:r>
            <a:r>
              <a:rPr lang="ru-RU" sz="1250" dirty="0">
                <a:latin typeface="Arial" pitchFamily="34" charset="0"/>
                <a:ea typeface="Open Sans" panose="020B0606030504020204" pitchFamily="34" charset="0"/>
                <a:cs typeface="Arial" pitchFamily="34" charset="0"/>
              </a:rPr>
              <a:t>году произведен </a:t>
            </a:r>
            <a:r>
              <a:rPr lang="ru-RU" sz="1250" dirty="0" smtClean="0">
                <a:latin typeface="Arial" pitchFamily="34" charset="0"/>
                <a:ea typeface="Open Sans" panose="020B0606030504020204" pitchFamily="34" charset="0"/>
                <a:cs typeface="Arial" pitchFamily="34" charset="0"/>
              </a:rPr>
              <a:t>ремонт </a:t>
            </a:r>
            <a:r>
              <a:rPr lang="ru-RU" sz="1250" dirty="0">
                <a:latin typeface="Arial" pitchFamily="34" charset="0"/>
                <a:ea typeface="Open Sans" panose="020B0606030504020204" pitchFamily="34" charset="0"/>
                <a:cs typeface="Arial" pitchFamily="34" charset="0"/>
              </a:rPr>
              <a:t>автомобильных </a:t>
            </a:r>
            <a:r>
              <a:rPr lang="ru-RU" sz="1250" dirty="0" smtClean="0">
                <a:latin typeface="Arial" pitchFamily="34" charset="0"/>
                <a:ea typeface="Open Sans" panose="020B0606030504020204" pitchFamily="34" charset="0"/>
                <a:cs typeface="Arial" pitchFamily="34" charset="0"/>
              </a:rPr>
              <a:t>дорог местного значения на территории </a:t>
            </a:r>
            <a:r>
              <a:rPr lang="ru-RU" sz="1250" dirty="0" err="1" smtClean="0">
                <a:latin typeface="Arial" pitchFamily="34" charset="0"/>
                <a:ea typeface="Open Sans" panose="020B0606030504020204" pitchFamily="34" charset="0"/>
                <a:cs typeface="Arial" pitchFamily="34" charset="0"/>
              </a:rPr>
              <a:t>Серышевского</a:t>
            </a:r>
            <a:r>
              <a:rPr lang="ru-RU" sz="1250" dirty="0" smtClean="0">
                <a:latin typeface="Arial" pitchFamily="34" charset="0"/>
                <a:ea typeface="Open Sans" panose="020B0606030504020204" pitchFamily="34" charset="0"/>
                <a:cs typeface="Arial" pitchFamily="34" charset="0"/>
              </a:rPr>
              <a:t> муниципального </a:t>
            </a:r>
            <a:r>
              <a:rPr lang="ru-RU" sz="1250" dirty="0">
                <a:latin typeface="Arial" pitchFamily="34" charset="0"/>
                <a:ea typeface="Open Sans" panose="020B0606030504020204" pitchFamily="34" charset="0"/>
                <a:cs typeface="Arial" pitchFamily="34" charset="0"/>
              </a:rPr>
              <a:t>округа </a:t>
            </a:r>
            <a:r>
              <a:rPr lang="ru-RU" sz="1250" b="1" dirty="0">
                <a:solidFill>
                  <a:srgbClr val="4472C4"/>
                </a:solidFill>
                <a:latin typeface="Arial" pitchFamily="34" charset="0"/>
                <a:ea typeface="Open Sans" panose="020B0606030504020204" pitchFamily="34" charset="0"/>
                <a:cs typeface="Arial" pitchFamily="34" charset="0"/>
              </a:rPr>
              <a:t>в </a:t>
            </a:r>
            <a:r>
              <a:rPr lang="ru-RU" sz="1250" b="1" dirty="0" err="1">
                <a:solidFill>
                  <a:srgbClr val="4472C4"/>
                </a:solidFill>
                <a:latin typeface="Arial" pitchFamily="34" charset="0"/>
                <a:ea typeface="Open Sans" panose="020B0606030504020204" pitchFamily="34" charset="0"/>
                <a:cs typeface="Arial" pitchFamily="34" charset="0"/>
              </a:rPr>
              <a:t>пгт</a:t>
            </a:r>
            <a:r>
              <a:rPr lang="ru-RU" sz="1250" b="1" dirty="0">
                <a:solidFill>
                  <a:srgbClr val="4472C4"/>
                </a:solidFill>
                <a:latin typeface="Arial" pitchFamily="34" charset="0"/>
                <a:ea typeface="Open Sans" panose="020B0606030504020204" pitchFamily="34" charset="0"/>
                <a:cs typeface="Arial" pitchFamily="34" charset="0"/>
              </a:rPr>
              <a:t> Серышево, сёлах </a:t>
            </a:r>
            <a:r>
              <a:rPr lang="ru-RU" sz="1250" b="1" dirty="0" smtClean="0">
                <a:solidFill>
                  <a:srgbClr val="4472C4"/>
                </a:solidFill>
                <a:latin typeface="Arial" pitchFamily="34" charset="0"/>
                <a:ea typeface="Open Sans" panose="020B0606030504020204" pitchFamily="34" charset="0"/>
                <a:cs typeface="Arial" pitchFamily="34" charset="0"/>
              </a:rPr>
              <a:t>Томское, </a:t>
            </a:r>
            <a:r>
              <a:rPr lang="ru-RU" sz="1250" b="1" dirty="0" err="1" smtClean="0">
                <a:solidFill>
                  <a:srgbClr val="4472C4"/>
                </a:solidFill>
                <a:latin typeface="Arial" pitchFamily="34" charset="0"/>
                <a:ea typeface="Open Sans" panose="020B0606030504020204" pitchFamily="34" charset="0"/>
                <a:cs typeface="Arial" pitchFamily="34" charset="0"/>
              </a:rPr>
              <a:t>Бочкарёвка</a:t>
            </a:r>
            <a:r>
              <a:rPr lang="ru-RU" sz="1250" b="1" dirty="0" smtClean="0">
                <a:solidFill>
                  <a:srgbClr val="4472C4"/>
                </a:solidFill>
                <a:latin typeface="Arial" pitchFamily="34" charset="0"/>
                <a:ea typeface="Open Sans" panose="020B0606030504020204" pitchFamily="34" charset="0"/>
                <a:cs typeface="Arial" pitchFamily="34" charset="0"/>
              </a:rPr>
              <a:t> </a:t>
            </a:r>
            <a:r>
              <a:rPr lang="ru-RU" sz="1250" dirty="0" smtClean="0">
                <a:latin typeface="Arial" pitchFamily="34" charset="0"/>
                <a:ea typeface="Open Sans" panose="020B0606030504020204" pitchFamily="34" charset="0"/>
                <a:cs typeface="Arial" pitchFamily="34" charset="0"/>
              </a:rPr>
              <a:t>на общую </a:t>
            </a:r>
            <a:r>
              <a:rPr lang="ru-RU" sz="1250" dirty="0">
                <a:latin typeface="Arial" pitchFamily="34" charset="0"/>
                <a:ea typeface="Open Sans" panose="020B0606030504020204" pitchFamily="34" charset="0"/>
                <a:cs typeface="Arial" pitchFamily="34" charset="0"/>
              </a:rPr>
              <a:t>сумму   </a:t>
            </a:r>
            <a:r>
              <a:rPr lang="ru-RU" sz="1250" b="1" dirty="0" smtClean="0">
                <a:solidFill>
                  <a:srgbClr val="4472C4"/>
                </a:solidFill>
                <a:latin typeface="Arial" pitchFamily="34" charset="0"/>
                <a:ea typeface="Open Sans" panose="020B0606030504020204" pitchFamily="34" charset="0"/>
                <a:cs typeface="Arial" pitchFamily="34" charset="0"/>
              </a:rPr>
              <a:t>31 846,6 тыс. рублей</a:t>
            </a:r>
            <a:r>
              <a:rPr lang="ru-RU" sz="1250" dirty="0" smtClean="0">
                <a:latin typeface="Arial" pitchFamily="34" charset="0"/>
                <a:ea typeface="Open Sans" panose="020B0606030504020204" pitchFamily="34" charset="0"/>
                <a:cs typeface="Arial" pitchFamily="34" charset="0"/>
              </a:rPr>
              <a:t>.</a:t>
            </a:r>
          </a:p>
          <a:p>
            <a:pPr algn="just">
              <a:lnSpc>
                <a:spcPct val="150000"/>
              </a:lnSpc>
            </a:pPr>
            <a:endParaRPr lang="ru-RU" sz="1250" dirty="0">
              <a:latin typeface="Arial" pitchFamily="34" charset="0"/>
              <a:ea typeface="Open Sans" panose="020B0606030504020204" pitchFamily="34" charset="0"/>
              <a:cs typeface="Arial" pitchFamily="34" charset="0"/>
            </a:endParaRPr>
          </a:p>
          <a:p>
            <a:pPr algn="just">
              <a:lnSpc>
                <a:spcPct val="150000"/>
              </a:lnSpc>
            </a:pPr>
            <a:endParaRPr lang="ru-RU" sz="1250" dirty="0" smtClean="0">
              <a:latin typeface="Arial" pitchFamily="34" charset="0"/>
              <a:ea typeface="Open Sans" panose="020B0606030504020204" pitchFamily="34" charset="0"/>
              <a:cs typeface="Arial" pitchFamily="34" charset="0"/>
            </a:endParaRPr>
          </a:p>
          <a:p>
            <a:pPr algn="just">
              <a:lnSpc>
                <a:spcPct val="150000"/>
              </a:lnSpc>
            </a:pPr>
            <a:endParaRPr lang="ru-RU" sz="1250" dirty="0" smtClean="0">
              <a:latin typeface="Arial" pitchFamily="34" charset="0"/>
              <a:ea typeface="Open Sans" panose="020B0606030504020204" pitchFamily="34" charset="0"/>
              <a:cs typeface="Arial" pitchFamily="34" charset="0"/>
            </a:endParaRPr>
          </a:p>
          <a:p>
            <a:pPr algn="just">
              <a:lnSpc>
                <a:spcPct val="150000"/>
              </a:lnSpc>
            </a:pPr>
            <a:r>
              <a:rPr lang="ru-RU" sz="1250" dirty="0" smtClean="0">
                <a:latin typeface="Arial" pitchFamily="34" charset="0"/>
                <a:ea typeface="Open Sans" panose="020B0606030504020204" pitchFamily="34" charset="0"/>
                <a:cs typeface="Arial" pitchFamily="34" charset="0"/>
              </a:rPr>
              <a:t>Выполнены работы по обустройству остановок для школьных маршрутов, а также освещение улично-дорожной сети населенных пунктов округа. Освещена улично-дорожная сеть </a:t>
            </a:r>
            <a:r>
              <a:rPr lang="ru-RU" sz="1250" b="1" dirty="0" smtClean="0">
                <a:solidFill>
                  <a:srgbClr val="4472C4"/>
                </a:solidFill>
                <a:latin typeface="Arial" pitchFamily="34" charset="0"/>
                <a:ea typeface="Open Sans" panose="020B0606030504020204" pitchFamily="34" charset="0"/>
                <a:cs typeface="Arial" pitchFamily="34" charset="0"/>
              </a:rPr>
              <a:t>в </a:t>
            </a:r>
            <a:r>
              <a:rPr lang="ru-RU" sz="1250" b="1" dirty="0" err="1" smtClean="0">
                <a:solidFill>
                  <a:srgbClr val="4472C4"/>
                </a:solidFill>
                <a:latin typeface="Arial" pitchFamily="34" charset="0"/>
                <a:ea typeface="Open Sans" panose="020B0606030504020204" pitchFamily="34" charset="0"/>
                <a:cs typeface="Arial" pitchFamily="34" charset="0"/>
              </a:rPr>
              <a:t>пгт</a:t>
            </a:r>
            <a:r>
              <a:rPr lang="ru-RU" sz="1250" b="1" dirty="0" smtClean="0">
                <a:solidFill>
                  <a:srgbClr val="4472C4"/>
                </a:solidFill>
                <a:latin typeface="Arial" pitchFamily="34" charset="0"/>
                <a:ea typeface="Open Sans" panose="020B0606030504020204" pitchFamily="34" charset="0"/>
                <a:cs typeface="Arial" pitchFamily="34" charset="0"/>
              </a:rPr>
              <a:t> Серышево, сёлах </a:t>
            </a:r>
            <a:r>
              <a:rPr lang="ru-RU" sz="1250" b="1" dirty="0">
                <a:solidFill>
                  <a:srgbClr val="4472C4"/>
                </a:solidFill>
                <a:latin typeface="Arial" pitchFamily="34" charset="0"/>
                <a:ea typeface="Open Sans" panose="020B0606030504020204" pitchFamily="34" charset="0"/>
                <a:cs typeface="Arial" pitchFamily="34" charset="0"/>
              </a:rPr>
              <a:t>Поляна, </a:t>
            </a:r>
            <a:r>
              <a:rPr lang="ru-RU" sz="1250" b="1" dirty="0" err="1">
                <a:solidFill>
                  <a:srgbClr val="4472C4"/>
                </a:solidFill>
                <a:latin typeface="Arial" pitchFamily="34" charset="0"/>
                <a:ea typeface="Open Sans" panose="020B0606030504020204" pitchFamily="34" charset="0"/>
                <a:cs typeface="Arial" pitchFamily="34" charset="0"/>
              </a:rPr>
              <a:t>Лермонтово</a:t>
            </a:r>
            <a:r>
              <a:rPr lang="ru-RU" sz="1250" b="1" dirty="0">
                <a:solidFill>
                  <a:srgbClr val="4472C4"/>
                </a:solidFill>
                <a:latin typeface="Arial" pitchFamily="34" charset="0"/>
                <a:ea typeface="Open Sans" panose="020B0606030504020204" pitchFamily="34" charset="0"/>
                <a:cs typeface="Arial" pitchFamily="34" charset="0"/>
              </a:rPr>
              <a:t>, </a:t>
            </a:r>
            <a:r>
              <a:rPr lang="ru-RU" sz="1250" b="1" dirty="0" err="1">
                <a:solidFill>
                  <a:srgbClr val="4472C4"/>
                </a:solidFill>
                <a:latin typeface="Arial" pitchFamily="34" charset="0"/>
                <a:ea typeface="Open Sans" panose="020B0606030504020204" pitchFamily="34" charset="0"/>
                <a:cs typeface="Arial" pitchFamily="34" charset="0"/>
              </a:rPr>
              <a:t>Белоногово</a:t>
            </a:r>
            <a:r>
              <a:rPr lang="ru-RU" sz="1250" b="1" dirty="0">
                <a:solidFill>
                  <a:srgbClr val="4472C4"/>
                </a:solidFill>
                <a:latin typeface="Arial" pitchFamily="34" charset="0"/>
                <a:ea typeface="Open Sans" panose="020B0606030504020204" pitchFamily="34" charset="0"/>
                <a:cs typeface="Arial" pitchFamily="34" charset="0"/>
              </a:rPr>
              <a:t>, </a:t>
            </a:r>
            <a:r>
              <a:rPr lang="ru-RU" sz="1250" b="1" dirty="0" err="1">
                <a:solidFill>
                  <a:srgbClr val="4472C4"/>
                </a:solidFill>
                <a:latin typeface="Arial" pitchFamily="34" charset="0"/>
                <a:ea typeface="Open Sans" panose="020B0606030504020204" pitchFamily="34" charset="0"/>
                <a:cs typeface="Arial" pitchFamily="34" charset="0"/>
              </a:rPr>
              <a:t>Белогорка</a:t>
            </a:r>
            <a:r>
              <a:rPr lang="ru-RU" sz="1250" b="1" dirty="0">
                <a:solidFill>
                  <a:srgbClr val="4472C4"/>
                </a:solidFill>
                <a:latin typeface="Arial" pitchFamily="34" charset="0"/>
                <a:ea typeface="Open Sans" panose="020B0606030504020204" pitchFamily="34" charset="0"/>
                <a:cs typeface="Arial" pitchFamily="34" charset="0"/>
              </a:rPr>
              <a:t>, </a:t>
            </a:r>
            <a:r>
              <a:rPr lang="ru-RU" sz="1250" b="1" dirty="0" err="1">
                <a:solidFill>
                  <a:srgbClr val="4472C4"/>
                </a:solidFill>
                <a:latin typeface="Arial" pitchFamily="34" charset="0"/>
                <a:ea typeface="Open Sans" panose="020B0606030504020204" pitchFamily="34" charset="0"/>
                <a:cs typeface="Arial" pitchFamily="34" charset="0"/>
              </a:rPr>
              <a:t>Воскресеновка</a:t>
            </a:r>
            <a:r>
              <a:rPr lang="ru-RU" sz="1250" dirty="0" smtClean="0">
                <a:latin typeface="Arial" pitchFamily="34" charset="0"/>
                <a:ea typeface="Open Sans" panose="020B0606030504020204" pitchFamily="34" charset="0"/>
                <a:cs typeface="Arial" pitchFamily="34" charset="0"/>
              </a:rPr>
              <a:t>. Оборудовано 7 остановок, их них 2 шт. </a:t>
            </a:r>
            <a:r>
              <a:rPr lang="ru-RU" sz="1250" b="1" dirty="0" smtClean="0">
                <a:solidFill>
                  <a:srgbClr val="4472C4"/>
                </a:solidFill>
                <a:latin typeface="Arial" pitchFamily="34" charset="0"/>
                <a:ea typeface="Open Sans" panose="020B0606030504020204" pitchFamily="34" charset="0"/>
                <a:cs typeface="Arial" pitchFamily="34" charset="0"/>
              </a:rPr>
              <a:t>в с. </a:t>
            </a:r>
            <a:r>
              <a:rPr lang="ru-RU" sz="1250" b="1" dirty="0" err="1" smtClean="0">
                <a:solidFill>
                  <a:srgbClr val="4472C4"/>
                </a:solidFill>
                <a:latin typeface="Arial" pitchFamily="34" charset="0"/>
                <a:ea typeface="Open Sans" panose="020B0606030504020204" pitchFamily="34" charset="0"/>
                <a:cs typeface="Arial" pitchFamily="34" charset="0"/>
              </a:rPr>
              <a:t>Паруновка</a:t>
            </a:r>
            <a:r>
              <a:rPr lang="ru-RU" sz="1250" dirty="0" smtClean="0">
                <a:latin typeface="Arial" pitchFamily="34" charset="0"/>
                <a:ea typeface="Open Sans" panose="020B0606030504020204" pitchFamily="34" charset="0"/>
                <a:cs typeface="Arial" pitchFamily="34" charset="0"/>
              </a:rPr>
              <a:t>, по одной – </a:t>
            </a:r>
            <a:r>
              <a:rPr lang="ru-RU" sz="1250" b="1" dirty="0" smtClean="0">
                <a:solidFill>
                  <a:srgbClr val="4472C4"/>
                </a:solidFill>
                <a:latin typeface="Arial" pitchFamily="34" charset="0"/>
                <a:ea typeface="Open Sans" panose="020B0606030504020204" pitchFamily="34" charset="0"/>
                <a:cs typeface="Arial" pitchFamily="34" charset="0"/>
              </a:rPr>
              <a:t>в сёлах </a:t>
            </a:r>
            <a:r>
              <a:rPr lang="ru-RU" sz="1250" b="1" dirty="0">
                <a:solidFill>
                  <a:srgbClr val="4472C4"/>
                </a:solidFill>
                <a:latin typeface="Arial" pitchFamily="34" charset="0"/>
                <a:ea typeface="Open Sans" panose="020B0606030504020204" pitchFamily="34" charset="0"/>
                <a:cs typeface="Arial" pitchFamily="34" charset="0"/>
              </a:rPr>
              <a:t>Озерное, Рождественка, Ново-</a:t>
            </a:r>
            <a:r>
              <a:rPr lang="ru-RU" sz="1250" b="1" dirty="0" err="1">
                <a:solidFill>
                  <a:srgbClr val="4472C4"/>
                </a:solidFill>
                <a:latin typeface="Arial" pitchFamily="34" charset="0"/>
                <a:ea typeface="Open Sans" panose="020B0606030504020204" pitchFamily="34" charset="0"/>
                <a:cs typeface="Arial" pitchFamily="34" charset="0"/>
              </a:rPr>
              <a:t>Охочье</a:t>
            </a:r>
            <a:r>
              <a:rPr lang="ru-RU" sz="1250" b="1" dirty="0">
                <a:solidFill>
                  <a:srgbClr val="4472C4"/>
                </a:solidFill>
                <a:latin typeface="Arial" pitchFamily="34" charset="0"/>
                <a:ea typeface="Open Sans" panose="020B0606030504020204" pitchFamily="34" charset="0"/>
                <a:cs typeface="Arial" pitchFamily="34" charset="0"/>
              </a:rPr>
              <a:t>, Новосергеевка, Ударное</a:t>
            </a:r>
            <a:r>
              <a:rPr lang="ru-RU" sz="1250" dirty="0" smtClean="0">
                <a:latin typeface="Arial" pitchFamily="34" charset="0"/>
                <a:ea typeface="Open Sans" panose="020B0606030504020204" pitchFamily="34" charset="0"/>
                <a:cs typeface="Arial" pitchFamily="34" charset="0"/>
              </a:rPr>
              <a:t>. Общий объем финансирования работ составил </a:t>
            </a:r>
            <a:r>
              <a:rPr lang="ru-RU" sz="1250" b="1" dirty="0" smtClean="0">
                <a:solidFill>
                  <a:srgbClr val="4472C4"/>
                </a:solidFill>
                <a:latin typeface="Arial" pitchFamily="34" charset="0"/>
                <a:ea typeface="Open Sans" panose="020B0606030504020204" pitchFamily="34" charset="0"/>
                <a:cs typeface="Arial" pitchFamily="34" charset="0"/>
              </a:rPr>
              <a:t>7 580,3 тыс. рублей.</a:t>
            </a:r>
          </a:p>
          <a:p>
            <a:pPr algn="just">
              <a:lnSpc>
                <a:spcPct val="150000"/>
              </a:lnSpc>
            </a:pPr>
            <a:endParaRPr lang="ru-RU" sz="1250" b="1" dirty="0" smtClean="0">
              <a:solidFill>
                <a:srgbClr val="4472C4"/>
              </a:solidFill>
              <a:latin typeface="Arial" pitchFamily="34" charset="0"/>
              <a:ea typeface="Open Sans" panose="020B0606030504020204" pitchFamily="34" charset="0"/>
              <a:cs typeface="Arial" pitchFamily="34" charset="0"/>
            </a:endParaRPr>
          </a:p>
          <a:p>
            <a:pPr algn="just">
              <a:lnSpc>
                <a:spcPct val="150000"/>
              </a:lnSpc>
            </a:pPr>
            <a:endParaRPr lang="ru-RU" sz="1250" b="1" dirty="0" smtClean="0">
              <a:solidFill>
                <a:srgbClr val="4472C4"/>
              </a:solidFill>
              <a:latin typeface="Arial" pitchFamily="34" charset="0"/>
              <a:ea typeface="Open Sans" panose="020B0606030504020204" pitchFamily="34" charset="0"/>
              <a:cs typeface="Arial" pitchFamily="34" charset="0"/>
            </a:endParaRPr>
          </a:p>
          <a:p>
            <a:pPr algn="just">
              <a:lnSpc>
                <a:spcPct val="150000"/>
              </a:lnSpc>
            </a:pPr>
            <a:r>
              <a:rPr lang="ru-RU" sz="1250" dirty="0" smtClean="0">
                <a:latin typeface="Arial" pitchFamily="34" charset="0"/>
                <a:ea typeface="Open Sans" panose="020B0606030504020204" pitchFamily="34" charset="0"/>
                <a:cs typeface="Arial" pitchFamily="34" charset="0"/>
              </a:rPr>
              <a:t>За </a:t>
            </a:r>
            <a:r>
              <a:rPr lang="ru-RU" sz="1250" dirty="0">
                <a:latin typeface="Arial" pitchFamily="34" charset="0"/>
                <a:ea typeface="Open Sans" panose="020B0606030504020204" pitchFamily="34" charset="0"/>
                <a:cs typeface="Arial" pitchFamily="34" charset="0"/>
              </a:rPr>
              <a:t>счет средств дорожного </a:t>
            </a:r>
            <a:r>
              <a:rPr lang="ru-RU" sz="1250" dirty="0" smtClean="0">
                <a:latin typeface="Arial" pitchFamily="34" charset="0"/>
                <a:ea typeface="Open Sans" panose="020B0606030504020204" pitchFamily="34" charset="0"/>
                <a:cs typeface="Arial" pitchFamily="34" charset="0"/>
              </a:rPr>
              <a:t>фонда в 2024 году </a:t>
            </a:r>
            <a:r>
              <a:rPr lang="ru-RU" sz="1250" dirty="0">
                <a:latin typeface="Arial" pitchFamily="34" charset="0"/>
                <a:ea typeface="Open Sans" panose="020B0606030504020204" pitchFamily="34" charset="0"/>
                <a:cs typeface="Arial" pitchFamily="34" charset="0"/>
              </a:rPr>
              <a:t>выполнены работы по ремонту участков тротуаров </a:t>
            </a:r>
            <a:r>
              <a:rPr lang="ru-RU" sz="1250" b="1" dirty="0">
                <a:solidFill>
                  <a:srgbClr val="4472C4"/>
                </a:solidFill>
                <a:latin typeface="Arial" pitchFamily="34" charset="0"/>
                <a:ea typeface="Open Sans" panose="020B0606030504020204" pitchFamily="34" charset="0"/>
                <a:cs typeface="Arial" pitchFamily="34" charset="0"/>
              </a:rPr>
              <a:t>в </a:t>
            </a:r>
            <a:r>
              <a:rPr lang="ru-RU" sz="1250" b="1" dirty="0" err="1">
                <a:solidFill>
                  <a:srgbClr val="4472C4"/>
                </a:solidFill>
                <a:latin typeface="Arial" pitchFamily="34" charset="0"/>
                <a:ea typeface="Open Sans" panose="020B0606030504020204" pitchFamily="34" charset="0"/>
                <a:cs typeface="Arial" pitchFamily="34" charset="0"/>
              </a:rPr>
              <a:t>пгт</a:t>
            </a:r>
            <a:r>
              <a:rPr lang="ru-RU" sz="1250" b="1" dirty="0">
                <a:solidFill>
                  <a:srgbClr val="4472C4"/>
                </a:solidFill>
                <a:latin typeface="Arial" pitchFamily="34" charset="0"/>
                <a:ea typeface="Open Sans" panose="020B0606030504020204" pitchFamily="34" charset="0"/>
                <a:cs typeface="Arial" pitchFamily="34" charset="0"/>
              </a:rPr>
              <a:t> Серышево по улицам Комсомольская, Пионерская, Св. Иннокентия, Дзержинского </a:t>
            </a:r>
            <a:r>
              <a:rPr lang="ru-RU" sz="1250" dirty="0">
                <a:latin typeface="Arial" pitchFamily="34" charset="0"/>
                <a:ea typeface="Open Sans" panose="020B0606030504020204" pitchFamily="34" charset="0"/>
                <a:cs typeface="Arial" pitchFamily="34" charset="0"/>
              </a:rPr>
              <a:t>на сумму </a:t>
            </a:r>
            <a:r>
              <a:rPr lang="ru-RU" sz="1250" b="1" dirty="0" smtClean="0">
                <a:solidFill>
                  <a:srgbClr val="4472C4"/>
                </a:solidFill>
                <a:latin typeface="Arial" pitchFamily="34" charset="0"/>
                <a:ea typeface="Open Sans" panose="020B0606030504020204" pitchFamily="34" charset="0"/>
                <a:cs typeface="Arial" pitchFamily="34" charset="0"/>
              </a:rPr>
              <a:t>6 474,906 </a:t>
            </a:r>
            <a:r>
              <a:rPr lang="ru-RU" sz="1250" b="1" dirty="0">
                <a:solidFill>
                  <a:srgbClr val="4472C4"/>
                </a:solidFill>
                <a:latin typeface="Arial" pitchFamily="34" charset="0"/>
                <a:ea typeface="Open Sans" panose="020B0606030504020204" pitchFamily="34" charset="0"/>
                <a:cs typeface="Arial" pitchFamily="34" charset="0"/>
              </a:rPr>
              <a:t>тысяч рублей</a:t>
            </a:r>
            <a:r>
              <a:rPr lang="ru-RU" sz="1250" dirty="0">
                <a:latin typeface="Arial" pitchFamily="34" charset="0"/>
                <a:ea typeface="Open Sans" panose="020B0606030504020204" pitchFamily="34" charset="0"/>
                <a:cs typeface="Arial" pitchFamily="34" charset="0"/>
              </a:rPr>
              <a:t>, общей протяженностью </a:t>
            </a:r>
            <a:r>
              <a:rPr lang="ru-RU" sz="1250" b="1" dirty="0">
                <a:solidFill>
                  <a:srgbClr val="4472C4"/>
                </a:solidFill>
                <a:latin typeface="Arial" pitchFamily="34" charset="0"/>
                <a:ea typeface="Open Sans" panose="020B0606030504020204" pitchFamily="34" charset="0"/>
                <a:cs typeface="Arial" pitchFamily="34" charset="0"/>
              </a:rPr>
              <a:t>760,3 м</a:t>
            </a:r>
            <a:r>
              <a:rPr lang="ru-RU" sz="1250" dirty="0">
                <a:latin typeface="Arial" pitchFamily="34" charset="0"/>
                <a:ea typeface="Open Sans" panose="020B0606030504020204" pitchFamily="34" charset="0"/>
                <a:cs typeface="Arial" pitchFamily="34" charset="0"/>
              </a:rPr>
              <a:t>.</a:t>
            </a:r>
          </a:p>
        </p:txBody>
      </p:sp>
      <p:sp>
        <p:nvSpPr>
          <p:cNvPr id="16" name="Прямоугольник с двумя скругленными соседними углами 15"/>
          <p:cNvSpPr/>
          <p:nvPr/>
        </p:nvSpPr>
        <p:spPr>
          <a:xfrm>
            <a:off x="364067" y="972558"/>
            <a:ext cx="3674533" cy="5885442"/>
          </a:xfrm>
          <a:prstGeom prst="round2Same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9" name="Рисунок 18" descr="У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6214" y="1459569"/>
            <a:ext cx="3170237" cy="231410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 w="19050">
            <a:solidFill>
              <a:schemeClr val="bg1"/>
            </a:solidFill>
          </a:ln>
          <a:effectLst/>
        </p:spPr>
      </p:pic>
      <p:pic>
        <p:nvPicPr>
          <p:cNvPr id="20" name="Рисунок 19" descr="Описание: C:\Users\ПТО 2\Downloads\WhatsApp Image 2024-06-26 at 10.59.37.jpe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6214" y="4224867"/>
            <a:ext cx="3170237" cy="214714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 w="19050">
            <a:solidFill>
              <a:schemeClr val="bg1"/>
            </a:solidFill>
          </a:ln>
          <a:effectLst/>
        </p:spPr>
      </p:pic>
      <p:sp>
        <p:nvSpPr>
          <p:cNvPr id="22" name="TextBox 21">
            <a:extLst>
              <a:ext uri="{FF2B5EF4-FFF2-40B4-BE49-F238E27FC236}">
                <a16:creationId xmlns="" xmlns:a16="http://schemas.microsoft.com/office/drawing/2014/main" id="{5F02C0B1-1D82-4ADC-BC80-676E13042EED}"/>
              </a:ext>
            </a:extLst>
          </p:cNvPr>
          <p:cNvSpPr txBox="1"/>
          <p:nvPr/>
        </p:nvSpPr>
        <p:spPr>
          <a:xfrm>
            <a:off x="4230511" y="1208771"/>
            <a:ext cx="432056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chemeClr val="tx1">
                    <a:lumMod val="90000"/>
                    <a:lumOff val="10000"/>
                  </a:schemeClr>
                </a:solidFill>
                <a:latin typeface="Arial" pitchFamily="34" charset="0"/>
                <a:ea typeface="Open Sans" panose="020B0606030504020204" pitchFamily="34" charset="0"/>
                <a:cs typeface="Arial" pitchFamily="34" charset="0"/>
              </a:rPr>
              <a:t>Ремонт дорог</a:t>
            </a:r>
            <a:endParaRPr lang="en-US" b="1" dirty="0">
              <a:solidFill>
                <a:schemeClr val="tx1">
                  <a:lumMod val="90000"/>
                  <a:lumOff val="10000"/>
                </a:schemeClr>
              </a:solidFill>
              <a:latin typeface="Arial" pitchFamily="34" charset="0"/>
              <a:ea typeface="Open Sans" panose="020B0606030504020204" pitchFamily="34" charset="0"/>
              <a:cs typeface="Arial" pitchFamily="34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="" xmlns:a16="http://schemas.microsoft.com/office/drawing/2014/main" id="{5F02C0B1-1D82-4ADC-BC80-676E13042EED}"/>
              </a:ext>
            </a:extLst>
          </p:cNvPr>
          <p:cNvSpPr txBox="1"/>
          <p:nvPr/>
        </p:nvSpPr>
        <p:spPr>
          <a:xfrm>
            <a:off x="4230511" y="2703800"/>
            <a:ext cx="432056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chemeClr val="tx1">
                    <a:lumMod val="90000"/>
                    <a:lumOff val="10000"/>
                  </a:schemeClr>
                </a:solidFill>
                <a:latin typeface="Arial" pitchFamily="34" charset="0"/>
                <a:ea typeface="Open Sans" panose="020B0606030504020204" pitchFamily="34" charset="0"/>
                <a:cs typeface="Arial" pitchFamily="34" charset="0"/>
              </a:rPr>
              <a:t>Школьные остановки</a:t>
            </a:r>
          </a:p>
          <a:p>
            <a:r>
              <a:rPr lang="ru-RU" b="1" dirty="0" smtClean="0">
                <a:solidFill>
                  <a:schemeClr val="tx1">
                    <a:lumMod val="90000"/>
                    <a:lumOff val="10000"/>
                  </a:schemeClr>
                </a:solidFill>
                <a:latin typeface="Arial" pitchFamily="34" charset="0"/>
                <a:ea typeface="Open Sans" panose="020B0606030504020204" pitchFamily="34" charset="0"/>
                <a:cs typeface="Arial" pitchFamily="34" charset="0"/>
              </a:rPr>
              <a:t>Освещение</a:t>
            </a:r>
            <a:endParaRPr lang="en-US" b="1" dirty="0">
              <a:solidFill>
                <a:schemeClr val="tx1">
                  <a:lumMod val="90000"/>
                  <a:lumOff val="10000"/>
                </a:schemeClr>
              </a:solidFill>
              <a:latin typeface="Arial" pitchFamily="34" charset="0"/>
              <a:ea typeface="Open Sans" panose="020B0606030504020204" pitchFamily="34" charset="0"/>
              <a:cs typeface="Arial" pitchFamily="34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="" xmlns:a16="http://schemas.microsoft.com/office/drawing/2014/main" id="{5F02C0B1-1D82-4ADC-BC80-676E13042EED}"/>
              </a:ext>
            </a:extLst>
          </p:cNvPr>
          <p:cNvSpPr txBox="1"/>
          <p:nvPr/>
        </p:nvSpPr>
        <p:spPr>
          <a:xfrm>
            <a:off x="4230511" y="5202474"/>
            <a:ext cx="432056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chemeClr val="tx1">
                    <a:lumMod val="90000"/>
                    <a:lumOff val="10000"/>
                  </a:schemeClr>
                </a:solidFill>
                <a:latin typeface="Arial" pitchFamily="34" charset="0"/>
                <a:ea typeface="Open Sans" panose="020B0606030504020204" pitchFamily="34" charset="0"/>
                <a:cs typeface="Arial" pitchFamily="34" charset="0"/>
              </a:rPr>
              <a:t>Ремонт тротуаров</a:t>
            </a:r>
            <a:endParaRPr lang="en-US" b="1" dirty="0">
              <a:solidFill>
                <a:schemeClr val="tx1">
                  <a:lumMod val="90000"/>
                  <a:lumOff val="10000"/>
                </a:schemeClr>
              </a:solidFill>
              <a:latin typeface="Arial" pitchFamily="34" charset="0"/>
              <a:ea typeface="Open Sans" panose="020B0606030504020204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212409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" grpId="0"/>
      <p:bldP spid="22" grpId="0"/>
      <p:bldP spid="23" grpId="0"/>
      <p:bldP spid="24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ight Triangle 2">
            <a:extLst>
              <a:ext uri="{FF2B5EF4-FFF2-40B4-BE49-F238E27FC236}">
                <a16:creationId xmlns="" xmlns:a16="http://schemas.microsoft.com/office/drawing/2014/main" id="{24FE1721-3792-4C0B-AFC5-E933EA748BFD}"/>
              </a:ext>
            </a:extLst>
          </p:cNvPr>
          <p:cNvSpPr/>
          <p:nvPr/>
        </p:nvSpPr>
        <p:spPr>
          <a:xfrm rot="10800000">
            <a:off x="11533515" y="-3"/>
            <a:ext cx="658481" cy="658481"/>
          </a:xfrm>
          <a:prstGeom prst="rtTriangle">
            <a:avLst/>
          </a:prstGeom>
          <a:solidFill>
            <a:srgbClr val="4472C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5" name="Rectangle 22">
            <a:extLst>
              <a:ext uri="{FF2B5EF4-FFF2-40B4-BE49-F238E27FC236}">
                <a16:creationId xmlns="" xmlns:a16="http://schemas.microsoft.com/office/drawing/2014/main" id="{1DD9E92B-CCDA-4A0E-A218-FB03D92837D4}"/>
              </a:ext>
            </a:extLst>
          </p:cNvPr>
          <p:cNvSpPr/>
          <p:nvPr/>
        </p:nvSpPr>
        <p:spPr>
          <a:xfrm>
            <a:off x="1691846" y="264672"/>
            <a:ext cx="8827418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4000" b="1" cap="all" dirty="0" smtClean="0">
                <a:solidFill>
                  <a:srgbClr val="4472C4"/>
                </a:solidFill>
                <a:latin typeface="Arial" pitchFamily="34" charset="0"/>
                <a:cs typeface="Arial" pitchFamily="34" charset="0"/>
              </a:rPr>
              <a:t>СТРОИТЕЛЬСТВО ПУТЕПРОВОДА</a:t>
            </a:r>
            <a:endParaRPr lang="en-GB" sz="4000" b="1" cap="all" dirty="0">
              <a:solidFill>
                <a:srgbClr val="4472C4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9" name="Rectangle 5">
            <a:extLst>
              <a:ext uri="{FF2B5EF4-FFF2-40B4-BE49-F238E27FC236}">
                <a16:creationId xmlns="" xmlns:a16="http://schemas.microsoft.com/office/drawing/2014/main" id="{04BCF6F4-A108-48FB-92CB-D28C6932B1A8}"/>
              </a:ext>
            </a:extLst>
          </p:cNvPr>
          <p:cNvSpPr/>
          <p:nvPr/>
        </p:nvSpPr>
        <p:spPr>
          <a:xfrm>
            <a:off x="4130150" y="2330534"/>
            <a:ext cx="7483017" cy="9579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ru-RU" sz="1250" dirty="0" smtClean="0">
                <a:latin typeface="Arial" pitchFamily="34" charset="0"/>
                <a:ea typeface="Open Sans" panose="020B0606030504020204" pitchFamily="34" charset="0"/>
                <a:cs typeface="Arial" pitchFamily="34" charset="0"/>
              </a:rPr>
              <a:t>В 2025 </a:t>
            </a:r>
            <a:r>
              <a:rPr lang="ru-RU" sz="1250" dirty="0">
                <a:latin typeface="Arial" pitchFamily="34" charset="0"/>
                <a:ea typeface="Open Sans" panose="020B0606030504020204" pitchFamily="34" charset="0"/>
                <a:cs typeface="Arial" pitchFamily="34" charset="0"/>
              </a:rPr>
              <a:t>году в рамках национального проекта «Безопасные качественные дороги</a:t>
            </a:r>
            <a:r>
              <a:rPr lang="ru-RU" sz="1250" dirty="0" smtClean="0">
                <a:latin typeface="Arial" pitchFamily="34" charset="0"/>
                <a:ea typeface="Open Sans" panose="020B0606030504020204" pitchFamily="34" charset="0"/>
                <a:cs typeface="Arial" pitchFamily="34" charset="0"/>
              </a:rPr>
              <a:t>»</a:t>
            </a:r>
            <a:r>
              <a:rPr lang="ru-RU" sz="1250" dirty="0">
                <a:latin typeface="Arial" pitchFamily="34" charset="0"/>
                <a:ea typeface="Open Sans" panose="020B0606030504020204" pitchFamily="34" charset="0"/>
                <a:cs typeface="Arial" pitchFamily="34" charset="0"/>
              </a:rPr>
              <a:t> в </a:t>
            </a:r>
            <a:r>
              <a:rPr lang="ru-RU" sz="1250" dirty="0" err="1">
                <a:latin typeface="Arial" pitchFamily="34" charset="0"/>
                <a:ea typeface="Open Sans" panose="020B0606030504020204" pitchFamily="34" charset="0"/>
                <a:cs typeface="Arial" pitchFamily="34" charset="0"/>
              </a:rPr>
              <a:t>пгт</a:t>
            </a:r>
            <a:r>
              <a:rPr lang="ru-RU" sz="1250" dirty="0">
                <a:latin typeface="Arial" pitchFamily="34" charset="0"/>
                <a:ea typeface="Open Sans" panose="020B0606030504020204" pitchFamily="34" charset="0"/>
                <a:cs typeface="Arial" pitchFamily="34" charset="0"/>
              </a:rPr>
              <a:t> Серышево </a:t>
            </a:r>
            <a:r>
              <a:rPr lang="ru-RU" sz="1250" dirty="0" smtClean="0">
                <a:latin typeface="Arial" pitchFamily="34" charset="0"/>
                <a:ea typeface="Open Sans" panose="020B0606030504020204" pitchFamily="34" charset="0"/>
                <a:cs typeface="Arial" pitchFamily="34" charset="0"/>
              </a:rPr>
              <a:t>завершено </a:t>
            </a:r>
            <a:r>
              <a:rPr lang="ru-RU" sz="1250" b="1" dirty="0" smtClean="0">
                <a:solidFill>
                  <a:srgbClr val="4472C4"/>
                </a:solidFill>
                <a:latin typeface="Arial" pitchFamily="34" charset="0"/>
                <a:ea typeface="Open Sans" panose="020B0606030504020204" pitchFamily="34" charset="0"/>
                <a:cs typeface="Arial" pitchFamily="34" charset="0"/>
              </a:rPr>
              <a:t>строительство </a:t>
            </a:r>
            <a:r>
              <a:rPr lang="ru-RU" sz="1250" b="1" dirty="0">
                <a:solidFill>
                  <a:srgbClr val="4472C4"/>
                </a:solidFill>
                <a:latin typeface="Arial" pitchFamily="34" charset="0"/>
                <a:ea typeface="Open Sans" panose="020B0606030504020204" pitchFamily="34" charset="0"/>
                <a:cs typeface="Arial" pitchFamily="34" charset="0"/>
              </a:rPr>
              <a:t>путепровода через Транссибирскую железную </a:t>
            </a:r>
            <a:r>
              <a:rPr lang="ru-RU" sz="1250" b="1" dirty="0" smtClean="0">
                <a:solidFill>
                  <a:srgbClr val="4472C4"/>
                </a:solidFill>
                <a:latin typeface="Arial" pitchFamily="34" charset="0"/>
                <a:ea typeface="Open Sans" panose="020B0606030504020204" pitchFamily="34" charset="0"/>
                <a:cs typeface="Arial" pitchFamily="34" charset="0"/>
              </a:rPr>
              <a:t>дорогу</a:t>
            </a:r>
            <a:r>
              <a:rPr lang="ru-RU" sz="1250" dirty="0" smtClean="0">
                <a:latin typeface="Arial" pitchFamily="34" charset="0"/>
                <a:ea typeface="Open Sans" panose="020B0606030504020204" pitchFamily="34" charset="0"/>
                <a:cs typeface="Arial" pitchFamily="34" charset="0"/>
              </a:rPr>
              <a:t>.  </a:t>
            </a:r>
          </a:p>
          <a:p>
            <a:pPr algn="just">
              <a:lnSpc>
                <a:spcPct val="150000"/>
              </a:lnSpc>
            </a:pPr>
            <a:endParaRPr lang="ru-RU" sz="1250" dirty="0">
              <a:latin typeface="Arial" pitchFamily="34" charset="0"/>
              <a:ea typeface="Open Sans" panose="020B0606030504020204" pitchFamily="34" charset="0"/>
              <a:cs typeface="Arial" pitchFamily="34" charset="0"/>
            </a:endParaRPr>
          </a:p>
        </p:txBody>
      </p:sp>
      <p:sp>
        <p:nvSpPr>
          <p:cNvPr id="16" name="Прямоугольник с двумя скругленными соседними углами 15"/>
          <p:cNvSpPr/>
          <p:nvPr/>
        </p:nvSpPr>
        <p:spPr>
          <a:xfrm>
            <a:off x="364067" y="972558"/>
            <a:ext cx="3674533" cy="5885442"/>
          </a:xfrm>
          <a:prstGeom prst="round2Same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9" name="Рисунок 18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03232" y="3139171"/>
            <a:ext cx="3006174" cy="173957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 w="19050">
            <a:solidFill>
              <a:schemeClr val="bg1"/>
            </a:solidFill>
          </a:ln>
          <a:effectLst/>
        </p:spPr>
      </p:pic>
      <p:pic>
        <p:nvPicPr>
          <p:cNvPr id="20" name="Рисунок 19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03233" y="5010219"/>
            <a:ext cx="3006174" cy="168691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 w="19050">
            <a:solidFill>
              <a:schemeClr val="bg1"/>
            </a:solidFill>
          </a:ln>
          <a:effectLst/>
        </p:spPr>
      </p:pic>
      <p:pic>
        <p:nvPicPr>
          <p:cNvPr id="11" name="Рисунок 10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03232" y="1189011"/>
            <a:ext cx="3006175" cy="17780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 w="19050">
            <a:solidFill>
              <a:schemeClr val="bg1"/>
            </a:solidFill>
          </a:ln>
          <a:effectLst/>
        </p:spPr>
      </p:pic>
      <p:sp>
        <p:nvSpPr>
          <p:cNvPr id="12" name="Скругленный прямоугольник 11"/>
          <p:cNvSpPr/>
          <p:nvPr/>
        </p:nvSpPr>
        <p:spPr>
          <a:xfrm>
            <a:off x="4230511" y="3678225"/>
            <a:ext cx="5184422" cy="661467"/>
          </a:xfrm>
          <a:prstGeom prst="roundRect">
            <a:avLst/>
          </a:prstGeom>
          <a:solidFill>
            <a:schemeClr val="bg1"/>
          </a:solidFill>
          <a:ln>
            <a:solidFill>
              <a:srgbClr val="4472C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600" b="1" dirty="0">
                <a:solidFill>
                  <a:srgbClr val="4472C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Стоимость проекта  - 1 282 169,85 тысяч рублей. </a:t>
            </a:r>
          </a:p>
        </p:txBody>
      </p:sp>
    </p:spTree>
    <p:extLst>
      <p:ext uri="{BB962C8B-B14F-4D97-AF65-F5344CB8AC3E}">
        <p14:creationId xmlns:p14="http://schemas.microsoft.com/office/powerpoint/2010/main" val="41273150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1996" cy="6857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" name="Прямоугольник 21"/>
          <p:cNvSpPr/>
          <p:nvPr/>
        </p:nvSpPr>
        <p:spPr>
          <a:xfrm>
            <a:off x="0" y="0"/>
            <a:ext cx="12201527" cy="6858000"/>
          </a:xfrm>
          <a:prstGeom prst="rect">
            <a:avLst/>
          </a:prstGeom>
          <a:solidFill>
            <a:schemeClr val="bg1">
              <a:lumMod val="95000"/>
              <a:alpha val="6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Right Triangle 2">
            <a:extLst>
              <a:ext uri="{FF2B5EF4-FFF2-40B4-BE49-F238E27FC236}">
                <a16:creationId xmlns="" xmlns:a16="http://schemas.microsoft.com/office/drawing/2014/main" id="{24FE1721-3792-4C0B-AFC5-E933EA748BFD}"/>
              </a:ext>
            </a:extLst>
          </p:cNvPr>
          <p:cNvSpPr/>
          <p:nvPr/>
        </p:nvSpPr>
        <p:spPr>
          <a:xfrm rot="10800000">
            <a:off x="11533515" y="-3"/>
            <a:ext cx="658481" cy="658481"/>
          </a:xfrm>
          <a:prstGeom prst="rtTriangle">
            <a:avLst/>
          </a:prstGeom>
          <a:solidFill>
            <a:srgbClr val="4472C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5" name="Rectangle 22">
            <a:extLst>
              <a:ext uri="{FF2B5EF4-FFF2-40B4-BE49-F238E27FC236}">
                <a16:creationId xmlns="" xmlns:a16="http://schemas.microsoft.com/office/drawing/2014/main" id="{1DD9E92B-CCDA-4A0E-A218-FB03D92837D4}"/>
              </a:ext>
            </a:extLst>
          </p:cNvPr>
          <p:cNvSpPr/>
          <p:nvPr/>
        </p:nvSpPr>
        <p:spPr>
          <a:xfrm>
            <a:off x="1922411" y="264672"/>
            <a:ext cx="8366265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4000" b="1" cap="all" dirty="0">
                <a:solidFill>
                  <a:srgbClr val="4472C4"/>
                </a:solidFill>
                <a:latin typeface="Arial" pitchFamily="34" charset="0"/>
                <a:cs typeface="Arial" pitchFamily="34" charset="0"/>
              </a:rPr>
              <a:t>ЭКОНОМИЧЕСКИЙ ПОТЕНЦИАЛ</a:t>
            </a:r>
            <a:endParaRPr lang="en-GB" sz="4000" b="1" cap="all" dirty="0">
              <a:solidFill>
                <a:srgbClr val="4472C4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01904762"/>
              </p:ext>
            </p:extLst>
          </p:nvPr>
        </p:nvGraphicFramePr>
        <p:xfrm>
          <a:off x="1083090" y="1179131"/>
          <a:ext cx="10025816" cy="2133600"/>
        </p:xfrm>
        <a:graphic>
          <a:graphicData uri="http://schemas.openxmlformats.org/drawingml/2006/table">
            <a:tbl>
              <a:tblPr firstRow="1" bandRow="1">
                <a:tableStyleId>{3B4B98B0-60AC-42C2-AFA5-B58CD77FA1E5}</a:tableStyleId>
              </a:tblPr>
              <a:tblGrid>
                <a:gridCol w="3915528"/>
                <a:gridCol w="1009794"/>
                <a:gridCol w="1061315"/>
                <a:gridCol w="1081922"/>
                <a:gridCol w="978883"/>
                <a:gridCol w="1020098"/>
                <a:gridCol w="958276"/>
              </a:tblGrid>
              <a:tr h="449621">
                <a:tc>
                  <a:txBody>
                    <a:bodyPr/>
                    <a:lstStyle/>
                    <a:p>
                      <a:pPr algn="ctr" fontAlgn="base"/>
                      <a:r>
                        <a:rPr lang="ru-RU" sz="1200" dirty="0">
                          <a:effectLst/>
                        </a:rPr>
                        <a:t>Показатель</a:t>
                      </a:r>
                    </a:p>
                  </a:txBody>
                  <a:tcPr marL="152400" marR="152400" marT="152400" marB="152400" anchor="ctr"/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ru-RU" sz="1200" dirty="0">
                          <a:effectLst/>
                        </a:rPr>
                        <a:t>   2020   </a:t>
                      </a:r>
                    </a:p>
                  </a:txBody>
                  <a:tcPr marL="152400" marR="152400" marT="152400" marB="152400" anchor="ctr"/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ru-RU" sz="1200" dirty="0">
                          <a:effectLst/>
                        </a:rPr>
                        <a:t>   2021   </a:t>
                      </a:r>
                    </a:p>
                  </a:txBody>
                  <a:tcPr marL="152400" marR="152400" marT="152400" marB="152400" anchor="ctr"/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ru-RU" sz="1200" dirty="0" smtClean="0">
                          <a:effectLst/>
                        </a:rPr>
                        <a:t>2022   </a:t>
                      </a:r>
                      <a:endParaRPr lang="ru-RU" sz="1200" dirty="0">
                        <a:effectLst/>
                      </a:endParaRPr>
                    </a:p>
                  </a:txBody>
                  <a:tcPr marL="152400" marR="152400" marT="152400" marB="152400" anchor="ctr"/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ru-RU" sz="1200" dirty="0">
                          <a:effectLst/>
                        </a:rPr>
                        <a:t>   2023   </a:t>
                      </a:r>
                    </a:p>
                  </a:txBody>
                  <a:tcPr marL="152400" marR="152400" marT="152400" marB="152400" anchor="ctr"/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ru-RU" sz="1200" dirty="0">
                          <a:effectLst/>
                        </a:rPr>
                        <a:t>   </a:t>
                      </a:r>
                      <a:r>
                        <a:rPr lang="ru-RU" sz="1200" dirty="0" smtClean="0">
                          <a:effectLst/>
                        </a:rPr>
                        <a:t>2024</a:t>
                      </a:r>
                      <a:r>
                        <a:rPr lang="ru-RU" sz="1200" dirty="0">
                          <a:effectLst/>
                        </a:rPr>
                        <a:t>  </a:t>
                      </a:r>
                    </a:p>
                  </a:txBody>
                  <a:tcPr marL="152400" marR="152400" marT="152400" marB="152400" anchor="ctr"/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ru-RU" sz="1200" dirty="0" smtClean="0">
                          <a:effectLst/>
                        </a:rPr>
                        <a:t>2025</a:t>
                      </a:r>
                      <a:endParaRPr lang="ru-RU" sz="1200" dirty="0">
                        <a:effectLst/>
                      </a:endParaRPr>
                    </a:p>
                  </a:txBody>
                  <a:tcPr marL="152400" marR="152400" marT="152400" marB="152400" anchor="ctr"/>
                </a:tc>
              </a:tr>
              <a:tr h="618228">
                <a:tc>
                  <a:txBody>
                    <a:bodyPr/>
                    <a:lstStyle/>
                    <a:p>
                      <a:pPr algn="ctr" fontAlgn="base"/>
                      <a:r>
                        <a:rPr lang="ru-RU" sz="1200" dirty="0">
                          <a:effectLst/>
                        </a:rPr>
                        <a:t>Объем отгруженных </a:t>
                      </a:r>
                      <a:r>
                        <a:rPr lang="ru-RU" sz="1200" dirty="0" smtClean="0">
                          <a:effectLst/>
                        </a:rPr>
                        <a:t>товаров (промышленность),</a:t>
                      </a:r>
                      <a:r>
                        <a:rPr lang="ru-RU" sz="1200" dirty="0">
                          <a:effectLst/>
                        </a:rPr>
                        <a:t> </a:t>
                      </a:r>
                    </a:p>
                    <a:p>
                      <a:pPr algn="ctr" fontAlgn="base"/>
                      <a:r>
                        <a:rPr lang="ru-RU" sz="1200" dirty="0">
                          <a:effectLst/>
                        </a:rPr>
                        <a:t>млн рублей</a:t>
                      </a:r>
                    </a:p>
                  </a:txBody>
                  <a:tcPr marL="152400" marR="152400" marT="152400" marB="152400" anchor="ctr"/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ru-RU" sz="1200" dirty="0">
                          <a:effectLst/>
                        </a:rPr>
                        <a:t>21,17</a:t>
                      </a:r>
                    </a:p>
                  </a:txBody>
                  <a:tcPr marL="152400" marR="152400" marT="152400" marB="152400" anchor="ctr"/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ru-RU" sz="1200" dirty="0">
                          <a:effectLst/>
                        </a:rPr>
                        <a:t>31,23</a:t>
                      </a:r>
                    </a:p>
                  </a:txBody>
                  <a:tcPr marL="152400" marR="152400" marT="152400" marB="152400" anchor="ctr"/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ru-RU" sz="1200" dirty="0">
                          <a:effectLst/>
                        </a:rPr>
                        <a:t>41,31</a:t>
                      </a:r>
                    </a:p>
                  </a:txBody>
                  <a:tcPr marL="152400" marR="152400" marT="152400" marB="152400" anchor="ctr"/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ru-RU" sz="1200">
                          <a:effectLst/>
                        </a:rPr>
                        <a:t>42,0</a:t>
                      </a:r>
                    </a:p>
                  </a:txBody>
                  <a:tcPr marL="152400" marR="152400" marT="152400" marB="152400" anchor="ctr"/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ru-RU" sz="1200">
                          <a:effectLst/>
                        </a:rPr>
                        <a:t>60,44</a:t>
                      </a:r>
                    </a:p>
                  </a:txBody>
                  <a:tcPr marL="152400" marR="152400" marT="152400" marB="152400" anchor="ctr"/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ru-RU" sz="1200" dirty="0" smtClean="0">
                          <a:effectLst/>
                        </a:rPr>
                        <a:t>121,96</a:t>
                      </a:r>
                      <a:endParaRPr lang="ru-RU" sz="1200" dirty="0">
                        <a:effectLst/>
                      </a:endParaRPr>
                    </a:p>
                  </a:txBody>
                  <a:tcPr marL="152400" marR="152400" marT="152400" marB="152400" anchor="ctr"/>
                </a:tc>
              </a:tr>
              <a:tr h="449621">
                <a:tc>
                  <a:txBody>
                    <a:bodyPr/>
                    <a:lstStyle/>
                    <a:p>
                      <a:pPr algn="ctr" fontAlgn="base"/>
                      <a:r>
                        <a:rPr lang="ru-RU" sz="1200" dirty="0">
                          <a:effectLst/>
                        </a:rPr>
                        <a:t>Продукция сельского хозяйства, млн рублей</a:t>
                      </a:r>
                    </a:p>
                  </a:txBody>
                  <a:tcPr marL="152400" marR="152400" marT="152400" marB="152400" anchor="ctr"/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ru-RU" sz="1200">
                          <a:effectLst/>
                        </a:rPr>
                        <a:t>4218,5</a:t>
                      </a:r>
                    </a:p>
                  </a:txBody>
                  <a:tcPr marL="152400" marR="152400" marT="152400" marB="152400" anchor="ctr"/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ru-RU" sz="1200" dirty="0">
                          <a:effectLst/>
                        </a:rPr>
                        <a:t>4393,3</a:t>
                      </a:r>
                    </a:p>
                  </a:txBody>
                  <a:tcPr marL="152400" marR="152400" marT="152400" marB="152400" anchor="ctr"/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ru-RU" sz="1200" dirty="0">
                          <a:effectLst/>
                        </a:rPr>
                        <a:t>4450,9</a:t>
                      </a:r>
                    </a:p>
                  </a:txBody>
                  <a:tcPr marL="152400" marR="152400" marT="152400" marB="152400" anchor="ctr"/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ru-RU" sz="1200" dirty="0">
                          <a:effectLst/>
                        </a:rPr>
                        <a:t>4167,27</a:t>
                      </a:r>
                    </a:p>
                  </a:txBody>
                  <a:tcPr marL="152400" marR="152400" marT="152400" marB="152400" anchor="ctr"/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ru-RU" sz="1200" dirty="0">
                          <a:effectLst/>
                        </a:rPr>
                        <a:t>4027,49</a:t>
                      </a:r>
                    </a:p>
                  </a:txBody>
                  <a:tcPr marL="152400" marR="152400" marT="152400" marB="152400" anchor="ctr"/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ru-RU" sz="1200" dirty="0" smtClean="0">
                          <a:effectLst/>
                        </a:rPr>
                        <a:t>4172,48</a:t>
                      </a:r>
                      <a:endParaRPr lang="ru-RU" sz="1200" dirty="0">
                        <a:effectLst/>
                      </a:endParaRPr>
                    </a:p>
                  </a:txBody>
                  <a:tcPr marL="152400" marR="152400" marT="152400" marB="152400" anchor="ctr"/>
                </a:tc>
              </a:tr>
              <a:tr h="449621">
                <a:tc>
                  <a:txBody>
                    <a:bodyPr/>
                    <a:lstStyle/>
                    <a:p>
                      <a:pPr algn="ctr" fontAlgn="base"/>
                      <a:r>
                        <a:rPr lang="ru-RU" sz="1200">
                          <a:effectLst/>
                        </a:rPr>
                        <a:t>Инвестиции в основной капитал, млн рублей</a:t>
                      </a:r>
                    </a:p>
                  </a:txBody>
                  <a:tcPr marL="152400" marR="152400" marT="152400" marB="152400" anchor="ctr"/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ru-RU" sz="1200">
                          <a:effectLst/>
                        </a:rPr>
                        <a:t>700,0</a:t>
                      </a:r>
                    </a:p>
                  </a:txBody>
                  <a:tcPr marL="152400" marR="152400" marT="152400" marB="152400" anchor="ctr"/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ru-RU" sz="1200">
                          <a:effectLst/>
                        </a:rPr>
                        <a:t>327,26</a:t>
                      </a:r>
                    </a:p>
                  </a:txBody>
                  <a:tcPr marL="152400" marR="152400" marT="152400" marB="152400" anchor="ctr"/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ru-RU" sz="1200" dirty="0">
                          <a:effectLst/>
                        </a:rPr>
                        <a:t>250,87</a:t>
                      </a:r>
                    </a:p>
                  </a:txBody>
                  <a:tcPr marL="152400" marR="152400" marT="152400" marB="152400" anchor="ctr"/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ru-RU" sz="1200" dirty="0">
                          <a:effectLst/>
                        </a:rPr>
                        <a:t>381,09</a:t>
                      </a:r>
                    </a:p>
                  </a:txBody>
                  <a:tcPr marL="152400" marR="152400" marT="152400" marB="152400" anchor="ctr"/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ru-RU" sz="1200" dirty="0">
                          <a:effectLst/>
                        </a:rPr>
                        <a:t>413,1</a:t>
                      </a:r>
                    </a:p>
                  </a:txBody>
                  <a:tcPr marL="152400" marR="152400" marT="152400" marB="152400" anchor="ctr"/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ru-RU" sz="1200" dirty="0" smtClean="0">
                          <a:effectLst/>
                        </a:rPr>
                        <a:t>1664,75</a:t>
                      </a:r>
                      <a:endParaRPr lang="ru-RU" sz="1200" dirty="0">
                        <a:effectLst/>
                      </a:endParaRPr>
                    </a:p>
                  </a:txBody>
                  <a:tcPr marL="152400" marR="152400" marT="152400" marB="152400" anchor="ctr"/>
                </a:tc>
              </a:tr>
            </a:tbl>
          </a:graphicData>
        </a:graphic>
      </p:graphicFrame>
      <p:graphicFrame>
        <p:nvGraphicFramePr>
          <p:cNvPr id="4" name="Диаграмма 3"/>
          <p:cNvGraphicFramePr/>
          <p:nvPr>
            <p:extLst>
              <p:ext uri="{D42A27DB-BD31-4B8C-83A1-F6EECF244321}">
                <p14:modId xmlns:p14="http://schemas.microsoft.com/office/powerpoint/2010/main" val="2336472234"/>
              </p:ext>
            </p:extLst>
          </p:nvPr>
        </p:nvGraphicFramePr>
        <p:xfrm>
          <a:off x="-214489" y="4004735"/>
          <a:ext cx="6739467" cy="253153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9" name="Прямоугольник 18"/>
          <p:cNvSpPr/>
          <p:nvPr/>
        </p:nvSpPr>
        <p:spPr>
          <a:xfrm>
            <a:off x="1691587" y="3695886"/>
            <a:ext cx="379306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ru-RU" sz="1200" b="1" dirty="0">
                <a:latin typeface="Arial" pitchFamily="34" charset="0"/>
                <a:cs typeface="Arial" pitchFamily="34" charset="0"/>
              </a:rPr>
              <a:t>Структура инвестиций в основной </a:t>
            </a:r>
            <a:r>
              <a:rPr lang="ru-RU" sz="1200" b="1" dirty="0" smtClean="0">
                <a:latin typeface="Arial" pitchFamily="34" charset="0"/>
                <a:cs typeface="Arial" pitchFamily="34" charset="0"/>
              </a:rPr>
              <a:t>капитал </a:t>
            </a:r>
          </a:p>
          <a:p>
            <a:pPr algn="ctr">
              <a:lnSpc>
                <a:spcPct val="150000"/>
              </a:lnSpc>
            </a:pPr>
            <a:r>
              <a:rPr lang="ru-RU" sz="1200" b="1" dirty="0" smtClean="0">
                <a:latin typeface="Arial" pitchFamily="34" charset="0"/>
                <a:cs typeface="Arial" pitchFamily="34" charset="0"/>
              </a:rPr>
              <a:t>в 2024-2025 годах</a:t>
            </a:r>
            <a:endParaRPr lang="ru-RU" sz="12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7176241" y="3658467"/>
            <a:ext cx="379306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ru-RU" sz="1200" b="1" dirty="0">
                <a:latin typeface="Arial" pitchFamily="34" charset="0"/>
                <a:cs typeface="Arial" pitchFamily="34" charset="0"/>
              </a:rPr>
              <a:t>Объем отгруженных </a:t>
            </a:r>
            <a:r>
              <a:rPr lang="ru-RU" sz="1200" b="1" dirty="0" smtClean="0">
                <a:latin typeface="Arial" pitchFamily="34" charset="0"/>
                <a:cs typeface="Arial" pitchFamily="34" charset="0"/>
              </a:rPr>
              <a:t>товаров </a:t>
            </a:r>
          </a:p>
          <a:p>
            <a:pPr algn="ctr">
              <a:lnSpc>
                <a:spcPct val="150000"/>
              </a:lnSpc>
            </a:pPr>
            <a:r>
              <a:rPr lang="ru-RU" sz="1200" b="1" dirty="0" smtClean="0">
                <a:latin typeface="Arial" pitchFamily="34" charset="0"/>
                <a:cs typeface="Arial" pitchFamily="34" charset="0"/>
              </a:rPr>
              <a:t>в 2024-2025 годах</a:t>
            </a:r>
            <a:endParaRPr lang="ru-RU" sz="1200" b="1" dirty="0"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21" name="Диаграмма 20"/>
          <p:cNvGraphicFramePr/>
          <p:nvPr>
            <p:extLst>
              <p:ext uri="{D42A27DB-BD31-4B8C-83A1-F6EECF244321}">
                <p14:modId xmlns:p14="http://schemas.microsoft.com/office/powerpoint/2010/main" val="2133456194"/>
              </p:ext>
            </p:extLst>
          </p:nvPr>
        </p:nvGraphicFramePr>
        <p:xfrm>
          <a:off x="5452529" y="3990719"/>
          <a:ext cx="6739467" cy="253153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34916350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AsOne/>
      </p:bldGraphic>
      <p:bldP spid="19" grpId="0"/>
      <p:bldP spid="20" grpId="0"/>
      <p:bldGraphic spid="21" grpId="0">
        <p:bldAsOne/>
      </p:bldGraphic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с двумя скругленными соседними углами 10"/>
          <p:cNvSpPr/>
          <p:nvPr/>
        </p:nvSpPr>
        <p:spPr>
          <a:xfrm>
            <a:off x="124178" y="846667"/>
            <a:ext cx="11921065" cy="6011333"/>
          </a:xfrm>
          <a:prstGeom prst="round2Same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Right Triangle 2">
            <a:extLst>
              <a:ext uri="{FF2B5EF4-FFF2-40B4-BE49-F238E27FC236}">
                <a16:creationId xmlns="" xmlns:a16="http://schemas.microsoft.com/office/drawing/2014/main" id="{24FE1721-3792-4C0B-AFC5-E933EA748BFD}"/>
              </a:ext>
            </a:extLst>
          </p:cNvPr>
          <p:cNvSpPr/>
          <p:nvPr/>
        </p:nvSpPr>
        <p:spPr>
          <a:xfrm rot="10800000">
            <a:off x="11533515" y="-3"/>
            <a:ext cx="658481" cy="658481"/>
          </a:xfrm>
          <a:prstGeom prst="rtTriangle">
            <a:avLst/>
          </a:prstGeom>
          <a:solidFill>
            <a:srgbClr val="4472C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3" name="Rectangle 22">
            <a:extLst>
              <a:ext uri="{FF2B5EF4-FFF2-40B4-BE49-F238E27FC236}">
                <a16:creationId xmlns="" xmlns:a16="http://schemas.microsoft.com/office/drawing/2014/main" id="{1DD9E92B-CCDA-4A0E-A218-FB03D92837D4}"/>
              </a:ext>
            </a:extLst>
          </p:cNvPr>
          <p:cNvSpPr/>
          <p:nvPr/>
        </p:nvSpPr>
        <p:spPr>
          <a:xfrm>
            <a:off x="4968037" y="264672"/>
            <a:ext cx="2274982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4000" b="1" cap="all" dirty="0" smtClean="0">
                <a:solidFill>
                  <a:srgbClr val="4472C4"/>
                </a:solidFill>
                <a:latin typeface="Arial" pitchFamily="34" charset="0"/>
                <a:cs typeface="Arial" pitchFamily="34" charset="0"/>
              </a:rPr>
              <a:t>туризм</a:t>
            </a:r>
            <a:endParaRPr lang="en-GB" sz="4000" b="1" cap="all" dirty="0">
              <a:solidFill>
                <a:srgbClr val="4472C4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1274935" y="1092896"/>
            <a:ext cx="2687466" cy="1785771"/>
          </a:xfrm>
          <a:prstGeom prst="roundRect">
            <a:avLst/>
          </a:prstGeom>
          <a:solidFill>
            <a:schemeClr val="bg1"/>
          </a:solidFill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ru-RU" dirty="0"/>
              <a:t>01.01.2024  года </a:t>
            </a:r>
            <a:r>
              <a:rPr lang="ru-RU" dirty="0" smtClean="0"/>
              <a:t>со</a:t>
            </a:r>
            <a:endParaRPr lang="ru-RU" dirty="0" smtClean="0">
              <a:solidFill>
                <a:schemeClr val="tx1"/>
              </a:solidFill>
            </a:endParaRPr>
          </a:p>
        </p:txBody>
      </p:sp>
      <p:pic>
        <p:nvPicPr>
          <p:cNvPr id="10" name="Рисунок 9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07058" y="1106086"/>
            <a:ext cx="1973231" cy="177258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 w="19050">
            <a:solidFill>
              <a:schemeClr val="bg1"/>
            </a:solidFill>
          </a:ln>
          <a:effectLst/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xmlns="" id="{F4A7FBB4-FAD5-3479-086F-23409394A391}"/>
              </a:ext>
            </a:extLst>
          </p:cNvPr>
          <p:cNvSpPr txBox="1"/>
          <p:nvPr/>
        </p:nvSpPr>
        <p:spPr>
          <a:xfrm>
            <a:off x="2467398" y="2118488"/>
            <a:ext cx="1343733" cy="615553"/>
          </a:xfrm>
          <a:prstGeom prst="rect">
            <a:avLst/>
          </a:prstGeom>
          <a:noFill/>
        </p:spPr>
        <p:txBody>
          <a:bodyPr wrap="square" lIns="0" tIns="0" rIns="0" bIns="0" rtlCol="0" anchor="b">
            <a:spAutoFit/>
          </a:bodyPr>
          <a:lstStyle/>
          <a:p>
            <a:pPr algn="r"/>
            <a:r>
              <a:rPr lang="ru-RU" sz="1000" b="1" cap="all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Церковь Иннокентия (Вениаминова) </a:t>
            </a:r>
            <a:endParaRPr lang="ru-RU" sz="1000" b="1" cap="all" dirty="0" smtClean="0">
              <a:solidFill>
                <a:srgbClr val="4756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r"/>
            <a:r>
              <a:rPr lang="ru-RU" sz="1000" b="1" cap="all" dirty="0" smtClean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</a:t>
            </a:r>
            <a:r>
              <a:rPr lang="ru-RU" sz="1000" b="1" cap="all" dirty="0" err="1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пгт</a:t>
            </a:r>
            <a:r>
              <a:rPr lang="ru-RU" sz="1000" b="1" cap="all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000" b="1" cap="all" dirty="0" err="1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серышево</a:t>
            </a:r>
            <a:endParaRPr lang="ru-RU" sz="1000" b="1" cap="all" dirty="0">
              <a:solidFill>
                <a:srgbClr val="4756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" name="Скругленный прямоугольник 26"/>
          <p:cNvSpPr/>
          <p:nvPr/>
        </p:nvSpPr>
        <p:spPr>
          <a:xfrm>
            <a:off x="1274935" y="3036267"/>
            <a:ext cx="2687466" cy="1785771"/>
          </a:xfrm>
          <a:prstGeom prst="roundRect">
            <a:avLst/>
          </a:prstGeom>
          <a:solidFill>
            <a:schemeClr val="bg1"/>
          </a:solidFill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ru-RU" dirty="0"/>
              <a:t>01.01.2024  года </a:t>
            </a:r>
            <a:r>
              <a:rPr lang="ru-RU" dirty="0" smtClean="0"/>
              <a:t>со</a:t>
            </a:r>
            <a:endParaRPr lang="ru-RU" dirty="0" smtClean="0">
              <a:solidFill>
                <a:schemeClr val="tx1"/>
              </a:solidFill>
            </a:endParaRPr>
          </a:p>
        </p:txBody>
      </p:sp>
      <p:pic>
        <p:nvPicPr>
          <p:cNvPr id="28" name="Рисунок 27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07057" y="3036268"/>
            <a:ext cx="1936795" cy="178577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 w="19050">
            <a:solidFill>
              <a:schemeClr val="bg1"/>
            </a:solidFill>
          </a:ln>
          <a:effectLst/>
        </p:spPr>
      </p:pic>
      <p:sp>
        <p:nvSpPr>
          <p:cNvPr id="31" name="Скругленный прямоугольник 30"/>
          <p:cNvSpPr/>
          <p:nvPr/>
        </p:nvSpPr>
        <p:spPr>
          <a:xfrm>
            <a:off x="1274935" y="4943521"/>
            <a:ext cx="2687466" cy="1785771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ru-RU" dirty="0"/>
              <a:t>01.01.2024  года </a:t>
            </a:r>
            <a:r>
              <a:rPr lang="ru-RU" dirty="0" smtClean="0"/>
              <a:t>со</a:t>
            </a:r>
            <a:endParaRPr lang="ru-RU" dirty="0" smtClean="0">
              <a:solidFill>
                <a:schemeClr val="tx1"/>
              </a:solidFill>
            </a:endParaRPr>
          </a:p>
        </p:txBody>
      </p:sp>
      <p:pic>
        <p:nvPicPr>
          <p:cNvPr id="32" name="Рисунок 31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07058" y="4957822"/>
            <a:ext cx="1973230" cy="175045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 w="19050">
            <a:solidFill>
              <a:schemeClr val="bg1"/>
            </a:solidFill>
          </a:ln>
          <a:effectLst/>
        </p:spPr>
      </p:pic>
      <p:sp>
        <p:nvSpPr>
          <p:cNvPr id="33" name="Скругленный прямоугольник 32"/>
          <p:cNvSpPr/>
          <p:nvPr/>
        </p:nvSpPr>
        <p:spPr>
          <a:xfrm>
            <a:off x="5088997" y="1092895"/>
            <a:ext cx="2687466" cy="1785771"/>
          </a:xfrm>
          <a:prstGeom prst="roundRect">
            <a:avLst/>
          </a:prstGeom>
          <a:solidFill>
            <a:schemeClr val="bg1"/>
          </a:solidFill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ru-RU" dirty="0"/>
              <a:t>01.01.2024  года </a:t>
            </a:r>
            <a:r>
              <a:rPr lang="ru-RU" dirty="0" smtClean="0"/>
              <a:t>со</a:t>
            </a:r>
            <a:endParaRPr lang="ru-RU" dirty="0" smtClean="0">
              <a:solidFill>
                <a:schemeClr val="tx1"/>
              </a:solidFill>
            </a:endParaRPr>
          </a:p>
        </p:txBody>
      </p:sp>
      <p:pic>
        <p:nvPicPr>
          <p:cNvPr id="34" name="Рисунок 33"/>
          <p:cNvPicPr/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421120" y="1106086"/>
            <a:ext cx="1973231" cy="177258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 w="19050">
            <a:solidFill>
              <a:schemeClr val="bg1"/>
            </a:solidFill>
          </a:ln>
          <a:effectLst/>
        </p:spPr>
      </p:pic>
      <p:sp>
        <p:nvSpPr>
          <p:cNvPr id="35" name="Скругленный прямоугольник 34"/>
          <p:cNvSpPr/>
          <p:nvPr/>
        </p:nvSpPr>
        <p:spPr>
          <a:xfrm>
            <a:off x="5088997" y="3036267"/>
            <a:ext cx="2687466" cy="1785771"/>
          </a:xfrm>
          <a:prstGeom prst="roundRect">
            <a:avLst/>
          </a:prstGeom>
          <a:solidFill>
            <a:schemeClr val="bg1"/>
          </a:solidFill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ru-RU" dirty="0"/>
              <a:t>01.01.2024  года </a:t>
            </a:r>
            <a:r>
              <a:rPr lang="ru-RU" dirty="0" smtClean="0"/>
              <a:t>со</a:t>
            </a:r>
            <a:endParaRPr lang="ru-RU" dirty="0" smtClean="0">
              <a:solidFill>
                <a:schemeClr val="tx1"/>
              </a:solidFill>
            </a:endParaRPr>
          </a:p>
        </p:txBody>
      </p:sp>
      <p:pic>
        <p:nvPicPr>
          <p:cNvPr id="36" name="Рисунок 35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421120" y="3036268"/>
            <a:ext cx="1973231" cy="176313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 w="19050">
            <a:solidFill>
              <a:schemeClr val="bg1"/>
            </a:solidFill>
          </a:ln>
          <a:effectLst/>
        </p:spPr>
      </p:pic>
      <p:sp>
        <p:nvSpPr>
          <p:cNvPr id="39" name="Скругленный прямоугольник 38"/>
          <p:cNvSpPr/>
          <p:nvPr/>
        </p:nvSpPr>
        <p:spPr>
          <a:xfrm>
            <a:off x="5088997" y="4943520"/>
            <a:ext cx="2687466" cy="1785771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ru-RU" dirty="0"/>
              <a:t>01.01.2024  года </a:t>
            </a:r>
            <a:r>
              <a:rPr lang="ru-RU" dirty="0" smtClean="0"/>
              <a:t>со</a:t>
            </a:r>
            <a:endParaRPr lang="ru-RU" dirty="0" smtClean="0">
              <a:solidFill>
                <a:schemeClr val="tx1"/>
              </a:solidFill>
            </a:endParaRPr>
          </a:p>
        </p:txBody>
      </p:sp>
      <p:pic>
        <p:nvPicPr>
          <p:cNvPr id="40" name="Рисунок 39"/>
          <p:cNvPicPr/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421120" y="4957823"/>
            <a:ext cx="1973231" cy="175045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 w="19050">
            <a:solidFill>
              <a:schemeClr val="bg1"/>
            </a:solidFill>
          </a:ln>
          <a:effectLst/>
        </p:spPr>
      </p:pic>
      <p:sp>
        <p:nvSpPr>
          <p:cNvPr id="41" name="TextBox 40">
            <a:extLst>
              <a:ext uri="{FF2B5EF4-FFF2-40B4-BE49-F238E27FC236}">
                <a16:creationId xmlns:a16="http://schemas.microsoft.com/office/drawing/2014/main" xmlns="" id="{F4A7FBB4-FAD5-3479-086F-23409394A391}"/>
              </a:ext>
            </a:extLst>
          </p:cNvPr>
          <p:cNvSpPr txBox="1"/>
          <p:nvPr/>
        </p:nvSpPr>
        <p:spPr>
          <a:xfrm>
            <a:off x="2467398" y="4566643"/>
            <a:ext cx="1343733" cy="153888"/>
          </a:xfrm>
          <a:prstGeom prst="rect">
            <a:avLst/>
          </a:prstGeom>
          <a:noFill/>
        </p:spPr>
        <p:txBody>
          <a:bodyPr wrap="square" lIns="0" tIns="0" rIns="0" bIns="0" rtlCol="0" anchor="b">
            <a:spAutoFit/>
          </a:bodyPr>
          <a:lstStyle/>
          <a:p>
            <a:pPr algn="r"/>
            <a:r>
              <a:rPr lang="ru-RU" sz="1000" b="1" cap="all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Белая гора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xmlns="" id="{F4A7FBB4-FAD5-3479-086F-23409394A391}"/>
              </a:ext>
            </a:extLst>
          </p:cNvPr>
          <p:cNvSpPr txBox="1"/>
          <p:nvPr/>
        </p:nvSpPr>
        <p:spPr>
          <a:xfrm>
            <a:off x="2467398" y="5959610"/>
            <a:ext cx="1343733" cy="615553"/>
          </a:xfrm>
          <a:prstGeom prst="rect">
            <a:avLst/>
          </a:prstGeom>
          <a:noFill/>
        </p:spPr>
        <p:txBody>
          <a:bodyPr wrap="square" lIns="0" tIns="0" rIns="0" bIns="0" rtlCol="0" anchor="b">
            <a:spAutoFit/>
          </a:bodyPr>
          <a:lstStyle/>
          <a:p>
            <a:pPr algn="r"/>
            <a:r>
              <a:rPr lang="ru-RU" sz="1000" b="1" cap="all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Верховая </a:t>
            </a:r>
            <a:endParaRPr lang="ru-RU" sz="1000" b="1" cap="all" dirty="0" smtClean="0">
              <a:solidFill>
                <a:srgbClr val="4756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r"/>
            <a:r>
              <a:rPr lang="ru-RU" sz="1000" b="1" cap="all" dirty="0" smtClean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езда  </a:t>
            </a:r>
            <a:r>
              <a:rPr lang="ru-RU" sz="1000" b="1" cap="all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с. Поляна </a:t>
            </a:r>
            <a:r>
              <a:rPr lang="ru-RU" sz="1000" b="1" cap="all" dirty="0" err="1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Серышевского</a:t>
            </a:r>
            <a:r>
              <a:rPr lang="ru-RU" sz="1000" b="1" cap="all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округа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xmlns="" id="{F4A7FBB4-FAD5-3479-086F-23409394A391}"/>
              </a:ext>
            </a:extLst>
          </p:cNvPr>
          <p:cNvSpPr txBox="1"/>
          <p:nvPr/>
        </p:nvSpPr>
        <p:spPr>
          <a:xfrm>
            <a:off x="6292750" y="2272377"/>
            <a:ext cx="1343733" cy="461665"/>
          </a:xfrm>
          <a:prstGeom prst="rect">
            <a:avLst/>
          </a:prstGeom>
          <a:noFill/>
        </p:spPr>
        <p:txBody>
          <a:bodyPr wrap="square" lIns="0" tIns="0" rIns="0" bIns="0" rtlCol="0" anchor="b">
            <a:spAutoFit/>
          </a:bodyPr>
          <a:lstStyle/>
          <a:p>
            <a:pPr algn="r"/>
            <a:r>
              <a:rPr lang="ru-RU" sz="1000" b="1" cap="all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Заказник «</a:t>
            </a:r>
            <a:r>
              <a:rPr lang="ru-RU" sz="1000" b="1" cap="all" dirty="0" smtClean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Воскресе-</a:t>
            </a:r>
          </a:p>
          <a:p>
            <a:pPr algn="r"/>
            <a:r>
              <a:rPr lang="ru-RU" sz="1000" b="1" cap="all" dirty="0" err="1" smtClean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новский</a:t>
            </a:r>
            <a:r>
              <a:rPr lang="ru-RU" sz="1000" b="1" cap="all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»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xmlns="" id="{F4A7FBB4-FAD5-3479-086F-23409394A391}"/>
              </a:ext>
            </a:extLst>
          </p:cNvPr>
          <p:cNvSpPr txBox="1"/>
          <p:nvPr/>
        </p:nvSpPr>
        <p:spPr>
          <a:xfrm>
            <a:off x="6344747" y="4212699"/>
            <a:ext cx="1343733" cy="461665"/>
          </a:xfrm>
          <a:prstGeom prst="rect">
            <a:avLst/>
          </a:prstGeom>
          <a:noFill/>
        </p:spPr>
        <p:txBody>
          <a:bodyPr wrap="square" lIns="0" tIns="0" rIns="0" bIns="0" rtlCol="0" anchor="b">
            <a:spAutoFit/>
          </a:bodyPr>
          <a:lstStyle/>
          <a:p>
            <a:pPr algn="r"/>
            <a:r>
              <a:rPr lang="ru-RU" sz="1000" b="1" cap="all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Храм-часовня в честь Святителя Луки Крымского</a:t>
            </a: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xmlns="" id="{F4A7FBB4-FAD5-3479-086F-23409394A391}"/>
              </a:ext>
            </a:extLst>
          </p:cNvPr>
          <p:cNvSpPr txBox="1"/>
          <p:nvPr/>
        </p:nvSpPr>
        <p:spPr>
          <a:xfrm>
            <a:off x="6292750" y="5959610"/>
            <a:ext cx="1343733" cy="615553"/>
          </a:xfrm>
          <a:prstGeom prst="rect">
            <a:avLst/>
          </a:prstGeom>
          <a:noFill/>
        </p:spPr>
        <p:txBody>
          <a:bodyPr wrap="square" lIns="0" tIns="0" rIns="0" bIns="0" rtlCol="0" anchor="b">
            <a:spAutoFit/>
          </a:bodyPr>
          <a:lstStyle/>
          <a:p>
            <a:pPr algn="r"/>
            <a:r>
              <a:rPr lang="ru-RU" sz="1000" b="1" cap="all" dirty="0" err="1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Серышевский</a:t>
            </a:r>
            <a:r>
              <a:rPr lang="ru-RU" sz="1000" b="1" cap="all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историко-краеведческий музей</a:t>
            </a:r>
          </a:p>
        </p:txBody>
      </p:sp>
      <p:sp>
        <p:nvSpPr>
          <p:cNvPr id="46" name="Скругленный прямоугольник 45"/>
          <p:cNvSpPr/>
          <p:nvPr/>
        </p:nvSpPr>
        <p:spPr>
          <a:xfrm>
            <a:off x="7969956" y="1106085"/>
            <a:ext cx="3563559" cy="790448"/>
          </a:xfrm>
          <a:prstGeom prst="round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defTabSz="457200">
              <a:defRPr/>
            </a:pPr>
            <a:r>
              <a:rPr lang="ru-RU" sz="1400" b="1" cap="all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ТУРИСТИЧЕСКИЙ </a:t>
            </a:r>
            <a:r>
              <a:rPr lang="ru-RU" sz="1400" b="1" cap="all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МАРШРУТ</a:t>
            </a:r>
          </a:p>
          <a:p>
            <a:pPr lvl="0" algn="ctr">
              <a:defRPr/>
            </a:pPr>
            <a:r>
              <a:rPr lang="ru-RU" sz="1400" b="1" cap="all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Заказник «</a:t>
            </a:r>
            <a:r>
              <a:rPr lang="ru-RU" sz="1400" b="1" cap="all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Воскресеновский</a:t>
            </a:r>
            <a:r>
              <a:rPr lang="ru-RU" sz="1400" b="1" cap="all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»</a:t>
            </a: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xmlns="" id="{E02E6E61-8778-3D82-B66B-86675CBE24C0}"/>
              </a:ext>
            </a:extLst>
          </p:cNvPr>
          <p:cNvSpPr txBox="1"/>
          <p:nvPr/>
        </p:nvSpPr>
        <p:spPr>
          <a:xfrm>
            <a:off x="7969957" y="1985780"/>
            <a:ext cx="3563558" cy="460510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ru-RU" sz="105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 территории Серышевского муниципального округа на левом берегу среднего течения реки Томь, в зоне хвойно-широколиственных лесов находится государственный природный заказник регионального значения «</a:t>
            </a:r>
            <a:r>
              <a:rPr lang="ru-RU" sz="105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Воскресеновский</a:t>
            </a:r>
            <a:r>
              <a:rPr lang="ru-RU" sz="105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».</a:t>
            </a:r>
            <a:endParaRPr lang="ru-RU" sz="105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lnSpc>
                <a:spcPct val="150000"/>
              </a:lnSpc>
            </a:pPr>
            <a:r>
              <a:rPr lang="ru-RU" sz="105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Здесь </a:t>
            </a:r>
            <a:r>
              <a:rPr lang="ru-RU" sz="105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созданы хорошие условия для сохранения и восстановления редких и исчезающих видов животных.</a:t>
            </a:r>
          </a:p>
          <a:p>
            <a:pPr algn="ctr">
              <a:lnSpc>
                <a:spcPct val="150000"/>
              </a:lnSpc>
            </a:pPr>
            <a:r>
              <a:rPr lang="ru-RU" sz="105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Дата создания заказника – 1968 год, а его площадь - 16800 га</a:t>
            </a:r>
            <a:r>
              <a:rPr lang="ru-RU" sz="105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05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lnSpc>
                <a:spcPct val="150000"/>
              </a:lnSpc>
            </a:pPr>
            <a:r>
              <a:rPr lang="ru-RU" sz="105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Заказник имеет особое значение для сохранения уникальной </a:t>
            </a:r>
            <a:r>
              <a:rPr lang="ru-RU" sz="105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норской</a:t>
            </a:r>
            <a:r>
              <a:rPr lang="ru-RU" sz="105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популяции косули, так как именно здесь проходит один из её миграционных путей. </a:t>
            </a:r>
            <a:endParaRPr lang="ru-RU" sz="1050" dirty="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lnSpc>
                <a:spcPct val="150000"/>
              </a:lnSpc>
            </a:pPr>
            <a:r>
              <a:rPr lang="ru-RU" sz="105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Кроме </a:t>
            </a:r>
            <a:r>
              <a:rPr lang="ru-RU" sz="105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косули, в центре внимания охотоведов и егерей заказника еще один вид копытных - кабан. </a:t>
            </a:r>
            <a:endParaRPr lang="ru-RU" sz="1050" dirty="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lnSpc>
                <a:spcPct val="150000"/>
              </a:lnSpc>
            </a:pPr>
            <a:r>
              <a:rPr lang="ru-RU" sz="105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 </a:t>
            </a:r>
            <a:r>
              <a:rPr lang="ru-RU" sz="105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территории </a:t>
            </a:r>
            <a:r>
              <a:rPr lang="ru-RU" sz="105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Воскресеновского</a:t>
            </a:r>
            <a:r>
              <a:rPr lang="ru-RU" sz="105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заказника наблюдается одна из высочайших в Амурской области плотностей населения уссурийского кабана. </a:t>
            </a:r>
            <a:endParaRPr lang="ru-RU" sz="1050" dirty="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lnSpc>
                <a:spcPct val="150000"/>
              </a:lnSpc>
            </a:pPr>
            <a:r>
              <a:rPr lang="ru-RU" sz="105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 </a:t>
            </a:r>
            <a:r>
              <a:rPr lang="ru-RU" sz="105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территории </a:t>
            </a:r>
            <a:r>
              <a:rPr lang="ru-RU" sz="105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Воскресеновского</a:t>
            </a:r>
            <a:r>
              <a:rPr lang="ru-RU" sz="105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заказника встречаются черные и </a:t>
            </a:r>
            <a:r>
              <a:rPr lang="ru-RU" sz="105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Даурские</a:t>
            </a:r>
            <a:r>
              <a:rPr lang="ru-RU" sz="105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05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журавли. </a:t>
            </a:r>
            <a:endParaRPr lang="ru-RU" sz="105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316962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5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1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4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0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3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8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1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5" grpId="0" animBg="1"/>
      <p:bldP spid="15" grpId="0"/>
      <p:bldP spid="27" grpId="0" animBg="1"/>
      <p:bldP spid="31" grpId="0" animBg="1"/>
      <p:bldP spid="33" grpId="0" animBg="1"/>
      <p:bldP spid="35" grpId="0" animBg="1"/>
      <p:bldP spid="39" grpId="0" animBg="1"/>
      <p:bldP spid="41" grpId="0"/>
      <p:bldP spid="42" grpId="0"/>
      <p:bldP spid="43" grpId="0"/>
      <p:bldP spid="44" grpId="0"/>
      <p:bldP spid="45" grpId="0"/>
      <p:bldP spid="46" grpId="0" animBg="1"/>
      <p:bldP spid="47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ight Triangle 2">
            <a:extLst>
              <a:ext uri="{FF2B5EF4-FFF2-40B4-BE49-F238E27FC236}">
                <a16:creationId xmlns="" xmlns:a16="http://schemas.microsoft.com/office/drawing/2014/main" id="{24FE1721-3792-4C0B-AFC5-E933EA748BFD}"/>
              </a:ext>
            </a:extLst>
          </p:cNvPr>
          <p:cNvSpPr/>
          <p:nvPr/>
        </p:nvSpPr>
        <p:spPr>
          <a:xfrm rot="10800000">
            <a:off x="11533515" y="-3"/>
            <a:ext cx="658481" cy="658481"/>
          </a:xfrm>
          <a:prstGeom prst="rtTriangle">
            <a:avLst/>
          </a:prstGeom>
          <a:solidFill>
            <a:srgbClr val="4472C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5" name="Rectangle 22">
            <a:extLst>
              <a:ext uri="{FF2B5EF4-FFF2-40B4-BE49-F238E27FC236}">
                <a16:creationId xmlns="" xmlns:a16="http://schemas.microsoft.com/office/drawing/2014/main" id="{1DD9E92B-CCDA-4A0E-A218-FB03D92837D4}"/>
              </a:ext>
            </a:extLst>
          </p:cNvPr>
          <p:cNvSpPr/>
          <p:nvPr/>
        </p:nvSpPr>
        <p:spPr>
          <a:xfrm>
            <a:off x="1602174" y="264672"/>
            <a:ext cx="9006761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4000" b="1" cap="all" dirty="0" smtClean="0">
                <a:solidFill>
                  <a:srgbClr val="4472C4"/>
                </a:solidFill>
                <a:latin typeface="Arial" pitchFamily="34" charset="0"/>
                <a:cs typeface="Arial" pitchFamily="34" charset="0"/>
              </a:rPr>
              <a:t>МЕРЫ ПОДДЕРЖКИ ИНВЕСТОРОВ</a:t>
            </a:r>
            <a:endParaRPr lang="en-GB" sz="4000" b="1" cap="all" dirty="0">
              <a:solidFill>
                <a:srgbClr val="4472C4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Скругленный прямоугольник 17"/>
          <p:cNvSpPr/>
          <p:nvPr/>
        </p:nvSpPr>
        <p:spPr>
          <a:xfrm>
            <a:off x="604406" y="972558"/>
            <a:ext cx="3538616" cy="1002999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2065" marR="5080" algn="ctr">
              <a:spcBef>
                <a:spcPts val="105"/>
              </a:spcBef>
            </a:pPr>
            <a:r>
              <a:rPr lang="ru-RU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ФИНАНСОВАЯ ПОДДЕРЖКА</a:t>
            </a:r>
            <a:endParaRPr lang="ru-RU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2" name="Скругленный прямоугольник 21"/>
          <p:cNvSpPr/>
          <p:nvPr/>
        </p:nvSpPr>
        <p:spPr>
          <a:xfrm>
            <a:off x="604406" y="2164718"/>
            <a:ext cx="3538616" cy="81838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2065" marR="5080" algn="ctr">
              <a:spcBef>
                <a:spcPts val="105"/>
              </a:spcBef>
            </a:pPr>
            <a:r>
              <a:rPr lang="ru-RU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ИМУЩЕСТВЕННАЯ ПОДДЕРЖКА</a:t>
            </a:r>
            <a:endParaRPr lang="ru-RU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3" name="Скругленный прямоугольник 22"/>
          <p:cNvSpPr/>
          <p:nvPr/>
        </p:nvSpPr>
        <p:spPr>
          <a:xfrm>
            <a:off x="604406" y="3070579"/>
            <a:ext cx="3538616" cy="139550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2065" marR="5080" algn="ctr">
              <a:spcBef>
                <a:spcPts val="105"/>
              </a:spcBef>
            </a:pPr>
            <a:r>
              <a:rPr lang="ru-RU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НАЛОГОВЫЕ ПРЕФЕРЕНЦИИ</a:t>
            </a:r>
            <a:endParaRPr lang="ru-RU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604406" y="4649507"/>
            <a:ext cx="3538616" cy="1002999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2065" marR="5080" algn="ctr">
              <a:spcBef>
                <a:spcPts val="105"/>
              </a:spcBef>
            </a:pPr>
            <a:r>
              <a:rPr lang="ru-RU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ОРГАНИЗАЦИОННЫЕ МЕРЫ ПОДДЕРЖКИ</a:t>
            </a:r>
            <a:endParaRPr lang="ru-RU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604406" y="5858933"/>
            <a:ext cx="3538616" cy="80347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2065" marR="5080" algn="ctr">
              <a:spcBef>
                <a:spcPts val="105"/>
              </a:spcBef>
            </a:pPr>
            <a:r>
              <a:rPr lang="ru-RU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ИНФРАСТРУКТУРА ПОДДЕРЖКИ ИЕВЕСТИЦИОННЫХ ПРОЕКТОВ</a:t>
            </a:r>
            <a:endParaRPr lang="ru-RU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6" name="Скругленный прямоугольник 25"/>
          <p:cNvSpPr/>
          <p:nvPr/>
        </p:nvSpPr>
        <p:spPr>
          <a:xfrm>
            <a:off x="4422423" y="972558"/>
            <a:ext cx="6776154" cy="1002999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2065" marR="5080" algn="just">
              <a:lnSpc>
                <a:spcPct val="100000"/>
              </a:lnSpc>
              <a:spcBef>
                <a:spcPts val="105"/>
              </a:spcBef>
            </a:pPr>
            <a:endParaRPr lang="ru-RU" b="1" dirty="0">
              <a:solidFill>
                <a:srgbClr val="4472C4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7" name="Скругленный прямоугольник 26"/>
          <p:cNvSpPr/>
          <p:nvPr/>
        </p:nvSpPr>
        <p:spPr>
          <a:xfrm>
            <a:off x="4422422" y="2164719"/>
            <a:ext cx="6776155" cy="818380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2065" marR="5080" algn="just">
              <a:lnSpc>
                <a:spcPct val="100000"/>
              </a:lnSpc>
              <a:spcBef>
                <a:spcPts val="105"/>
              </a:spcBef>
            </a:pPr>
            <a:endParaRPr lang="ru-RU" b="1" dirty="0">
              <a:solidFill>
                <a:srgbClr val="4472C4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8" name="Скругленный прямоугольник 27"/>
          <p:cNvSpPr/>
          <p:nvPr/>
        </p:nvSpPr>
        <p:spPr>
          <a:xfrm>
            <a:off x="4422423" y="3070579"/>
            <a:ext cx="6776154" cy="1395508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2065" marR="5080" algn="just">
              <a:lnSpc>
                <a:spcPct val="100000"/>
              </a:lnSpc>
              <a:spcBef>
                <a:spcPts val="105"/>
              </a:spcBef>
            </a:pPr>
            <a:endParaRPr lang="ru-RU" b="1" dirty="0">
              <a:solidFill>
                <a:srgbClr val="4472C4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9" name="Скругленный прямоугольник 28"/>
          <p:cNvSpPr/>
          <p:nvPr/>
        </p:nvSpPr>
        <p:spPr>
          <a:xfrm>
            <a:off x="4422422" y="4649507"/>
            <a:ext cx="6776155" cy="1002999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2065" marR="5080" algn="just">
              <a:lnSpc>
                <a:spcPct val="100000"/>
              </a:lnSpc>
              <a:spcBef>
                <a:spcPts val="105"/>
              </a:spcBef>
            </a:pPr>
            <a:endParaRPr lang="ru-RU" b="1" dirty="0">
              <a:solidFill>
                <a:srgbClr val="4472C4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0" name="Скругленный прямоугольник 29"/>
          <p:cNvSpPr/>
          <p:nvPr/>
        </p:nvSpPr>
        <p:spPr>
          <a:xfrm>
            <a:off x="4422423" y="5858933"/>
            <a:ext cx="6776155" cy="803474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2065" marR="5080" algn="just">
              <a:lnSpc>
                <a:spcPct val="100000"/>
              </a:lnSpc>
              <a:spcBef>
                <a:spcPts val="105"/>
              </a:spcBef>
            </a:pPr>
            <a:endParaRPr lang="ru-RU" b="1" dirty="0">
              <a:solidFill>
                <a:srgbClr val="4472C4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531078" y="1029480"/>
            <a:ext cx="6096000" cy="854080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50000"/>
              </a:lnSpc>
            </a:pPr>
            <a:r>
              <a:rPr lang="ru-RU" sz="1150" dirty="0">
                <a:latin typeface="Arial" panose="020B0604020202020204" pitchFamily="34" charset="0"/>
                <a:cs typeface="Arial" panose="020B0604020202020204" pitchFamily="34" charset="0"/>
              </a:rPr>
              <a:t>Информация о предоставлении субсидий субъектам малого и среднего предпринимательства</a:t>
            </a:r>
          </a:p>
          <a:p>
            <a:pPr>
              <a:lnSpc>
                <a:spcPct val="150000"/>
              </a:lnSpc>
            </a:pPr>
            <a:r>
              <a:rPr lang="ru-RU" sz="1150" dirty="0">
                <a:latin typeface="Arial" panose="020B0604020202020204" pitchFamily="34" charset="0"/>
                <a:cs typeface="Arial" panose="020B0604020202020204" pitchFamily="34" charset="0"/>
              </a:rPr>
              <a:t>https://admser.amurobl.ru/pages/ekonomika/maloe-i-srednee-predprinimatelstvo/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4531078" y="2257027"/>
            <a:ext cx="6096000" cy="590418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50000"/>
              </a:lnSpc>
            </a:pPr>
            <a:r>
              <a:rPr lang="ru-RU" sz="1150" dirty="0">
                <a:latin typeface="Arial" pitchFamily="34" charset="0"/>
                <a:cs typeface="Arial" pitchFamily="34" charset="0"/>
              </a:rPr>
              <a:t>Информация об имущественной поддержки бизнеса </a:t>
            </a:r>
          </a:p>
          <a:p>
            <a:pPr>
              <a:lnSpc>
                <a:spcPct val="150000"/>
              </a:lnSpc>
            </a:pPr>
            <a:r>
              <a:rPr lang="en-US" sz="1150" dirty="0">
                <a:latin typeface="Arial" pitchFamily="34" charset="0"/>
                <a:cs typeface="Arial" pitchFamily="34" charset="0"/>
              </a:rPr>
              <a:t>https://admser.amurobl.ru/pages/imushch</a:t>
            </a:r>
            <a:r>
              <a:rPr lang="ru-RU" sz="1150" dirty="0" err="1">
                <a:latin typeface="Arial" pitchFamily="34" charset="0"/>
                <a:cs typeface="Arial" pitchFamily="34" charset="0"/>
              </a:rPr>
              <a:t>рпар</a:t>
            </a:r>
            <a:r>
              <a:rPr lang="en-US" sz="1150" dirty="0" err="1">
                <a:latin typeface="Arial" pitchFamily="34" charset="0"/>
                <a:cs typeface="Arial" pitchFamily="34" charset="0"/>
              </a:rPr>
              <a:t>estvennaya</a:t>
            </a:r>
            <a:r>
              <a:rPr lang="en-US" sz="1150" dirty="0">
                <a:latin typeface="Arial" pitchFamily="34" charset="0"/>
                <a:cs typeface="Arial" pitchFamily="34" charset="0"/>
              </a:rPr>
              <a:t>-p</a:t>
            </a:r>
            <a:r>
              <a:rPr lang="ru-RU" sz="1150" dirty="0" err="1">
                <a:latin typeface="Arial" pitchFamily="34" charset="0"/>
                <a:cs typeface="Arial" pitchFamily="34" charset="0"/>
              </a:rPr>
              <a:t>ррпа</a:t>
            </a:r>
            <a:r>
              <a:rPr lang="en-US" sz="1150" dirty="0" err="1">
                <a:latin typeface="Arial" pitchFamily="34" charset="0"/>
                <a:cs typeface="Arial" pitchFamily="34" charset="0"/>
              </a:rPr>
              <a:t>dderzhka-biznesu</a:t>
            </a:r>
            <a:r>
              <a:rPr lang="en-US" sz="1150" dirty="0">
                <a:latin typeface="Arial" pitchFamily="34" charset="0"/>
                <a:cs typeface="Arial" pitchFamily="34" charset="0"/>
              </a:rPr>
              <a:t>/</a:t>
            </a:r>
            <a:endParaRPr lang="x-none" sz="115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4531078" y="3050065"/>
            <a:ext cx="7902222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ru-RU" sz="1150" dirty="0">
                <a:latin typeface="Arial" pitchFamily="34" charset="0"/>
                <a:cs typeface="Arial" pitchFamily="34" charset="0"/>
              </a:rPr>
              <a:t>Инвестиционный налоговый вычет</a:t>
            </a:r>
          </a:p>
          <a:p>
            <a:pPr>
              <a:lnSpc>
                <a:spcPct val="150000"/>
              </a:lnSpc>
            </a:pPr>
            <a:r>
              <a:rPr lang="ru-RU" sz="1150" dirty="0">
                <a:latin typeface="Arial" pitchFamily="34" charset="0"/>
                <a:cs typeface="Arial" pitchFamily="34" charset="0"/>
              </a:rPr>
              <a:t>Налог на прибыль организаций</a:t>
            </a:r>
          </a:p>
          <a:p>
            <a:pPr>
              <a:lnSpc>
                <a:spcPct val="150000"/>
              </a:lnSpc>
            </a:pPr>
            <a:r>
              <a:rPr lang="ru-RU" sz="1150" dirty="0" smtClean="0">
                <a:latin typeface="Arial" pitchFamily="34" charset="0"/>
                <a:cs typeface="Arial" pitchFamily="34" charset="0"/>
              </a:rPr>
              <a:t>Льготы </a:t>
            </a:r>
            <a:r>
              <a:rPr lang="ru-RU" sz="1150" dirty="0">
                <a:latin typeface="Arial" pitchFamily="34" charset="0"/>
                <a:cs typeface="Arial" pitchFamily="34" charset="0"/>
              </a:rPr>
              <a:t>по земельному налогу</a:t>
            </a:r>
          </a:p>
          <a:p>
            <a:pPr>
              <a:lnSpc>
                <a:spcPct val="150000"/>
              </a:lnSpc>
            </a:pPr>
            <a:r>
              <a:rPr lang="en-US" sz="1150" dirty="0">
                <a:latin typeface="Arial" pitchFamily="34" charset="0"/>
                <a:cs typeface="Arial" pitchFamily="34" charset="0"/>
                <a:hlinkClick r:id="rId2"/>
              </a:rPr>
              <a:t>https://</a:t>
            </a:r>
            <a:r>
              <a:rPr lang="en-US" sz="1150" dirty="0" smtClean="0">
                <a:latin typeface="Arial" pitchFamily="34" charset="0"/>
                <a:cs typeface="Arial" pitchFamily="34" charset="0"/>
                <a:hlinkClick r:id="rId2"/>
              </a:rPr>
              <a:t>admser.amurobl.ru/pages/investoru/informatsionnyy-profil-seryshevskogo-</a:t>
            </a:r>
            <a:endParaRPr lang="ru-RU" sz="1150" dirty="0" smtClean="0">
              <a:latin typeface="Arial" pitchFamily="34" charset="0"/>
              <a:cs typeface="Arial" pitchFamily="34" charset="0"/>
            </a:endParaRPr>
          </a:p>
          <a:p>
            <a:pPr>
              <a:lnSpc>
                <a:spcPct val="150000"/>
              </a:lnSpc>
            </a:pPr>
            <a:r>
              <a:rPr lang="en-US" sz="1150" dirty="0" err="1" smtClean="0">
                <a:latin typeface="Arial" pitchFamily="34" charset="0"/>
                <a:cs typeface="Arial" pitchFamily="34" charset="0"/>
              </a:rPr>
              <a:t>munitsipalnogo-okruga</a:t>
            </a:r>
            <a:r>
              <a:rPr lang="en-US" sz="1150" dirty="0" smtClean="0">
                <a:latin typeface="Arial" pitchFamily="34" charset="0"/>
                <a:cs typeface="Arial" pitchFamily="34" charset="0"/>
              </a:rPr>
              <a:t>/</a:t>
            </a:r>
            <a:r>
              <a:rPr lang="en-US" sz="1150" dirty="0" err="1" smtClean="0">
                <a:latin typeface="Arial" pitchFamily="34" charset="0"/>
                <a:cs typeface="Arial" pitchFamily="34" charset="0"/>
              </a:rPr>
              <a:t>mery-podderzhki-investorov</a:t>
            </a:r>
            <a:r>
              <a:rPr lang="en-US" sz="1150" dirty="0" smtClean="0">
                <a:latin typeface="Arial" pitchFamily="34" charset="0"/>
                <a:cs typeface="Arial" pitchFamily="34" charset="0"/>
              </a:rPr>
              <a:t>/</a:t>
            </a:r>
            <a:r>
              <a:rPr lang="en-US" sz="1150" dirty="0" err="1" smtClean="0">
                <a:latin typeface="Arial" pitchFamily="34" charset="0"/>
                <a:cs typeface="Arial" pitchFamily="34" charset="0"/>
              </a:rPr>
              <a:t>finansovaya-podderzhka</a:t>
            </a:r>
            <a:r>
              <a:rPr lang="en-US" sz="1150" dirty="0" smtClean="0">
                <a:latin typeface="Arial" pitchFamily="34" charset="0"/>
                <a:cs typeface="Arial" pitchFamily="34" charset="0"/>
              </a:rPr>
              <a:t>/</a:t>
            </a:r>
            <a:endParaRPr lang="ru-RU" sz="1150" dirty="0" smtClean="0">
              <a:latin typeface="Arial" pitchFamily="34" charset="0"/>
              <a:cs typeface="Arial" pitchFamily="34" charset="0"/>
            </a:endParaRPr>
          </a:p>
          <a:p>
            <a:pPr>
              <a:lnSpc>
                <a:spcPct val="150000"/>
              </a:lnSpc>
            </a:pPr>
            <a:endParaRPr lang="ru-RU" sz="1200" dirty="0" smtClean="0">
              <a:latin typeface="Arial" pitchFamily="34" charset="0"/>
              <a:cs typeface="Arial" pitchFamily="34" charset="0"/>
            </a:endParaRPr>
          </a:p>
          <a:p>
            <a:pPr>
              <a:lnSpc>
                <a:spcPct val="150000"/>
              </a:lnSpc>
            </a:pPr>
            <a:endParaRPr lang="x-none" sz="1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4531078" y="4649506"/>
            <a:ext cx="6096000" cy="855875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50000"/>
              </a:lnSpc>
            </a:pPr>
            <a:r>
              <a:rPr lang="ru-RU" sz="1150" dirty="0">
                <a:latin typeface="Arial" panose="020B0604020202020204" pitchFamily="34" charset="0"/>
                <a:cs typeface="Arial" panose="020B0604020202020204" pitchFamily="34" charset="0"/>
              </a:rPr>
              <a:t>Сопровождение инвестиционных проектов по принципу «одного окна» </a:t>
            </a:r>
          </a:p>
          <a:p>
            <a:pPr>
              <a:lnSpc>
                <a:spcPct val="150000"/>
              </a:lnSpc>
            </a:pPr>
            <a:r>
              <a:rPr lang="en-US" sz="1150" dirty="0">
                <a:latin typeface="Arial" panose="020B0604020202020204" pitchFamily="34" charset="0"/>
                <a:cs typeface="Arial" panose="020B0604020202020204" pitchFamily="34" charset="0"/>
              </a:rPr>
              <a:t>https://admser.amurobl.ru/pages/investoru/informatsionnyy-profil-seryshevskogo-munitsipalnogo-okruga/reglament-soprovozhdeniya-investitsionnykh-proektov/</a:t>
            </a:r>
            <a:endParaRPr lang="ru-RU" sz="115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531078" y="5858933"/>
            <a:ext cx="6667500" cy="8887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ru-RU" sz="1150" dirty="0" smtClean="0">
                <a:latin typeface="Arial" panose="020B0604020202020204" pitchFamily="34" charset="0"/>
                <a:cs typeface="Arial" panose="020B0604020202020204" pitchFamily="34" charset="0"/>
              </a:rPr>
              <a:t>Информация размещена на официальном сайте администрации округа </a:t>
            </a:r>
            <a:r>
              <a:rPr lang="en-US" sz="1150" dirty="0" smtClean="0">
                <a:latin typeface="Arial" panose="020B0604020202020204" pitchFamily="34" charset="0"/>
                <a:cs typeface="Arial" panose="020B0604020202020204" pitchFamily="34" charset="0"/>
              </a:rPr>
              <a:t>https</a:t>
            </a:r>
            <a:r>
              <a:rPr lang="en-US" sz="1150" dirty="0">
                <a:latin typeface="Arial" panose="020B0604020202020204" pitchFamily="34" charset="0"/>
                <a:cs typeface="Arial" panose="020B0604020202020204" pitchFamily="34" charset="0"/>
              </a:rPr>
              <a:t>://admser.amurobl.ru/pages/investoru/informatsionnyy-profil-seryshevskogo-munitsipalnogo-okruga/mery-podderzhki-investorov/infrastruktura-podderzhki-investitsionnykh-proektov/</a:t>
            </a:r>
            <a:endParaRPr lang="ru-RU" sz="115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2" name="Прямая со стрелкой 11"/>
          <p:cNvCxnSpPr>
            <a:stCxn id="18" idx="3"/>
            <a:endCxn id="26" idx="1"/>
          </p:cNvCxnSpPr>
          <p:nvPr/>
        </p:nvCxnSpPr>
        <p:spPr>
          <a:xfrm>
            <a:off x="4143022" y="1474058"/>
            <a:ext cx="279401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Прямая со стрелкой 33"/>
          <p:cNvCxnSpPr/>
          <p:nvPr/>
        </p:nvCxnSpPr>
        <p:spPr>
          <a:xfrm>
            <a:off x="4143021" y="2573908"/>
            <a:ext cx="279401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Прямая со стрелкой 34"/>
          <p:cNvCxnSpPr/>
          <p:nvPr/>
        </p:nvCxnSpPr>
        <p:spPr>
          <a:xfrm>
            <a:off x="4143019" y="3768333"/>
            <a:ext cx="279401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Прямая со стрелкой 35"/>
          <p:cNvCxnSpPr/>
          <p:nvPr/>
        </p:nvCxnSpPr>
        <p:spPr>
          <a:xfrm>
            <a:off x="4143020" y="5151006"/>
            <a:ext cx="279401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Прямая со стрелкой 36"/>
          <p:cNvCxnSpPr/>
          <p:nvPr/>
        </p:nvCxnSpPr>
        <p:spPr>
          <a:xfrm>
            <a:off x="4143022" y="6281565"/>
            <a:ext cx="279401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51286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  <p:bldP spid="8" grpId="0"/>
      <p:bldP spid="9" grpId="0"/>
      <p:bldP spid="10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ight Triangle 2">
            <a:extLst>
              <a:ext uri="{FF2B5EF4-FFF2-40B4-BE49-F238E27FC236}">
                <a16:creationId xmlns="" xmlns:a16="http://schemas.microsoft.com/office/drawing/2014/main" id="{24FE1721-3792-4C0B-AFC5-E933EA748BFD}"/>
              </a:ext>
            </a:extLst>
          </p:cNvPr>
          <p:cNvSpPr/>
          <p:nvPr/>
        </p:nvSpPr>
        <p:spPr>
          <a:xfrm rot="10800000">
            <a:off x="11533515" y="-3"/>
            <a:ext cx="658481" cy="658481"/>
          </a:xfrm>
          <a:prstGeom prst="rtTriangle">
            <a:avLst/>
          </a:prstGeom>
          <a:solidFill>
            <a:srgbClr val="4472C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4" name="Прямоугольник с двумя скругленными соседними углами 3"/>
          <p:cNvSpPr/>
          <p:nvPr/>
        </p:nvSpPr>
        <p:spPr>
          <a:xfrm>
            <a:off x="364067" y="972558"/>
            <a:ext cx="3674533" cy="5885442"/>
          </a:xfrm>
          <a:prstGeom prst="round2Same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Rectangle 22">
            <a:extLst>
              <a:ext uri="{FF2B5EF4-FFF2-40B4-BE49-F238E27FC236}">
                <a16:creationId xmlns="" xmlns:a16="http://schemas.microsoft.com/office/drawing/2014/main" id="{1DD9E92B-CCDA-4A0E-A218-FB03D92837D4}"/>
              </a:ext>
            </a:extLst>
          </p:cNvPr>
          <p:cNvSpPr/>
          <p:nvPr/>
        </p:nvSpPr>
        <p:spPr>
          <a:xfrm>
            <a:off x="390103" y="264672"/>
            <a:ext cx="11430886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4000" b="1" cap="all" dirty="0">
                <a:solidFill>
                  <a:srgbClr val="4472C4"/>
                </a:solidFill>
                <a:latin typeface="Arial" pitchFamily="34" charset="0"/>
                <a:cs typeface="Arial" pitchFamily="34" charset="0"/>
              </a:rPr>
              <a:t>ТЕРРИТОРИЯ ОПЕРЕЖАЮЩЕГО РАЗВИТИЯ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5F02C0B1-1D82-4ADC-BC80-676E13042EED}"/>
              </a:ext>
            </a:extLst>
          </p:cNvPr>
          <p:cNvSpPr txBox="1"/>
          <p:nvPr/>
        </p:nvSpPr>
        <p:spPr>
          <a:xfrm>
            <a:off x="4213838" y="990246"/>
            <a:ext cx="432056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chemeClr val="tx1">
                    <a:lumMod val="90000"/>
                    <a:lumOff val="10000"/>
                  </a:schemeClr>
                </a:solidFill>
                <a:latin typeface="Arial" pitchFamily="34" charset="0"/>
                <a:ea typeface="Open Sans" panose="020B0606030504020204" pitchFamily="34" charset="0"/>
                <a:cs typeface="Arial" pitchFamily="34" charset="0"/>
              </a:rPr>
              <a:t>ТОР «АМУРСКАЯ»</a:t>
            </a:r>
          </a:p>
        </p:txBody>
      </p:sp>
      <p:sp>
        <p:nvSpPr>
          <p:cNvPr id="39" name="Rectangle 5">
            <a:extLst>
              <a:ext uri="{FF2B5EF4-FFF2-40B4-BE49-F238E27FC236}">
                <a16:creationId xmlns="" xmlns:a16="http://schemas.microsoft.com/office/drawing/2014/main" id="{04BCF6F4-A108-48FB-92CB-D28C6932B1A8}"/>
              </a:ext>
            </a:extLst>
          </p:cNvPr>
          <p:cNvSpPr/>
          <p:nvPr/>
        </p:nvSpPr>
        <p:spPr>
          <a:xfrm>
            <a:off x="4217718" y="1345973"/>
            <a:ext cx="7656678" cy="6337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ru-RU" sz="1250" dirty="0" smtClean="0">
                <a:solidFill>
                  <a:schemeClr val="tx1">
                    <a:lumMod val="90000"/>
                    <a:lumOff val="10000"/>
                  </a:schemeClr>
                </a:solidFill>
                <a:latin typeface="Arial" pitchFamily="34" charset="0"/>
                <a:ea typeface="Open Sans" panose="020B0606030504020204" pitchFamily="34" charset="0"/>
                <a:cs typeface="Arial" pitchFamily="34" charset="0"/>
              </a:rPr>
              <a:t>Кадастровые номера:</a:t>
            </a:r>
          </a:p>
          <a:p>
            <a:pPr>
              <a:lnSpc>
                <a:spcPct val="150000"/>
              </a:lnSpc>
            </a:pPr>
            <a:endParaRPr lang="ru-RU" sz="1250" dirty="0">
              <a:solidFill>
                <a:schemeClr val="tx1">
                  <a:lumMod val="90000"/>
                  <a:lumOff val="10000"/>
                </a:schemeClr>
              </a:solidFill>
              <a:latin typeface="Arial" pitchFamily="34" charset="0"/>
              <a:ea typeface="Open Sans" panose="020B0606030504020204" pitchFamily="34" charset="0"/>
              <a:cs typeface="Arial" pitchFamily="34" charset="0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3468" y="1290926"/>
            <a:ext cx="3104444" cy="176836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 w="19050">
            <a:solidFill>
              <a:schemeClr val="bg1"/>
            </a:solidFill>
            <a:miter lim="800000"/>
            <a:headEnd/>
            <a:tailEnd/>
          </a:ln>
          <a:effectLst/>
          <a:extLst/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49110" y="3180964"/>
            <a:ext cx="3107267" cy="168454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 w="19050">
            <a:solidFill>
              <a:schemeClr val="bg1"/>
            </a:solidFill>
            <a:miter lim="800000"/>
            <a:headEnd/>
            <a:tailEnd/>
          </a:ln>
          <a:effectLst/>
          <a:extLst/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43468" y="4989689"/>
            <a:ext cx="3112909" cy="166511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 w="19050">
            <a:solidFill>
              <a:schemeClr val="bg1"/>
            </a:solidFill>
            <a:miter lim="800000"/>
            <a:headEnd/>
            <a:tailEnd/>
          </a:ln>
          <a:effectLst/>
          <a:extLst/>
        </p:spPr>
      </p:pic>
      <p:pic>
        <p:nvPicPr>
          <p:cNvPr id="14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3469" y="1290926"/>
            <a:ext cx="3112908" cy="176836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outerShdw dist="35921" dir="2700000" algn="ctr" rotWithShape="0">
              <a:schemeClr val="bg2"/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xmlns="" id="{E1B2EC90-8DAE-0957-5D26-BE6AB5E7E7C7}"/>
              </a:ext>
            </a:extLst>
          </p:cNvPr>
          <p:cNvSpPr txBox="1"/>
          <p:nvPr/>
        </p:nvSpPr>
        <p:spPr>
          <a:xfrm>
            <a:off x="6105546" y="1476126"/>
            <a:ext cx="2073254" cy="57708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1250" b="1" dirty="0" smtClean="0">
                <a:solidFill>
                  <a:srgbClr val="4472C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28:23:000000:245</a:t>
            </a:r>
          </a:p>
          <a:p>
            <a:endParaRPr lang="ru-RU" sz="1250" b="1" dirty="0">
              <a:solidFill>
                <a:srgbClr val="4472C4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1250" b="1" dirty="0">
                <a:solidFill>
                  <a:srgbClr val="4472C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28:23:020860:5</a:t>
            </a:r>
          </a:p>
        </p:txBody>
      </p:sp>
      <p:sp>
        <p:nvSpPr>
          <p:cNvPr id="18" name="Скругленный прямоугольник 17">
            <a:extLst>
              <a:ext uri="{FF2B5EF4-FFF2-40B4-BE49-F238E27FC236}">
                <a16:creationId xmlns:a16="http://schemas.microsoft.com/office/drawing/2014/main" xmlns="" id="{C4AB92F1-CEB6-26D4-2A1E-FF237173ABDF}"/>
              </a:ext>
            </a:extLst>
          </p:cNvPr>
          <p:cNvSpPr/>
          <p:nvPr/>
        </p:nvSpPr>
        <p:spPr>
          <a:xfrm>
            <a:off x="4217718" y="1383221"/>
            <a:ext cx="4013994" cy="818381"/>
          </a:xfrm>
          <a:prstGeom prst="roundRect">
            <a:avLst>
              <a:gd name="adj" fmla="val 22705"/>
            </a:avLst>
          </a:prstGeom>
          <a:noFill/>
          <a:ln>
            <a:solidFill>
              <a:srgbClr val="4472C4"/>
            </a:soli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b="1" dirty="0">
              <a:solidFill>
                <a:srgbClr val="4472C4"/>
              </a:solidFill>
            </a:endParaRPr>
          </a:p>
        </p:txBody>
      </p:sp>
      <p:sp>
        <p:nvSpPr>
          <p:cNvPr id="19" name="Скругленный прямоугольник 18"/>
          <p:cNvSpPr/>
          <p:nvPr/>
        </p:nvSpPr>
        <p:spPr>
          <a:xfrm>
            <a:off x="8728937" y="1383221"/>
            <a:ext cx="2914645" cy="81838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2065" marR="5080" algn="ctr">
              <a:spcBef>
                <a:spcPts val="105"/>
              </a:spcBef>
            </a:pPr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ГК «</a:t>
            </a:r>
            <a:r>
              <a:rPr lang="ru-RU" sz="1400" b="1" dirty="0" err="1">
                <a:latin typeface="Arial" panose="020B0604020202020204" pitchFamily="34" charset="0"/>
                <a:cs typeface="Arial" panose="020B0604020202020204" pitchFamily="34" charset="0"/>
              </a:rPr>
              <a:t>Амурагроцентр</a:t>
            </a:r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»</a:t>
            </a:r>
          </a:p>
          <a:p>
            <a:pPr marL="12065" marR="5080" algn="ctr">
              <a:spcBef>
                <a:spcPts val="105"/>
              </a:spcBef>
            </a:pPr>
            <a:endParaRPr lang="ru-RU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065" marR="5080" algn="ctr">
              <a:spcBef>
                <a:spcPts val="105"/>
              </a:spcBef>
            </a:pPr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МЭЗ «Амурский»</a:t>
            </a:r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4394200" y="2362200"/>
            <a:ext cx="524933" cy="386926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ru-RU" sz="1250" b="1" dirty="0" smtClean="0">
                <a:latin typeface="Arial" panose="020B0604020202020204" pitchFamily="34" charset="0"/>
                <a:cs typeface="Arial" panose="020B0604020202020204" pitchFamily="34" charset="0"/>
              </a:rPr>
              <a:t>ОРГАНИЗАЦИОННЫЕ МЕРЫ ПОДДЕРЖКИ</a:t>
            </a:r>
            <a:endParaRPr lang="ru-RU" sz="125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Скругленный прямоугольник 20">
            <a:extLst>
              <a:ext uri="{FF2B5EF4-FFF2-40B4-BE49-F238E27FC236}">
                <a16:creationId xmlns:a16="http://schemas.microsoft.com/office/drawing/2014/main" xmlns="" id="{C4AB92F1-CEB6-26D4-2A1E-FF237173ABDF}"/>
              </a:ext>
            </a:extLst>
          </p:cNvPr>
          <p:cNvSpPr/>
          <p:nvPr/>
        </p:nvSpPr>
        <p:spPr>
          <a:xfrm>
            <a:off x="6444934" y="2421262"/>
            <a:ext cx="4013994" cy="506271"/>
          </a:xfrm>
          <a:prstGeom prst="roundRect">
            <a:avLst>
              <a:gd name="adj" fmla="val 22705"/>
            </a:avLst>
          </a:prstGeom>
          <a:noFill/>
          <a:ln>
            <a:solidFill>
              <a:srgbClr val="4472C4"/>
            </a:soli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b="1" dirty="0">
              <a:solidFill>
                <a:srgbClr val="4472C4"/>
              </a:solidFill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xmlns="" id="{C30F9616-4CA9-8FB9-426A-440D5B09B098}"/>
              </a:ext>
            </a:extLst>
          </p:cNvPr>
          <p:cNvSpPr txBox="1"/>
          <p:nvPr/>
        </p:nvSpPr>
        <p:spPr>
          <a:xfrm>
            <a:off x="6557078" y="2481555"/>
            <a:ext cx="1589972" cy="168713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>
            <a:spAutoFit/>
          </a:bodyPr>
          <a:lstStyle/>
          <a:p>
            <a:r>
              <a:rPr lang="ru-RU" sz="1100" b="1" dirty="0" smtClean="0">
                <a:solidFill>
                  <a:srgbClr val="4472C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НАЛОГ НА ПРИБЫЛЬ</a:t>
            </a:r>
            <a:endParaRPr lang="ru-RU" sz="1100" b="1" dirty="0">
              <a:solidFill>
                <a:srgbClr val="4472C4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xmlns="" id="{E1B2EC90-8DAE-0957-5D26-BE6AB5E7E7C7}"/>
              </a:ext>
            </a:extLst>
          </p:cNvPr>
          <p:cNvSpPr txBox="1"/>
          <p:nvPr/>
        </p:nvSpPr>
        <p:spPr>
          <a:xfrm>
            <a:off x="8178800" y="2480991"/>
            <a:ext cx="2067427" cy="338554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>
            <a:spAutoFit/>
          </a:bodyPr>
          <a:lstStyle/>
          <a:p>
            <a:r>
              <a:rPr lang="ru-RU" sz="1100" b="1" dirty="0" smtClean="0">
                <a:latin typeface="Arial" panose="020B0604020202020204" pitchFamily="34" charset="0"/>
                <a:cs typeface="Arial" panose="020B0604020202020204" pitchFamily="34" charset="0"/>
              </a:rPr>
              <a:t>0% - </a:t>
            </a:r>
            <a:r>
              <a:rPr lang="ru-RU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первые 5 лет</a:t>
            </a:r>
            <a:endParaRPr lang="ru-RU" sz="11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11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13% </a:t>
            </a:r>
            <a:r>
              <a:rPr lang="ru-RU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- последующие 5 лет</a:t>
            </a:r>
            <a:endParaRPr lang="ru-RU" sz="11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Скругленный прямоугольник 23">
            <a:extLst>
              <a:ext uri="{FF2B5EF4-FFF2-40B4-BE49-F238E27FC236}">
                <a16:creationId xmlns:a16="http://schemas.microsoft.com/office/drawing/2014/main" xmlns="" id="{C4AB92F1-CEB6-26D4-2A1E-FF237173ABDF}"/>
              </a:ext>
            </a:extLst>
          </p:cNvPr>
          <p:cNvSpPr/>
          <p:nvPr/>
        </p:nvSpPr>
        <p:spPr>
          <a:xfrm>
            <a:off x="6458076" y="3015235"/>
            <a:ext cx="4013994" cy="790754"/>
          </a:xfrm>
          <a:prstGeom prst="roundRect">
            <a:avLst>
              <a:gd name="adj" fmla="val 22705"/>
            </a:avLst>
          </a:prstGeom>
          <a:noFill/>
          <a:ln>
            <a:solidFill>
              <a:srgbClr val="4472C4"/>
            </a:soli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b="1" dirty="0">
              <a:solidFill>
                <a:srgbClr val="4472C4"/>
              </a:solidFill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xmlns="" id="{C30F9616-4CA9-8FB9-426A-440D5B09B098}"/>
              </a:ext>
            </a:extLst>
          </p:cNvPr>
          <p:cNvSpPr txBox="1"/>
          <p:nvPr/>
        </p:nvSpPr>
        <p:spPr>
          <a:xfrm>
            <a:off x="6588828" y="3147819"/>
            <a:ext cx="1589972" cy="338554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>
            <a:spAutoFit/>
          </a:bodyPr>
          <a:lstStyle/>
          <a:p>
            <a:r>
              <a:rPr lang="ru-RU" sz="1100" b="1" dirty="0" smtClean="0">
                <a:solidFill>
                  <a:srgbClr val="4472C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НАЛОГ НА ИМУЩЕСТВО</a:t>
            </a:r>
            <a:endParaRPr lang="ru-RU" sz="1100" b="1" dirty="0">
              <a:solidFill>
                <a:srgbClr val="4472C4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xmlns="" id="{E1B2EC90-8DAE-0957-5D26-BE6AB5E7E7C7}"/>
              </a:ext>
            </a:extLst>
          </p:cNvPr>
          <p:cNvSpPr txBox="1"/>
          <p:nvPr/>
        </p:nvSpPr>
        <p:spPr>
          <a:xfrm>
            <a:off x="8178800" y="3078686"/>
            <a:ext cx="2067427" cy="846386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>
            <a:spAutoFit/>
          </a:bodyPr>
          <a:lstStyle/>
          <a:p>
            <a:r>
              <a:rPr lang="ru-RU" sz="1100" b="1" dirty="0" smtClean="0">
                <a:latin typeface="Arial" panose="020B0604020202020204" pitchFamily="34" charset="0"/>
                <a:cs typeface="Arial" panose="020B0604020202020204" pitchFamily="34" charset="0"/>
              </a:rPr>
              <a:t>0% - </a:t>
            </a:r>
            <a:r>
              <a:rPr lang="ru-RU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первые 5 налоговых периодов</a:t>
            </a:r>
            <a:endParaRPr lang="ru-RU" sz="11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11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1,1% </a:t>
            </a:r>
            <a:r>
              <a:rPr lang="ru-RU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ru-RU" sz="1100" dirty="0">
                <a:latin typeface="Arial" panose="020B0604020202020204" pitchFamily="34" charset="0"/>
                <a:cs typeface="Arial" panose="020B0604020202020204" pitchFamily="34" charset="0"/>
              </a:rPr>
              <a:t>последующие 5 налоговых периодов</a:t>
            </a:r>
          </a:p>
          <a:p>
            <a:endParaRPr lang="ru-RU" sz="11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" name="Скругленный прямоугольник 26">
            <a:extLst>
              <a:ext uri="{FF2B5EF4-FFF2-40B4-BE49-F238E27FC236}">
                <a16:creationId xmlns:a16="http://schemas.microsoft.com/office/drawing/2014/main" xmlns="" id="{C4AB92F1-CEB6-26D4-2A1E-FF237173ABDF}"/>
              </a:ext>
            </a:extLst>
          </p:cNvPr>
          <p:cNvSpPr/>
          <p:nvPr/>
        </p:nvSpPr>
        <p:spPr>
          <a:xfrm>
            <a:off x="6444934" y="3904694"/>
            <a:ext cx="4013994" cy="489330"/>
          </a:xfrm>
          <a:prstGeom prst="roundRect">
            <a:avLst>
              <a:gd name="adj" fmla="val 22705"/>
            </a:avLst>
          </a:prstGeom>
          <a:noFill/>
          <a:ln>
            <a:solidFill>
              <a:srgbClr val="4472C4"/>
            </a:soli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b="1" dirty="0">
              <a:solidFill>
                <a:srgbClr val="4472C4"/>
              </a:solidFill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xmlns="" id="{C30F9616-4CA9-8FB9-426A-440D5B09B098}"/>
              </a:ext>
            </a:extLst>
          </p:cNvPr>
          <p:cNvSpPr txBox="1"/>
          <p:nvPr/>
        </p:nvSpPr>
        <p:spPr>
          <a:xfrm>
            <a:off x="6557078" y="3982644"/>
            <a:ext cx="1589972" cy="169277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>
            <a:spAutoFit/>
          </a:bodyPr>
          <a:lstStyle/>
          <a:p>
            <a:r>
              <a:rPr lang="ru-RU" sz="1100" b="1" dirty="0" smtClean="0">
                <a:solidFill>
                  <a:srgbClr val="4472C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ЗЕМЕЛЬНЫЙ НАЛОГ</a:t>
            </a:r>
            <a:endParaRPr lang="ru-RU" sz="1100" b="1" dirty="0">
              <a:solidFill>
                <a:srgbClr val="4472C4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xmlns="" id="{E1B2EC90-8DAE-0957-5D26-BE6AB5E7E7C7}"/>
              </a:ext>
            </a:extLst>
          </p:cNvPr>
          <p:cNvSpPr txBox="1"/>
          <p:nvPr/>
        </p:nvSpPr>
        <p:spPr>
          <a:xfrm>
            <a:off x="8178800" y="3977349"/>
            <a:ext cx="2067427" cy="507831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>
            <a:spAutoFit/>
          </a:bodyPr>
          <a:lstStyle/>
          <a:p>
            <a:r>
              <a:rPr lang="ru-RU" sz="1100" b="1" dirty="0" smtClean="0">
                <a:latin typeface="Arial" panose="020B0604020202020204" pitchFamily="34" charset="0"/>
                <a:cs typeface="Arial" panose="020B0604020202020204" pitchFamily="34" charset="0"/>
              </a:rPr>
              <a:t>0% - </a:t>
            </a:r>
            <a:r>
              <a:rPr lang="ru-RU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первые 3 налоговых периодов</a:t>
            </a:r>
            <a:endParaRPr lang="ru-RU" sz="11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11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" name="Скругленный прямоугольник 29">
            <a:extLst>
              <a:ext uri="{FF2B5EF4-FFF2-40B4-BE49-F238E27FC236}">
                <a16:creationId xmlns:a16="http://schemas.microsoft.com/office/drawing/2014/main" xmlns="" id="{C4AB92F1-CEB6-26D4-2A1E-FF237173ABDF}"/>
              </a:ext>
            </a:extLst>
          </p:cNvPr>
          <p:cNvSpPr/>
          <p:nvPr/>
        </p:nvSpPr>
        <p:spPr>
          <a:xfrm>
            <a:off x="6458076" y="4488661"/>
            <a:ext cx="4013994" cy="664487"/>
          </a:xfrm>
          <a:prstGeom prst="roundRect">
            <a:avLst>
              <a:gd name="adj" fmla="val 22705"/>
            </a:avLst>
          </a:prstGeom>
          <a:noFill/>
          <a:ln>
            <a:solidFill>
              <a:srgbClr val="4472C4"/>
            </a:soli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b="1" dirty="0">
              <a:solidFill>
                <a:srgbClr val="4472C4"/>
              </a:solidFill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xmlns="" id="{C30F9616-4CA9-8FB9-426A-440D5B09B098}"/>
              </a:ext>
            </a:extLst>
          </p:cNvPr>
          <p:cNvSpPr txBox="1"/>
          <p:nvPr/>
        </p:nvSpPr>
        <p:spPr>
          <a:xfrm>
            <a:off x="6557078" y="4545484"/>
            <a:ext cx="1589972" cy="507831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>
            <a:spAutoFit/>
          </a:bodyPr>
          <a:lstStyle/>
          <a:p>
            <a:r>
              <a:rPr lang="ru-RU" sz="1100" b="1" dirty="0" smtClean="0">
                <a:solidFill>
                  <a:srgbClr val="4472C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НАЛОГ НА ДОБЫЧУ ПОЛЕЗНЫХ ИСКОПАЕМЫХ</a:t>
            </a:r>
            <a:endParaRPr lang="ru-RU" sz="1100" b="1" dirty="0">
              <a:solidFill>
                <a:srgbClr val="4472C4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xmlns="" id="{E1B2EC90-8DAE-0957-5D26-BE6AB5E7E7C7}"/>
              </a:ext>
            </a:extLst>
          </p:cNvPr>
          <p:cNvSpPr txBox="1"/>
          <p:nvPr/>
        </p:nvSpPr>
        <p:spPr>
          <a:xfrm>
            <a:off x="8178800" y="4545728"/>
            <a:ext cx="2067427" cy="677108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>
            <a:spAutoFit/>
          </a:bodyPr>
          <a:lstStyle/>
          <a:p>
            <a:r>
              <a:rPr lang="ru-RU" sz="11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Пониженный коэффициент </a:t>
            </a:r>
            <a:r>
              <a:rPr lang="ru-RU" sz="11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Ктд</a:t>
            </a:r>
            <a:r>
              <a:rPr lang="ru-RU" sz="11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100" dirty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ru-RU" sz="11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в течение 120 налоговых периодов</a:t>
            </a:r>
            <a:endParaRPr lang="ru-RU" sz="11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11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3" name="Скругленный прямоугольник 32">
            <a:extLst>
              <a:ext uri="{FF2B5EF4-FFF2-40B4-BE49-F238E27FC236}">
                <a16:creationId xmlns:a16="http://schemas.microsoft.com/office/drawing/2014/main" xmlns="" id="{C4AB92F1-CEB6-26D4-2A1E-FF237173ABDF}"/>
              </a:ext>
            </a:extLst>
          </p:cNvPr>
          <p:cNvSpPr/>
          <p:nvPr/>
        </p:nvSpPr>
        <p:spPr>
          <a:xfrm>
            <a:off x="6449450" y="5291171"/>
            <a:ext cx="4013994" cy="957532"/>
          </a:xfrm>
          <a:prstGeom prst="roundRect">
            <a:avLst>
              <a:gd name="adj" fmla="val 22705"/>
            </a:avLst>
          </a:prstGeom>
          <a:noFill/>
          <a:ln>
            <a:solidFill>
              <a:srgbClr val="4472C4"/>
            </a:soli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b="1" dirty="0">
              <a:solidFill>
                <a:srgbClr val="4472C4"/>
              </a:solidFill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xmlns="" id="{C30F9616-4CA9-8FB9-426A-440D5B09B098}"/>
              </a:ext>
            </a:extLst>
          </p:cNvPr>
          <p:cNvSpPr txBox="1"/>
          <p:nvPr/>
        </p:nvSpPr>
        <p:spPr>
          <a:xfrm>
            <a:off x="6557078" y="5436503"/>
            <a:ext cx="1589972" cy="338554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>
            <a:spAutoFit/>
          </a:bodyPr>
          <a:lstStyle/>
          <a:p>
            <a:r>
              <a:rPr lang="ru-RU" sz="1100" b="1" dirty="0" smtClean="0">
                <a:solidFill>
                  <a:srgbClr val="4472C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СТРАХОВЫЕ ВЗНОСЫ</a:t>
            </a:r>
            <a:endParaRPr lang="ru-RU" sz="1100" b="1" dirty="0">
              <a:solidFill>
                <a:srgbClr val="4472C4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xmlns="" id="{E1B2EC90-8DAE-0957-5D26-BE6AB5E7E7C7}"/>
              </a:ext>
            </a:extLst>
          </p:cNvPr>
          <p:cNvSpPr txBox="1"/>
          <p:nvPr/>
        </p:nvSpPr>
        <p:spPr>
          <a:xfrm>
            <a:off x="8178800" y="5324622"/>
            <a:ext cx="2067427" cy="118494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>
            <a:spAutoFit/>
          </a:bodyPr>
          <a:lstStyle/>
          <a:p>
            <a:r>
              <a:rPr lang="ru-RU" sz="1100" b="1" dirty="0" smtClean="0">
                <a:latin typeface="Arial" panose="020B0604020202020204" pitchFamily="34" charset="0"/>
                <a:cs typeface="Arial" panose="020B0604020202020204" pitchFamily="34" charset="0"/>
              </a:rPr>
              <a:t>7,6% - </a:t>
            </a:r>
            <a:r>
              <a:rPr lang="ru-RU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на 10 лет в пределах установленной единой предельной величины базы</a:t>
            </a:r>
            <a:endParaRPr lang="ru-RU" sz="11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1100" b="1" dirty="0" smtClean="0">
                <a:latin typeface="Arial" panose="020B0604020202020204" pitchFamily="34" charset="0"/>
                <a:cs typeface="Arial" panose="020B0604020202020204" pitchFamily="34" charset="0"/>
              </a:rPr>
              <a:t>0% </a:t>
            </a:r>
            <a:r>
              <a:rPr lang="ru-RU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- свыше </a:t>
            </a:r>
            <a:r>
              <a:rPr lang="ru-RU" sz="1100" dirty="0">
                <a:latin typeface="Arial" panose="020B0604020202020204" pitchFamily="34" charset="0"/>
                <a:cs typeface="Arial" panose="020B0604020202020204" pitchFamily="34" charset="0"/>
              </a:rPr>
              <a:t>единой предельной величины базы</a:t>
            </a:r>
          </a:p>
          <a:p>
            <a:endParaRPr lang="ru-RU" sz="11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11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8" name="Прямая со стрелкой 7"/>
          <p:cNvCxnSpPr>
            <a:endCxn id="21" idx="1"/>
          </p:cNvCxnSpPr>
          <p:nvPr/>
        </p:nvCxnSpPr>
        <p:spPr>
          <a:xfrm>
            <a:off x="4919133" y="2674398"/>
            <a:ext cx="1525801" cy="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38" name="Прямая со стрелкой 37"/>
          <p:cNvCxnSpPr/>
          <p:nvPr/>
        </p:nvCxnSpPr>
        <p:spPr>
          <a:xfrm>
            <a:off x="4919133" y="3401077"/>
            <a:ext cx="1538943" cy="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42" name="Прямая со стрелкой 41"/>
          <p:cNvCxnSpPr/>
          <p:nvPr/>
        </p:nvCxnSpPr>
        <p:spPr>
          <a:xfrm>
            <a:off x="4919132" y="4148290"/>
            <a:ext cx="1525801" cy="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43" name="Прямая со стрелкой 42"/>
          <p:cNvCxnSpPr/>
          <p:nvPr/>
        </p:nvCxnSpPr>
        <p:spPr>
          <a:xfrm>
            <a:off x="4919132" y="4789864"/>
            <a:ext cx="1538944" cy="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44" name="Прямая со стрелкой 43"/>
          <p:cNvCxnSpPr/>
          <p:nvPr/>
        </p:nvCxnSpPr>
        <p:spPr>
          <a:xfrm>
            <a:off x="4925703" y="5743468"/>
            <a:ext cx="1525801" cy="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0899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1996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" name="Прямоугольник 19"/>
          <p:cNvSpPr/>
          <p:nvPr/>
        </p:nvSpPr>
        <p:spPr>
          <a:xfrm>
            <a:off x="9532" y="0"/>
            <a:ext cx="12191995" cy="6858000"/>
          </a:xfrm>
          <a:prstGeom prst="rect">
            <a:avLst/>
          </a:prstGeom>
          <a:solidFill>
            <a:schemeClr val="bg1">
              <a:lumMod val="95000"/>
              <a:alpha val="6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Rectangle 22">
            <a:extLst>
              <a:ext uri="{FF2B5EF4-FFF2-40B4-BE49-F238E27FC236}">
                <a16:creationId xmlns="" xmlns:a16="http://schemas.microsoft.com/office/drawing/2014/main" id="{1DD9E92B-CCDA-4A0E-A218-FB03D92837D4}"/>
              </a:ext>
            </a:extLst>
          </p:cNvPr>
          <p:cNvSpPr/>
          <p:nvPr/>
        </p:nvSpPr>
        <p:spPr>
          <a:xfrm>
            <a:off x="2041917" y="246630"/>
            <a:ext cx="8127226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4000" b="1" cap="all" dirty="0" smtClean="0">
                <a:solidFill>
                  <a:srgbClr val="4472C4"/>
                </a:solidFill>
                <a:latin typeface="Arial" pitchFamily="34" charset="0"/>
                <a:cs typeface="Arial" pitchFamily="34" charset="0"/>
              </a:rPr>
              <a:t>ИНВЕСТИЦИОННЫЕ ПРОЕКТЫ</a:t>
            </a:r>
            <a:endParaRPr lang="en-GB" sz="4000" b="1" cap="all" dirty="0">
              <a:solidFill>
                <a:srgbClr val="4472C4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8" name="Right Triangle 27">
            <a:extLst>
              <a:ext uri="{FF2B5EF4-FFF2-40B4-BE49-F238E27FC236}">
                <a16:creationId xmlns="" xmlns:a16="http://schemas.microsoft.com/office/drawing/2014/main" id="{12BEE49A-C8D0-4BC3-AE5F-435B69159829}"/>
              </a:ext>
            </a:extLst>
          </p:cNvPr>
          <p:cNvSpPr/>
          <p:nvPr/>
        </p:nvSpPr>
        <p:spPr>
          <a:xfrm rot="10800000">
            <a:off x="11533515" y="-3"/>
            <a:ext cx="658481" cy="658481"/>
          </a:xfrm>
          <a:prstGeom prst="rtTriangle">
            <a:avLst/>
          </a:prstGeom>
          <a:solidFill>
            <a:srgbClr val="4472C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14" name="Прямоугольник с двумя скругленными соседними углами 13"/>
          <p:cNvSpPr/>
          <p:nvPr/>
        </p:nvSpPr>
        <p:spPr>
          <a:xfrm>
            <a:off x="364067" y="972558"/>
            <a:ext cx="3674533" cy="5885442"/>
          </a:xfrm>
          <a:prstGeom prst="round2Same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5" name="Picture 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18150" y="1262867"/>
            <a:ext cx="2988458" cy="169604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 w="19050">
            <a:solidFill>
              <a:schemeClr val="bg1"/>
            </a:solidFill>
            <a:miter lim="800000"/>
            <a:headEnd/>
            <a:tailEnd/>
          </a:ln>
          <a:effectLst/>
          <a:extLst/>
        </p:spPr>
      </p:pic>
      <p:pic>
        <p:nvPicPr>
          <p:cNvPr id="16" name="Picture 6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18149" y="3040595"/>
            <a:ext cx="2988459" cy="188523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 w="19050">
            <a:solidFill>
              <a:schemeClr val="bg1"/>
            </a:solidFill>
            <a:miter lim="800000"/>
            <a:headEnd/>
            <a:tailEnd/>
          </a:ln>
          <a:effectLst/>
          <a:extLst/>
        </p:spPr>
      </p:pic>
      <p:pic>
        <p:nvPicPr>
          <p:cNvPr id="17" name="Picture 7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18150" y="5021260"/>
            <a:ext cx="2988458" cy="170127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 w="19050">
            <a:solidFill>
              <a:schemeClr val="bg1"/>
            </a:solidFill>
            <a:miter lim="800000"/>
            <a:headEnd/>
            <a:tailEnd/>
          </a:ln>
          <a:effectLst/>
          <a:extLst/>
        </p:spPr>
      </p:pic>
      <p:graphicFrame>
        <p:nvGraphicFramePr>
          <p:cNvPr id="18" name="Таблица 1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05063472"/>
              </p:ext>
            </p:extLst>
          </p:nvPr>
        </p:nvGraphicFramePr>
        <p:xfrm>
          <a:off x="4360334" y="1044087"/>
          <a:ext cx="7502422" cy="4191000"/>
        </p:xfrm>
        <a:graphic>
          <a:graphicData uri="http://schemas.openxmlformats.org/drawingml/2006/table">
            <a:tbl>
              <a:tblPr firstRow="1" bandRow="1">
                <a:tableStyleId>{3B4B98B0-60AC-42C2-AFA5-B58CD77FA1E5}</a:tableStyleId>
              </a:tblPr>
              <a:tblGrid>
                <a:gridCol w="2709333"/>
                <a:gridCol w="4793089"/>
              </a:tblGrid>
              <a:tr h="449621">
                <a:tc>
                  <a:txBody>
                    <a:bodyPr/>
                    <a:lstStyle/>
                    <a:p>
                      <a:pPr algn="l" fontAlgn="base">
                        <a:lnSpc>
                          <a:spcPct val="150000"/>
                        </a:lnSpc>
                      </a:pPr>
                      <a:r>
                        <a:rPr lang="ru-RU" sz="1400" b="1" dirty="0" smtClean="0">
                          <a:solidFill>
                            <a:srgbClr val="4472C4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Наименование проекта</a:t>
                      </a:r>
                      <a:endParaRPr lang="ru-RU" sz="1400" b="1" dirty="0">
                        <a:solidFill>
                          <a:srgbClr val="4472C4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52400" marR="152400" marT="152400" marB="152400" anchor="ctr"/>
                </a:tc>
                <a:tc>
                  <a:txBody>
                    <a:bodyPr/>
                    <a:lstStyle/>
                    <a:p>
                      <a:pPr algn="l" fontAlgn="base">
                        <a:lnSpc>
                          <a:spcPct val="150000"/>
                        </a:lnSpc>
                      </a:pPr>
                      <a:r>
                        <a:rPr lang="ru-RU" sz="1100" b="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Строительство помещений для расширения производственного корпуса молочной продукции </a:t>
                      </a:r>
                      <a:r>
                        <a:rPr lang="ru-RU" sz="1100" b="0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Серышевского</a:t>
                      </a:r>
                      <a:r>
                        <a:rPr lang="ru-RU" sz="1100" b="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Молочного завода «</a:t>
                      </a:r>
                      <a:r>
                        <a:rPr lang="ru-RU" sz="1100" b="0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Серышевский</a:t>
                      </a:r>
                      <a:r>
                        <a:rPr lang="ru-RU" sz="1100" b="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», по адресу: Амурская область </a:t>
                      </a:r>
                      <a:r>
                        <a:rPr lang="ru-RU" sz="1100" b="0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Серышевский</a:t>
                      </a:r>
                      <a:r>
                        <a:rPr lang="ru-RU" sz="1100" b="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муниципальный </a:t>
                      </a:r>
                      <a:r>
                        <a:rPr lang="ru-RU" sz="1100" b="0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округ,пгт</a:t>
                      </a:r>
                      <a:r>
                        <a:rPr lang="ru-RU" sz="1100" b="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Серышево</a:t>
                      </a:r>
                    </a:p>
                  </a:txBody>
                  <a:tcPr marL="152400" marR="152400" marT="152400" marB="152400" anchor="ctr"/>
                </a:tc>
              </a:tr>
              <a:tr h="557806">
                <a:tc>
                  <a:txBody>
                    <a:bodyPr/>
                    <a:lstStyle/>
                    <a:p>
                      <a:pPr algn="l" fontAlgn="base"/>
                      <a:r>
                        <a:rPr lang="ru-RU" sz="1400" b="1" dirty="0" smtClean="0">
                          <a:solidFill>
                            <a:srgbClr val="4472C4"/>
                          </a:solidFill>
                          <a:effectLst/>
                        </a:rPr>
                        <a:t>Адрес</a:t>
                      </a:r>
                      <a:endParaRPr lang="ru-RU" sz="1400" b="1" dirty="0">
                        <a:solidFill>
                          <a:srgbClr val="4472C4"/>
                        </a:solidFill>
                        <a:effectLst/>
                      </a:endParaRPr>
                    </a:p>
                  </a:txBody>
                  <a:tcPr marL="152400" marR="152400" marT="152400" marB="152400" anchor="ctr"/>
                </a:tc>
                <a:tc>
                  <a:txBody>
                    <a:bodyPr/>
                    <a:lstStyle/>
                    <a:p>
                      <a:pPr algn="l" fontAlgn="base">
                        <a:lnSpc>
                          <a:spcPct val="150000"/>
                        </a:lnSpc>
                      </a:pPr>
                      <a:r>
                        <a:rPr lang="ru-RU" sz="1100" b="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Амурская область </a:t>
                      </a:r>
                      <a:r>
                        <a:rPr lang="ru-RU" sz="1100" b="0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Серышевский</a:t>
                      </a:r>
                      <a:r>
                        <a:rPr lang="ru-RU" sz="1100" b="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муниципальный </a:t>
                      </a:r>
                      <a:r>
                        <a:rPr lang="ru-RU" sz="1100" b="0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округ,пгт</a:t>
                      </a:r>
                      <a:r>
                        <a:rPr lang="ru-RU" sz="1100" b="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Серышево</a:t>
                      </a:r>
                      <a:endParaRPr lang="ru-RU" sz="1100" b="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52400" marR="152400" marT="152400" marB="152400" anchor="ctr"/>
                </a:tc>
              </a:tr>
              <a:tr h="399204">
                <a:tc>
                  <a:txBody>
                    <a:bodyPr/>
                    <a:lstStyle/>
                    <a:p>
                      <a:pPr algn="l" fontAlgn="base"/>
                      <a:r>
                        <a:rPr lang="ru-RU" sz="1400" b="1" dirty="0" smtClean="0">
                          <a:solidFill>
                            <a:srgbClr val="4472C4"/>
                          </a:solidFill>
                          <a:effectLst/>
                        </a:rPr>
                        <a:t>Инвестор</a:t>
                      </a:r>
                      <a:endParaRPr lang="ru-RU" sz="1400" b="1" dirty="0">
                        <a:solidFill>
                          <a:srgbClr val="4472C4"/>
                        </a:solidFill>
                        <a:effectLst/>
                      </a:endParaRPr>
                    </a:p>
                  </a:txBody>
                  <a:tcPr marL="152400" marR="152400" marT="152400" marB="152400" anchor="ctr"/>
                </a:tc>
                <a:tc>
                  <a:txBody>
                    <a:bodyPr/>
                    <a:lstStyle/>
                    <a:p>
                      <a:pPr algn="l" fontAlgn="base"/>
                      <a:r>
                        <a:rPr lang="ru-RU" sz="1200" dirty="0" smtClean="0">
                          <a:effectLst/>
                        </a:rPr>
                        <a:t>АО «Производственный комплекс «</a:t>
                      </a:r>
                      <a:r>
                        <a:rPr lang="ru-RU" sz="1200" dirty="0" err="1" smtClean="0">
                          <a:effectLst/>
                        </a:rPr>
                        <a:t>Серышевский</a:t>
                      </a:r>
                      <a:r>
                        <a:rPr lang="ru-RU" sz="1200" dirty="0" smtClean="0">
                          <a:effectLst/>
                        </a:rPr>
                        <a:t>» </a:t>
                      </a:r>
                    </a:p>
                  </a:txBody>
                  <a:tcPr marL="152400" marR="152400" marT="152400" marB="152400" anchor="ctr"/>
                </a:tc>
              </a:tr>
              <a:tr h="346711">
                <a:tc>
                  <a:txBody>
                    <a:bodyPr/>
                    <a:lstStyle/>
                    <a:p>
                      <a:pPr algn="l" fontAlgn="base"/>
                      <a:r>
                        <a:rPr lang="ru-RU" sz="1400" b="1" dirty="0" smtClean="0">
                          <a:solidFill>
                            <a:srgbClr val="4472C4"/>
                          </a:solidFill>
                          <a:effectLst/>
                        </a:rPr>
                        <a:t>Сфера деятельности  </a:t>
                      </a:r>
                      <a:endParaRPr lang="ru-RU" sz="1400" b="1" dirty="0">
                        <a:solidFill>
                          <a:srgbClr val="4472C4"/>
                        </a:solidFill>
                        <a:effectLst/>
                      </a:endParaRPr>
                    </a:p>
                  </a:txBody>
                  <a:tcPr marL="152400" marR="152400" marT="152400" marB="152400" anchor="ctr"/>
                </a:tc>
                <a:tc>
                  <a:txBody>
                    <a:bodyPr/>
                    <a:lstStyle/>
                    <a:p>
                      <a:pPr algn="l" fontAlgn="base"/>
                      <a:r>
                        <a:rPr lang="ru-RU" sz="1200" dirty="0" smtClean="0">
                          <a:effectLst/>
                        </a:rPr>
                        <a:t>Производство пищевой продукции</a:t>
                      </a:r>
                    </a:p>
                  </a:txBody>
                  <a:tcPr marL="152400" marR="152400" marT="152400" marB="152400" anchor="ctr"/>
                </a:tc>
              </a:tr>
              <a:tr h="0">
                <a:tc>
                  <a:txBody>
                    <a:bodyPr/>
                    <a:lstStyle/>
                    <a:p>
                      <a:pPr algn="l" fontAlgn="base"/>
                      <a:r>
                        <a:rPr lang="ru-RU" sz="1400" b="1" dirty="0" smtClean="0">
                          <a:solidFill>
                            <a:srgbClr val="4472C4"/>
                          </a:solidFill>
                          <a:effectLst/>
                        </a:rPr>
                        <a:t>Инвестиции, млн. руб.</a:t>
                      </a:r>
                      <a:endParaRPr lang="ru-RU" sz="1400" b="1" dirty="0">
                        <a:solidFill>
                          <a:srgbClr val="4472C4"/>
                        </a:solidFill>
                        <a:effectLst/>
                      </a:endParaRPr>
                    </a:p>
                  </a:txBody>
                  <a:tcPr marL="152400" marR="152400" marT="152400" marB="152400" anchor="ctr"/>
                </a:tc>
                <a:tc>
                  <a:txBody>
                    <a:bodyPr/>
                    <a:lstStyle/>
                    <a:p>
                      <a:pPr algn="l" fontAlgn="base"/>
                      <a:r>
                        <a:rPr lang="ru-RU" sz="1200" dirty="0" smtClean="0">
                          <a:effectLst/>
                        </a:rPr>
                        <a:t>400,0</a:t>
                      </a:r>
                      <a:endParaRPr lang="ru-RU" sz="1200" dirty="0">
                        <a:effectLst/>
                      </a:endParaRPr>
                    </a:p>
                  </a:txBody>
                  <a:tcPr marL="152400" marR="152400" marT="152400" marB="152400" anchor="ctr"/>
                </a:tc>
              </a:tr>
              <a:tr h="449621">
                <a:tc>
                  <a:txBody>
                    <a:bodyPr/>
                    <a:lstStyle/>
                    <a:p>
                      <a:pPr algn="l" fontAlgn="base"/>
                      <a:r>
                        <a:rPr lang="ru-RU" sz="1400" b="1" dirty="0" smtClean="0">
                          <a:solidFill>
                            <a:srgbClr val="4472C4"/>
                          </a:solidFill>
                          <a:effectLst/>
                        </a:rPr>
                        <a:t>Сроки реализации проекта</a:t>
                      </a:r>
                      <a:endParaRPr lang="ru-RU" sz="1400" b="1" dirty="0">
                        <a:solidFill>
                          <a:srgbClr val="4472C4"/>
                        </a:solidFill>
                        <a:effectLst/>
                      </a:endParaRPr>
                    </a:p>
                  </a:txBody>
                  <a:tcPr marL="152400" marR="152400" marT="152400" marB="152400" anchor="ctr"/>
                </a:tc>
                <a:tc>
                  <a:txBody>
                    <a:bodyPr/>
                    <a:lstStyle/>
                    <a:p>
                      <a:pPr algn="l" fontAlgn="base"/>
                      <a:r>
                        <a:rPr lang="ru-RU" sz="1200" dirty="0" smtClean="0">
                          <a:effectLst/>
                        </a:rPr>
                        <a:t>2022-2026</a:t>
                      </a:r>
                      <a:endParaRPr lang="ru-RU" sz="1200" dirty="0">
                        <a:effectLst/>
                      </a:endParaRPr>
                    </a:p>
                  </a:txBody>
                  <a:tcPr marL="152400" marR="152400" marT="152400" marB="15240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932088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"/>
            <a:ext cx="12191996" cy="68580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Прямоугольник 9"/>
          <p:cNvSpPr/>
          <p:nvPr/>
        </p:nvSpPr>
        <p:spPr>
          <a:xfrm>
            <a:off x="5" y="-3"/>
            <a:ext cx="12191995" cy="6858000"/>
          </a:xfrm>
          <a:prstGeom prst="rect">
            <a:avLst/>
          </a:prstGeom>
          <a:solidFill>
            <a:schemeClr val="bg1">
              <a:lumMod val="95000"/>
              <a:alpha val="6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Rectangle 22">
            <a:extLst>
              <a:ext uri="{FF2B5EF4-FFF2-40B4-BE49-F238E27FC236}">
                <a16:creationId xmlns="" xmlns:a16="http://schemas.microsoft.com/office/drawing/2014/main" id="{1DD9E92B-CCDA-4A0E-A218-FB03D92837D4}"/>
              </a:ext>
            </a:extLst>
          </p:cNvPr>
          <p:cNvSpPr/>
          <p:nvPr/>
        </p:nvSpPr>
        <p:spPr>
          <a:xfrm>
            <a:off x="2041917" y="246630"/>
            <a:ext cx="8127226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4000" b="1" cap="all" dirty="0" smtClean="0">
                <a:solidFill>
                  <a:srgbClr val="4472C4"/>
                </a:solidFill>
                <a:latin typeface="Arial" pitchFamily="34" charset="0"/>
                <a:cs typeface="Arial" pitchFamily="34" charset="0"/>
              </a:rPr>
              <a:t>ИНВЕСТИЦИОННЫЕ ПРОЕКТЫ</a:t>
            </a:r>
            <a:endParaRPr lang="en-GB" sz="4000" b="1" cap="all" dirty="0">
              <a:solidFill>
                <a:srgbClr val="4472C4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8" name="Right Triangle 27">
            <a:extLst>
              <a:ext uri="{FF2B5EF4-FFF2-40B4-BE49-F238E27FC236}">
                <a16:creationId xmlns="" xmlns:a16="http://schemas.microsoft.com/office/drawing/2014/main" id="{12BEE49A-C8D0-4BC3-AE5F-435B69159829}"/>
              </a:ext>
            </a:extLst>
          </p:cNvPr>
          <p:cNvSpPr/>
          <p:nvPr/>
        </p:nvSpPr>
        <p:spPr>
          <a:xfrm rot="10800000">
            <a:off x="11533515" y="-3"/>
            <a:ext cx="658481" cy="658481"/>
          </a:xfrm>
          <a:prstGeom prst="rtTriangle">
            <a:avLst/>
          </a:prstGeom>
          <a:solidFill>
            <a:srgbClr val="4472C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14" name="Прямоугольник с двумя скругленными соседними углами 13"/>
          <p:cNvSpPr/>
          <p:nvPr/>
        </p:nvSpPr>
        <p:spPr>
          <a:xfrm>
            <a:off x="364067" y="972558"/>
            <a:ext cx="3674533" cy="5885442"/>
          </a:xfrm>
          <a:prstGeom prst="round2Same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5" name="Picture 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18150" y="1262867"/>
            <a:ext cx="2988458" cy="169604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 w="19050">
            <a:solidFill>
              <a:schemeClr val="bg1"/>
            </a:solidFill>
            <a:miter lim="800000"/>
            <a:headEnd/>
            <a:tailEnd/>
          </a:ln>
          <a:effectLst/>
          <a:extLst/>
        </p:spPr>
      </p:pic>
      <p:pic>
        <p:nvPicPr>
          <p:cNvPr id="16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18149" y="3158067"/>
            <a:ext cx="2988459" cy="164253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 w="19050">
            <a:solidFill>
              <a:schemeClr val="bg1"/>
            </a:solidFill>
            <a:miter lim="800000"/>
            <a:headEnd/>
            <a:tailEnd/>
          </a:ln>
          <a:effectLst/>
          <a:extLst/>
        </p:spPr>
      </p:pic>
      <p:pic>
        <p:nvPicPr>
          <p:cNvPr id="17" name="Picture 7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18150" y="5021260"/>
            <a:ext cx="2988458" cy="170127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 w="19050">
            <a:solidFill>
              <a:schemeClr val="bg1"/>
            </a:solidFill>
            <a:miter lim="800000"/>
            <a:headEnd/>
            <a:tailEnd/>
          </a:ln>
          <a:effectLst/>
          <a:extLst/>
        </p:spPr>
      </p:pic>
      <p:graphicFrame>
        <p:nvGraphicFramePr>
          <p:cNvPr id="18" name="Таблица 1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35133924"/>
              </p:ext>
            </p:extLst>
          </p:nvPr>
        </p:nvGraphicFramePr>
        <p:xfrm>
          <a:off x="4360334" y="1044087"/>
          <a:ext cx="7502422" cy="4191000"/>
        </p:xfrm>
        <a:graphic>
          <a:graphicData uri="http://schemas.openxmlformats.org/drawingml/2006/table">
            <a:tbl>
              <a:tblPr firstRow="1" bandRow="1">
                <a:tableStyleId>{3B4B98B0-60AC-42C2-AFA5-B58CD77FA1E5}</a:tableStyleId>
              </a:tblPr>
              <a:tblGrid>
                <a:gridCol w="2709333"/>
                <a:gridCol w="4793089"/>
              </a:tblGrid>
              <a:tr h="449621">
                <a:tc>
                  <a:txBody>
                    <a:bodyPr/>
                    <a:lstStyle/>
                    <a:p>
                      <a:pPr algn="l" fontAlgn="base">
                        <a:lnSpc>
                          <a:spcPct val="150000"/>
                        </a:lnSpc>
                      </a:pPr>
                      <a:r>
                        <a:rPr lang="ru-RU" sz="1400" b="1" dirty="0" smtClean="0">
                          <a:solidFill>
                            <a:srgbClr val="4472C4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Наименование проекта</a:t>
                      </a:r>
                      <a:endParaRPr lang="ru-RU" sz="1400" b="1" dirty="0">
                        <a:solidFill>
                          <a:srgbClr val="4472C4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52400" marR="152400" marT="152400" marB="152400" anchor="ctr"/>
                </a:tc>
                <a:tc>
                  <a:txBody>
                    <a:bodyPr/>
                    <a:lstStyle/>
                    <a:p>
                      <a:pPr algn="l" fontAlgn="base">
                        <a:lnSpc>
                          <a:spcPct val="150000"/>
                        </a:lnSpc>
                      </a:pPr>
                      <a:r>
                        <a:rPr lang="ru-RU" sz="1100" b="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Реконструкция объекта незавершенного строительства «Спортивный комплекс» под «Цех по производству бетонных и железобетонных конструкций» производительностью 11500 куб. метров продукции в год.</a:t>
                      </a:r>
                    </a:p>
                  </a:txBody>
                  <a:tcPr marL="152400" marR="152400" marT="152400" marB="152400" anchor="ctr"/>
                </a:tc>
              </a:tr>
              <a:tr h="557806">
                <a:tc>
                  <a:txBody>
                    <a:bodyPr/>
                    <a:lstStyle/>
                    <a:p>
                      <a:pPr algn="l" fontAlgn="base"/>
                      <a:r>
                        <a:rPr lang="ru-RU" sz="1400" b="1" dirty="0" smtClean="0">
                          <a:solidFill>
                            <a:srgbClr val="4472C4"/>
                          </a:solidFill>
                          <a:effectLst/>
                        </a:rPr>
                        <a:t>Адрес</a:t>
                      </a:r>
                      <a:endParaRPr lang="ru-RU" sz="1400" b="1" dirty="0">
                        <a:solidFill>
                          <a:srgbClr val="4472C4"/>
                        </a:solidFill>
                        <a:effectLst/>
                      </a:endParaRPr>
                    </a:p>
                  </a:txBody>
                  <a:tcPr marL="152400" marR="152400" marT="152400" marB="152400" anchor="ctr"/>
                </a:tc>
                <a:tc>
                  <a:txBody>
                    <a:bodyPr/>
                    <a:lstStyle/>
                    <a:p>
                      <a:pPr algn="l" fontAlgn="base">
                        <a:lnSpc>
                          <a:spcPct val="150000"/>
                        </a:lnSpc>
                      </a:pPr>
                      <a:r>
                        <a:rPr lang="ru-RU" sz="1100" b="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Амурская область </a:t>
                      </a:r>
                      <a:r>
                        <a:rPr lang="ru-RU" sz="1100" b="0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Серышевский</a:t>
                      </a:r>
                      <a:r>
                        <a:rPr lang="ru-RU" sz="1100" b="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муниципальный </a:t>
                      </a:r>
                      <a:r>
                        <a:rPr lang="ru-RU" sz="1100" b="0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округ,пгт</a:t>
                      </a:r>
                      <a:r>
                        <a:rPr lang="ru-RU" sz="1100" b="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Серышево</a:t>
                      </a:r>
                      <a:endParaRPr lang="ru-RU" sz="1100" b="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52400" marR="152400" marT="152400" marB="152400" anchor="ctr"/>
                </a:tc>
              </a:tr>
              <a:tr h="399204">
                <a:tc>
                  <a:txBody>
                    <a:bodyPr/>
                    <a:lstStyle/>
                    <a:p>
                      <a:pPr algn="l" fontAlgn="base"/>
                      <a:r>
                        <a:rPr lang="ru-RU" sz="1400" b="1" dirty="0" smtClean="0">
                          <a:solidFill>
                            <a:srgbClr val="4472C4"/>
                          </a:solidFill>
                          <a:effectLst/>
                        </a:rPr>
                        <a:t>Инвестор</a:t>
                      </a:r>
                      <a:endParaRPr lang="ru-RU" sz="1400" b="1" dirty="0">
                        <a:solidFill>
                          <a:srgbClr val="4472C4"/>
                        </a:solidFill>
                        <a:effectLst/>
                      </a:endParaRPr>
                    </a:p>
                  </a:txBody>
                  <a:tcPr marL="152400" marR="152400" marT="152400" marB="152400" anchor="ctr"/>
                </a:tc>
                <a:tc>
                  <a:txBody>
                    <a:bodyPr/>
                    <a:lstStyle/>
                    <a:p>
                      <a:pPr algn="l" fontAlgn="base"/>
                      <a:r>
                        <a:rPr lang="ru-RU" sz="1200" dirty="0" smtClean="0">
                          <a:effectLst/>
                        </a:rPr>
                        <a:t>ООО «СК АЛЬЯНС»</a:t>
                      </a:r>
                    </a:p>
                  </a:txBody>
                  <a:tcPr marL="152400" marR="152400" marT="152400" marB="152400" anchor="ctr"/>
                </a:tc>
              </a:tr>
              <a:tr h="346711">
                <a:tc>
                  <a:txBody>
                    <a:bodyPr/>
                    <a:lstStyle/>
                    <a:p>
                      <a:pPr algn="l" fontAlgn="base"/>
                      <a:r>
                        <a:rPr lang="ru-RU" sz="1400" b="1" dirty="0" smtClean="0">
                          <a:solidFill>
                            <a:srgbClr val="4472C4"/>
                          </a:solidFill>
                          <a:effectLst/>
                        </a:rPr>
                        <a:t>Сфера деятельности  </a:t>
                      </a:r>
                      <a:endParaRPr lang="ru-RU" sz="1400" b="1" dirty="0">
                        <a:solidFill>
                          <a:srgbClr val="4472C4"/>
                        </a:solidFill>
                        <a:effectLst/>
                      </a:endParaRPr>
                    </a:p>
                  </a:txBody>
                  <a:tcPr marL="152400" marR="152400" marT="152400" marB="152400" anchor="ctr"/>
                </a:tc>
                <a:tc>
                  <a:txBody>
                    <a:bodyPr/>
                    <a:lstStyle/>
                    <a:p>
                      <a:pPr algn="l" fontAlgn="base"/>
                      <a:r>
                        <a:rPr lang="ru-RU" sz="1200" dirty="0" smtClean="0">
                          <a:effectLst/>
                        </a:rPr>
                        <a:t>Строительство</a:t>
                      </a:r>
                    </a:p>
                  </a:txBody>
                  <a:tcPr marL="152400" marR="152400" marT="152400" marB="152400" anchor="ctr"/>
                </a:tc>
              </a:tr>
              <a:tr h="0">
                <a:tc>
                  <a:txBody>
                    <a:bodyPr/>
                    <a:lstStyle/>
                    <a:p>
                      <a:pPr algn="l" fontAlgn="base"/>
                      <a:r>
                        <a:rPr lang="ru-RU" sz="1400" b="1" dirty="0" smtClean="0">
                          <a:solidFill>
                            <a:srgbClr val="4472C4"/>
                          </a:solidFill>
                          <a:effectLst/>
                        </a:rPr>
                        <a:t>Инвестиции, млн. руб.</a:t>
                      </a:r>
                      <a:endParaRPr lang="ru-RU" sz="1400" b="1" dirty="0">
                        <a:solidFill>
                          <a:srgbClr val="4472C4"/>
                        </a:solidFill>
                        <a:effectLst/>
                      </a:endParaRPr>
                    </a:p>
                  </a:txBody>
                  <a:tcPr marL="152400" marR="152400" marT="152400" marB="152400" anchor="ctr"/>
                </a:tc>
                <a:tc>
                  <a:txBody>
                    <a:bodyPr/>
                    <a:lstStyle/>
                    <a:p>
                      <a:pPr algn="l" fontAlgn="base"/>
                      <a:r>
                        <a:rPr lang="ru-RU" sz="1200" dirty="0" smtClean="0">
                          <a:effectLst/>
                        </a:rPr>
                        <a:t>35,0</a:t>
                      </a:r>
                      <a:endParaRPr lang="ru-RU" sz="1200" dirty="0">
                        <a:effectLst/>
                      </a:endParaRPr>
                    </a:p>
                  </a:txBody>
                  <a:tcPr marL="152400" marR="152400" marT="152400" marB="152400" anchor="ctr"/>
                </a:tc>
              </a:tr>
              <a:tr h="449621">
                <a:tc>
                  <a:txBody>
                    <a:bodyPr/>
                    <a:lstStyle/>
                    <a:p>
                      <a:pPr algn="l" fontAlgn="base"/>
                      <a:r>
                        <a:rPr lang="ru-RU" sz="1400" b="1" dirty="0" smtClean="0">
                          <a:solidFill>
                            <a:srgbClr val="4472C4"/>
                          </a:solidFill>
                          <a:effectLst/>
                        </a:rPr>
                        <a:t>Сроки реализации проекта</a:t>
                      </a:r>
                      <a:endParaRPr lang="ru-RU" sz="1400" b="1" dirty="0">
                        <a:solidFill>
                          <a:srgbClr val="4472C4"/>
                        </a:solidFill>
                        <a:effectLst/>
                      </a:endParaRPr>
                    </a:p>
                  </a:txBody>
                  <a:tcPr marL="152400" marR="152400" marT="152400" marB="152400" anchor="ctr"/>
                </a:tc>
                <a:tc>
                  <a:txBody>
                    <a:bodyPr/>
                    <a:lstStyle/>
                    <a:p>
                      <a:pPr algn="l" fontAlgn="base"/>
                      <a:r>
                        <a:rPr lang="ru-RU" sz="1200" dirty="0" smtClean="0">
                          <a:effectLst/>
                        </a:rPr>
                        <a:t>2024-2026</a:t>
                      </a:r>
                      <a:endParaRPr lang="ru-RU" sz="1200" dirty="0">
                        <a:effectLst/>
                      </a:endParaRPr>
                    </a:p>
                  </a:txBody>
                  <a:tcPr marL="152400" marR="152400" marT="152400" marB="15240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262503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Grp="1" noChangeAspect="1"/>
          </p:cNvPicPr>
          <p:nvPr>
            <p:ph type="pic" sz="quarter" idx="14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653" r="16653"/>
          <a:stretch>
            <a:fillRect/>
          </a:stretch>
        </p:blipFill>
        <p:spPr>
          <a:xfrm>
            <a:off x="1122425" y="1392880"/>
            <a:ext cx="3871825" cy="387182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 w="19050">
            <a:noFill/>
          </a:ln>
          <a:effectLst/>
        </p:spPr>
      </p:pic>
      <p:sp>
        <p:nvSpPr>
          <p:cNvPr id="4" name="Прямоугольник 3"/>
          <p:cNvSpPr/>
          <p:nvPr/>
        </p:nvSpPr>
        <p:spPr>
          <a:xfrm>
            <a:off x="5252580" y="442479"/>
            <a:ext cx="6406020" cy="58939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300" dirty="0"/>
              <a:t> </a:t>
            </a:r>
          </a:p>
          <a:p>
            <a:pPr algn="ctr"/>
            <a:r>
              <a:rPr lang="ru-RU" sz="13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Уважаемые Инвесторы и Предприниматели!</a:t>
            </a:r>
          </a:p>
          <a:p>
            <a:endParaRPr lang="ru-RU" sz="1300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13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Инвестиции </a:t>
            </a:r>
            <a:r>
              <a:rPr lang="ru-RU" sz="13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являются неотъемлемой частью современной экономики. Каждому жителю округа, вне зависимости от возраста и социального положения, хотелось бы видеть свой округ процветающим, стабильно развивающимся и комфортным для жизни.</a:t>
            </a:r>
            <a:endParaRPr lang="ru-RU" sz="13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13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Несмотря </a:t>
            </a:r>
            <a:r>
              <a:rPr lang="ru-RU" sz="13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то, что приоритетное место в экономике округа занимает агропромышленный комплекс, мы стремимся акцентировать внимание на таких перспективных направлениях, как промышленность, строительство, развитие сферы услуг, туризм. Мы заинтересованы в развитии наших партнерских отношений и привлечении инвестиций в экономику округа, считая это главным инструментом развития.  Стремимся создать в округе  максимально благоприятные условия для инвесторов.  </a:t>
            </a:r>
            <a:endParaRPr lang="ru-RU" sz="13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13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Положительными моментами привлекательности </a:t>
            </a:r>
            <a:r>
              <a:rPr lang="ru-RU" sz="13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Серышевского</a:t>
            </a:r>
            <a:r>
              <a:rPr lang="ru-RU" sz="13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муниципального округа являются: его географическое расположение; наличие   железнодорожного узла Транссибирской железнодорожной магистрали, протяженностью 50 км;  богатые природные ресурсы нерудных полезных ископаемых,  реки. Эти условия способствуют  развитию сельского хозяйства, перерабатывающей промышленности, строительства.</a:t>
            </a:r>
            <a:endParaRPr lang="ru-RU" sz="13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13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территории округа имеются неиспользуемые земельные участки, пригодные для строительства жилых и производственных помещений, а также для развития сельского хозяйства. Также имеются запасы природных полезных ископаемых, таких как  песчано-гравийная смесь, песок, глина. Существуют благоприятные условия для развития сферы туризма</a:t>
            </a:r>
            <a:r>
              <a:rPr lang="ru-RU" sz="13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ctr"/>
            <a:r>
              <a:rPr lang="ru-RU" sz="13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Приглашаем вас оценить инвестиционный потенциал нашего округа и оценить возможные перспективы дальнейшего сотрудничества.</a:t>
            </a:r>
          </a:p>
          <a:p>
            <a:endParaRPr lang="ru-RU" sz="13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3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Глава </a:t>
            </a:r>
            <a:r>
              <a:rPr lang="ru-RU" sz="13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Серышевского</a:t>
            </a:r>
            <a:r>
              <a:rPr lang="ru-RU" sz="13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муниципального округа</a:t>
            </a:r>
          </a:p>
          <a:p>
            <a:r>
              <a:rPr lang="ru-RU" sz="13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Олег Владимирович </a:t>
            </a:r>
            <a:r>
              <a:rPr lang="ru-RU" sz="13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Кирдун</a:t>
            </a:r>
            <a:endParaRPr lang="ru-RU" sz="13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145851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-2"/>
            <a:ext cx="12191996" cy="68580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Прямоугольник 9"/>
          <p:cNvSpPr/>
          <p:nvPr/>
        </p:nvSpPr>
        <p:spPr>
          <a:xfrm>
            <a:off x="0" y="0"/>
            <a:ext cx="12191995" cy="6858000"/>
          </a:xfrm>
          <a:prstGeom prst="rect">
            <a:avLst/>
          </a:prstGeom>
          <a:solidFill>
            <a:schemeClr val="bg1">
              <a:lumMod val="95000"/>
              <a:alpha val="6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Rectangle 22">
            <a:extLst>
              <a:ext uri="{FF2B5EF4-FFF2-40B4-BE49-F238E27FC236}">
                <a16:creationId xmlns="" xmlns:a16="http://schemas.microsoft.com/office/drawing/2014/main" id="{1DD9E92B-CCDA-4A0E-A218-FB03D92837D4}"/>
              </a:ext>
            </a:extLst>
          </p:cNvPr>
          <p:cNvSpPr/>
          <p:nvPr/>
        </p:nvSpPr>
        <p:spPr>
          <a:xfrm>
            <a:off x="2041917" y="246630"/>
            <a:ext cx="8127226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4000" b="1" cap="all" dirty="0" smtClean="0">
                <a:solidFill>
                  <a:srgbClr val="4472C4"/>
                </a:solidFill>
                <a:latin typeface="Arial" pitchFamily="34" charset="0"/>
                <a:cs typeface="Arial" pitchFamily="34" charset="0"/>
              </a:rPr>
              <a:t>ИНВЕСТИЦИОННЫЕ ПРОЕКТЫ</a:t>
            </a:r>
            <a:endParaRPr lang="en-GB" sz="4000" b="1" cap="all" dirty="0">
              <a:solidFill>
                <a:srgbClr val="4472C4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8" name="Right Triangle 27">
            <a:extLst>
              <a:ext uri="{FF2B5EF4-FFF2-40B4-BE49-F238E27FC236}">
                <a16:creationId xmlns="" xmlns:a16="http://schemas.microsoft.com/office/drawing/2014/main" id="{12BEE49A-C8D0-4BC3-AE5F-435B69159829}"/>
              </a:ext>
            </a:extLst>
          </p:cNvPr>
          <p:cNvSpPr/>
          <p:nvPr/>
        </p:nvSpPr>
        <p:spPr>
          <a:xfrm rot="10800000">
            <a:off x="11533515" y="-3"/>
            <a:ext cx="658481" cy="658481"/>
          </a:xfrm>
          <a:prstGeom prst="rtTriangle">
            <a:avLst/>
          </a:prstGeom>
          <a:solidFill>
            <a:srgbClr val="4472C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14" name="Прямоугольник с двумя скругленными соседними углами 13"/>
          <p:cNvSpPr/>
          <p:nvPr/>
        </p:nvSpPr>
        <p:spPr>
          <a:xfrm>
            <a:off x="364067" y="972558"/>
            <a:ext cx="3674533" cy="5885442"/>
          </a:xfrm>
          <a:prstGeom prst="round2Same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5" name="Picture 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18151" y="1265153"/>
            <a:ext cx="2988457" cy="169146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 w="19050">
            <a:solidFill>
              <a:schemeClr val="bg1"/>
            </a:solidFill>
            <a:miter lim="800000"/>
            <a:headEnd/>
            <a:tailEnd/>
          </a:ln>
          <a:effectLst/>
          <a:extLst/>
        </p:spPr>
      </p:pic>
      <p:pic>
        <p:nvPicPr>
          <p:cNvPr id="16" name="Picture 6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18150" y="3158067"/>
            <a:ext cx="2988458" cy="164253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 w="19050">
            <a:solidFill>
              <a:schemeClr val="bg1"/>
            </a:solidFill>
            <a:miter lim="800000"/>
            <a:headEnd/>
            <a:tailEnd/>
          </a:ln>
          <a:effectLst/>
          <a:extLst/>
        </p:spPr>
      </p:pic>
      <p:pic>
        <p:nvPicPr>
          <p:cNvPr id="17" name="Picture 7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18150" y="4978400"/>
            <a:ext cx="2988458" cy="164061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 w="19050">
            <a:solidFill>
              <a:schemeClr val="bg1"/>
            </a:solidFill>
            <a:miter lim="800000"/>
            <a:headEnd/>
            <a:tailEnd/>
          </a:ln>
          <a:effectLst/>
          <a:extLst/>
        </p:spPr>
      </p:pic>
      <p:graphicFrame>
        <p:nvGraphicFramePr>
          <p:cNvPr id="18" name="Таблица 1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00783408"/>
              </p:ext>
            </p:extLst>
          </p:nvPr>
        </p:nvGraphicFramePr>
        <p:xfrm>
          <a:off x="4360334" y="1044087"/>
          <a:ext cx="7502422" cy="3688080"/>
        </p:xfrm>
        <a:graphic>
          <a:graphicData uri="http://schemas.openxmlformats.org/drawingml/2006/table">
            <a:tbl>
              <a:tblPr firstRow="1" bandRow="1">
                <a:tableStyleId>{3B4B98B0-60AC-42C2-AFA5-B58CD77FA1E5}</a:tableStyleId>
              </a:tblPr>
              <a:tblGrid>
                <a:gridCol w="2709333"/>
                <a:gridCol w="4793089"/>
              </a:tblGrid>
              <a:tr h="449621">
                <a:tc>
                  <a:txBody>
                    <a:bodyPr/>
                    <a:lstStyle/>
                    <a:p>
                      <a:pPr algn="l" fontAlgn="base">
                        <a:lnSpc>
                          <a:spcPct val="150000"/>
                        </a:lnSpc>
                      </a:pPr>
                      <a:r>
                        <a:rPr lang="ru-RU" sz="1400" b="1" dirty="0" smtClean="0">
                          <a:solidFill>
                            <a:srgbClr val="4472C4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Наименование проекта</a:t>
                      </a:r>
                      <a:endParaRPr lang="ru-RU" sz="1400" b="1" dirty="0">
                        <a:solidFill>
                          <a:srgbClr val="4472C4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52400" marR="152400" marT="152400" marB="152400" anchor="ctr"/>
                </a:tc>
                <a:tc>
                  <a:txBody>
                    <a:bodyPr/>
                    <a:lstStyle/>
                    <a:p>
                      <a:pPr algn="l" fontAlgn="base">
                        <a:lnSpc>
                          <a:spcPct val="150000"/>
                        </a:lnSpc>
                      </a:pPr>
                      <a:r>
                        <a:rPr lang="ru-RU" sz="1100" b="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Строительство/реконструкция базы отдыха на территории детского оздоровительного лагеря им. Гайдара</a:t>
                      </a:r>
                    </a:p>
                  </a:txBody>
                  <a:tcPr marL="152400" marR="152400" marT="152400" marB="152400" anchor="ctr"/>
                </a:tc>
              </a:tr>
              <a:tr h="557806">
                <a:tc>
                  <a:txBody>
                    <a:bodyPr/>
                    <a:lstStyle/>
                    <a:p>
                      <a:pPr algn="l" fontAlgn="base"/>
                      <a:r>
                        <a:rPr lang="ru-RU" sz="1400" b="1" dirty="0" smtClean="0">
                          <a:solidFill>
                            <a:srgbClr val="4472C4"/>
                          </a:solidFill>
                          <a:effectLst/>
                        </a:rPr>
                        <a:t>Адрес</a:t>
                      </a:r>
                      <a:endParaRPr lang="ru-RU" sz="1400" b="1" dirty="0">
                        <a:solidFill>
                          <a:srgbClr val="4472C4"/>
                        </a:solidFill>
                        <a:effectLst/>
                      </a:endParaRPr>
                    </a:p>
                  </a:txBody>
                  <a:tcPr marL="152400" marR="152400" marT="152400" marB="152400" anchor="ctr"/>
                </a:tc>
                <a:tc>
                  <a:txBody>
                    <a:bodyPr/>
                    <a:lstStyle/>
                    <a:p>
                      <a:pPr algn="l" fontAlgn="base">
                        <a:lnSpc>
                          <a:spcPct val="150000"/>
                        </a:lnSpc>
                      </a:pPr>
                      <a:r>
                        <a:rPr lang="ru-RU" sz="1100" b="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Амурская область </a:t>
                      </a:r>
                      <a:r>
                        <a:rPr lang="ru-RU" sz="1100" b="0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Серышевский</a:t>
                      </a:r>
                      <a:r>
                        <a:rPr lang="ru-RU" sz="1100" b="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муниципальный округ, с. </a:t>
                      </a:r>
                      <a:r>
                        <a:rPr lang="ru-RU" sz="1100" b="0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Паруновка</a:t>
                      </a:r>
                      <a:endParaRPr lang="ru-RU" sz="1100" b="0" dirty="0" smtClean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52400" marR="152400" marT="152400" marB="152400" anchor="ctr"/>
                </a:tc>
              </a:tr>
              <a:tr h="399204">
                <a:tc>
                  <a:txBody>
                    <a:bodyPr/>
                    <a:lstStyle/>
                    <a:p>
                      <a:pPr algn="l" fontAlgn="base"/>
                      <a:r>
                        <a:rPr lang="ru-RU" sz="1400" b="1" dirty="0" smtClean="0">
                          <a:solidFill>
                            <a:srgbClr val="4472C4"/>
                          </a:solidFill>
                          <a:effectLst/>
                        </a:rPr>
                        <a:t>Инвестор</a:t>
                      </a:r>
                      <a:endParaRPr lang="ru-RU" sz="1400" b="1" dirty="0">
                        <a:solidFill>
                          <a:srgbClr val="4472C4"/>
                        </a:solidFill>
                        <a:effectLst/>
                      </a:endParaRPr>
                    </a:p>
                  </a:txBody>
                  <a:tcPr marL="152400" marR="152400" marT="152400" marB="152400" anchor="ctr"/>
                </a:tc>
                <a:tc>
                  <a:txBody>
                    <a:bodyPr/>
                    <a:lstStyle/>
                    <a:p>
                      <a:pPr algn="l" fontAlgn="base"/>
                      <a:r>
                        <a:rPr lang="ru-RU" sz="1200" dirty="0" smtClean="0">
                          <a:effectLst/>
                        </a:rPr>
                        <a:t>Поиск инвестора</a:t>
                      </a:r>
                    </a:p>
                  </a:txBody>
                  <a:tcPr marL="152400" marR="152400" marT="152400" marB="152400" anchor="ctr"/>
                </a:tc>
              </a:tr>
              <a:tr h="346711">
                <a:tc>
                  <a:txBody>
                    <a:bodyPr/>
                    <a:lstStyle/>
                    <a:p>
                      <a:pPr algn="l" fontAlgn="base"/>
                      <a:r>
                        <a:rPr lang="ru-RU" sz="1400" b="1" dirty="0" smtClean="0">
                          <a:solidFill>
                            <a:srgbClr val="4472C4"/>
                          </a:solidFill>
                          <a:effectLst/>
                        </a:rPr>
                        <a:t>Сфера деятельности  </a:t>
                      </a:r>
                      <a:endParaRPr lang="ru-RU" sz="1400" b="1" dirty="0">
                        <a:solidFill>
                          <a:srgbClr val="4472C4"/>
                        </a:solidFill>
                        <a:effectLst/>
                      </a:endParaRPr>
                    </a:p>
                  </a:txBody>
                  <a:tcPr marL="152400" marR="152400" marT="152400" marB="152400" anchor="ctr"/>
                </a:tc>
                <a:tc>
                  <a:txBody>
                    <a:bodyPr/>
                    <a:lstStyle/>
                    <a:p>
                      <a:pPr algn="l" fontAlgn="base"/>
                      <a:r>
                        <a:rPr lang="ru-RU" sz="1200" dirty="0" smtClean="0">
                          <a:effectLst/>
                        </a:rPr>
                        <a:t>Строительство</a:t>
                      </a:r>
                    </a:p>
                  </a:txBody>
                  <a:tcPr marL="152400" marR="152400" marT="152400" marB="152400" anchor="ctr"/>
                </a:tc>
              </a:tr>
              <a:tr h="0">
                <a:tc>
                  <a:txBody>
                    <a:bodyPr/>
                    <a:lstStyle/>
                    <a:p>
                      <a:pPr algn="l" fontAlgn="base"/>
                      <a:r>
                        <a:rPr lang="ru-RU" sz="1400" b="1" dirty="0" smtClean="0">
                          <a:solidFill>
                            <a:srgbClr val="4472C4"/>
                          </a:solidFill>
                          <a:effectLst/>
                        </a:rPr>
                        <a:t>Инвестиции, млн. руб.</a:t>
                      </a:r>
                      <a:endParaRPr lang="ru-RU" sz="1400" b="1" dirty="0">
                        <a:solidFill>
                          <a:srgbClr val="4472C4"/>
                        </a:solidFill>
                        <a:effectLst/>
                      </a:endParaRPr>
                    </a:p>
                  </a:txBody>
                  <a:tcPr marL="152400" marR="152400" marT="152400" marB="152400" anchor="ctr"/>
                </a:tc>
                <a:tc>
                  <a:txBody>
                    <a:bodyPr/>
                    <a:lstStyle/>
                    <a:p>
                      <a:pPr algn="l" fontAlgn="base"/>
                      <a:r>
                        <a:rPr lang="ru-RU" sz="1200" dirty="0" smtClean="0">
                          <a:effectLst/>
                        </a:rPr>
                        <a:t>130,0</a:t>
                      </a:r>
                      <a:endParaRPr lang="ru-RU" sz="1200" dirty="0">
                        <a:effectLst/>
                      </a:endParaRPr>
                    </a:p>
                  </a:txBody>
                  <a:tcPr marL="152400" marR="152400" marT="152400" marB="152400" anchor="ctr"/>
                </a:tc>
              </a:tr>
              <a:tr h="449621">
                <a:tc>
                  <a:txBody>
                    <a:bodyPr/>
                    <a:lstStyle/>
                    <a:p>
                      <a:pPr algn="l" fontAlgn="base"/>
                      <a:r>
                        <a:rPr lang="ru-RU" sz="1400" b="1" dirty="0" smtClean="0">
                          <a:solidFill>
                            <a:srgbClr val="4472C4"/>
                          </a:solidFill>
                          <a:effectLst/>
                        </a:rPr>
                        <a:t>Сроки реализации проекта</a:t>
                      </a:r>
                      <a:endParaRPr lang="ru-RU" sz="1400" b="1" dirty="0">
                        <a:solidFill>
                          <a:srgbClr val="4472C4"/>
                        </a:solidFill>
                        <a:effectLst/>
                      </a:endParaRPr>
                    </a:p>
                  </a:txBody>
                  <a:tcPr marL="152400" marR="152400" marT="152400" marB="152400" anchor="ctr"/>
                </a:tc>
                <a:tc>
                  <a:txBody>
                    <a:bodyPr/>
                    <a:lstStyle/>
                    <a:p>
                      <a:pPr algn="l" fontAlgn="base"/>
                      <a:r>
                        <a:rPr lang="ru-RU" sz="1200" dirty="0" smtClean="0">
                          <a:effectLst/>
                        </a:rPr>
                        <a:t>2025-2027</a:t>
                      </a:r>
                      <a:endParaRPr lang="ru-RU" sz="1200" dirty="0">
                        <a:effectLst/>
                      </a:endParaRPr>
                    </a:p>
                  </a:txBody>
                  <a:tcPr marL="152400" marR="152400" marT="152400" marB="15240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248861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22">
            <a:extLst>
              <a:ext uri="{FF2B5EF4-FFF2-40B4-BE49-F238E27FC236}">
                <a16:creationId xmlns="" xmlns:a16="http://schemas.microsoft.com/office/drawing/2014/main" id="{1DD9E92B-CCDA-4A0E-A218-FB03D92837D4}"/>
              </a:ext>
            </a:extLst>
          </p:cNvPr>
          <p:cNvSpPr/>
          <p:nvPr/>
        </p:nvSpPr>
        <p:spPr>
          <a:xfrm>
            <a:off x="2291345" y="246630"/>
            <a:ext cx="7628370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4000" b="1" cap="all" dirty="0" smtClean="0">
                <a:solidFill>
                  <a:srgbClr val="4472C4"/>
                </a:solidFill>
                <a:latin typeface="Arial" pitchFamily="34" charset="0"/>
                <a:cs typeface="Arial" pitchFamily="34" charset="0"/>
              </a:rPr>
              <a:t>Контактная информация</a:t>
            </a:r>
            <a:endParaRPr lang="en-GB" sz="4000" b="1" cap="all" dirty="0">
              <a:solidFill>
                <a:srgbClr val="4472C4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7" name="Rectangle 26">
            <a:extLst>
              <a:ext uri="{FF2B5EF4-FFF2-40B4-BE49-F238E27FC236}">
                <a16:creationId xmlns="" xmlns:a16="http://schemas.microsoft.com/office/drawing/2014/main" id="{3A00C3DC-04AA-4AB0-A87F-4FFA2A619F69}"/>
              </a:ext>
            </a:extLst>
          </p:cNvPr>
          <p:cNvSpPr/>
          <p:nvPr/>
        </p:nvSpPr>
        <p:spPr>
          <a:xfrm>
            <a:off x="0" y="6797704"/>
            <a:ext cx="12192000" cy="72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28" name="Right Triangle 27">
            <a:extLst>
              <a:ext uri="{FF2B5EF4-FFF2-40B4-BE49-F238E27FC236}">
                <a16:creationId xmlns="" xmlns:a16="http://schemas.microsoft.com/office/drawing/2014/main" id="{12BEE49A-C8D0-4BC3-AE5F-435B69159829}"/>
              </a:ext>
            </a:extLst>
          </p:cNvPr>
          <p:cNvSpPr/>
          <p:nvPr/>
        </p:nvSpPr>
        <p:spPr>
          <a:xfrm rot="10800000">
            <a:off x="11533515" y="-3"/>
            <a:ext cx="658481" cy="658481"/>
          </a:xfrm>
          <a:prstGeom prst="rtTriangle">
            <a:avLst/>
          </a:prstGeom>
          <a:solidFill>
            <a:srgbClr val="4472C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30" name="Rectangle 5">
            <a:extLst>
              <a:ext uri="{FF2B5EF4-FFF2-40B4-BE49-F238E27FC236}">
                <a16:creationId xmlns="" xmlns:a16="http://schemas.microsoft.com/office/drawing/2014/main" id="{04BCF6F4-A108-48FB-92CB-D28C6932B1A8}"/>
              </a:ext>
            </a:extLst>
          </p:cNvPr>
          <p:cNvSpPr/>
          <p:nvPr/>
        </p:nvSpPr>
        <p:spPr>
          <a:xfrm>
            <a:off x="5502626" y="1105589"/>
            <a:ext cx="6360129" cy="21121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ru-RU" sz="1250" dirty="0">
                <a:solidFill>
                  <a:schemeClr val="tx1">
                    <a:lumMod val="90000"/>
                    <a:lumOff val="10000"/>
                  </a:schemeClr>
                </a:solidFill>
                <a:latin typeface="Arial" pitchFamily="34" charset="0"/>
                <a:ea typeface="Open Sans" panose="020B0606030504020204" pitchFamily="34" charset="0"/>
                <a:cs typeface="Arial" pitchFamily="34" charset="0"/>
              </a:rPr>
              <a:t>Для решения срочных вопросов, касающихся инвестиционной деятельности в </a:t>
            </a:r>
            <a:r>
              <a:rPr lang="ru-RU" sz="1250" dirty="0" err="1">
                <a:solidFill>
                  <a:schemeClr val="tx1">
                    <a:lumMod val="90000"/>
                    <a:lumOff val="10000"/>
                  </a:schemeClr>
                </a:solidFill>
                <a:latin typeface="Arial" pitchFamily="34" charset="0"/>
                <a:ea typeface="Open Sans" panose="020B0606030504020204" pitchFamily="34" charset="0"/>
                <a:cs typeface="Arial" pitchFamily="34" charset="0"/>
              </a:rPr>
              <a:t>Серышевском</a:t>
            </a:r>
            <a:r>
              <a:rPr lang="ru-RU" sz="1250" dirty="0">
                <a:solidFill>
                  <a:schemeClr val="tx1">
                    <a:lumMod val="90000"/>
                    <a:lumOff val="10000"/>
                  </a:schemeClr>
                </a:solidFill>
                <a:latin typeface="Arial" pitchFamily="34" charset="0"/>
                <a:ea typeface="Open Sans" panose="020B0606030504020204" pitchFamily="34" charset="0"/>
                <a:cs typeface="Arial" pitchFamily="34" charset="0"/>
              </a:rPr>
              <a:t> муниципальном округе, предусмотрена интернет-приемная для оперативной связи с главой </a:t>
            </a:r>
            <a:r>
              <a:rPr lang="ru-RU" sz="1250" dirty="0" err="1">
                <a:solidFill>
                  <a:schemeClr val="tx1">
                    <a:lumMod val="90000"/>
                    <a:lumOff val="10000"/>
                  </a:schemeClr>
                </a:solidFill>
                <a:latin typeface="Arial" pitchFamily="34" charset="0"/>
                <a:ea typeface="Open Sans" panose="020B0606030504020204" pitchFamily="34" charset="0"/>
                <a:cs typeface="Arial" pitchFamily="34" charset="0"/>
              </a:rPr>
              <a:t>Серышевского</a:t>
            </a:r>
            <a:r>
              <a:rPr lang="ru-RU" sz="1250" dirty="0">
                <a:solidFill>
                  <a:schemeClr val="tx1">
                    <a:lumMod val="90000"/>
                    <a:lumOff val="10000"/>
                  </a:schemeClr>
                </a:solidFill>
                <a:latin typeface="Arial" pitchFamily="34" charset="0"/>
                <a:ea typeface="Open Sans" panose="020B0606030504020204" pitchFamily="34" charset="0"/>
                <a:cs typeface="Arial" pitchFamily="34" charset="0"/>
              </a:rPr>
              <a:t> муниципального округа Амурской области.</a:t>
            </a:r>
          </a:p>
          <a:p>
            <a:pPr>
              <a:lnSpc>
                <a:spcPct val="150000"/>
              </a:lnSpc>
            </a:pPr>
            <a:endParaRPr lang="ru-RU" sz="1250" dirty="0">
              <a:solidFill>
                <a:schemeClr val="tx1">
                  <a:lumMod val="90000"/>
                  <a:lumOff val="10000"/>
                </a:schemeClr>
              </a:solidFill>
              <a:latin typeface="Arial" pitchFamily="34" charset="0"/>
              <a:ea typeface="Open Sans" panose="020B0606030504020204" pitchFamily="34" charset="0"/>
              <a:cs typeface="Arial" pitchFamily="34" charset="0"/>
            </a:endParaRPr>
          </a:p>
          <a:p>
            <a:pPr>
              <a:lnSpc>
                <a:spcPct val="150000"/>
              </a:lnSpc>
            </a:pPr>
            <a:r>
              <a:rPr lang="ru-RU" sz="1250" dirty="0">
                <a:solidFill>
                  <a:schemeClr val="tx1">
                    <a:lumMod val="90000"/>
                    <a:lumOff val="10000"/>
                  </a:schemeClr>
                </a:solidFill>
                <a:latin typeface="Arial" pitchFamily="34" charset="0"/>
                <a:ea typeface="Open Sans" panose="020B0606030504020204" pitchFamily="34" charset="0"/>
                <a:cs typeface="Arial" pitchFamily="34" charset="0"/>
              </a:rPr>
              <a:t>Задать вопрос, а также направить информацию вы можете, пройдя по </a:t>
            </a:r>
            <a:r>
              <a:rPr lang="ru-RU" sz="1250" dirty="0" smtClean="0">
                <a:solidFill>
                  <a:schemeClr val="tx1">
                    <a:lumMod val="90000"/>
                    <a:lumOff val="10000"/>
                  </a:schemeClr>
                </a:solidFill>
                <a:latin typeface="Arial" pitchFamily="34" charset="0"/>
                <a:ea typeface="Open Sans" panose="020B0606030504020204" pitchFamily="34" charset="0"/>
                <a:cs typeface="Arial" pitchFamily="34" charset="0"/>
              </a:rPr>
              <a:t>ссылке: </a:t>
            </a:r>
            <a:r>
              <a:rPr lang="en-US" sz="1250" dirty="0">
                <a:solidFill>
                  <a:schemeClr val="tx1">
                    <a:lumMod val="90000"/>
                    <a:lumOff val="10000"/>
                  </a:schemeClr>
                </a:solidFill>
                <a:latin typeface="Arial" pitchFamily="34" charset="0"/>
                <a:ea typeface="Open Sans" panose="020B0606030504020204" pitchFamily="34" charset="0"/>
                <a:cs typeface="Arial" pitchFamily="34" charset="0"/>
              </a:rPr>
              <a:t>https://or28.amurobl.ru/</a:t>
            </a:r>
            <a:r>
              <a:rPr lang="ru-RU" sz="1250" dirty="0" smtClean="0">
                <a:solidFill>
                  <a:schemeClr val="tx1">
                    <a:lumMod val="90000"/>
                    <a:lumOff val="10000"/>
                  </a:schemeClr>
                </a:solidFill>
                <a:latin typeface="Arial" pitchFamily="34" charset="0"/>
                <a:ea typeface="Open Sans" panose="020B0606030504020204" pitchFamily="34" charset="0"/>
                <a:cs typeface="Arial" pitchFamily="34" charset="0"/>
              </a:rPr>
              <a:t>.</a:t>
            </a:r>
            <a:endParaRPr lang="en-GB" sz="1250" dirty="0">
              <a:solidFill>
                <a:schemeClr val="tx1">
                  <a:lumMod val="90000"/>
                  <a:lumOff val="10000"/>
                </a:schemeClr>
              </a:solidFill>
              <a:latin typeface="Arial" pitchFamily="34" charset="0"/>
              <a:ea typeface="Open Sans" panose="020B0606030504020204" pitchFamily="34" charset="0"/>
              <a:cs typeface="Arial" pitchFamily="34" charset="0"/>
            </a:endParaRP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604406" y="1143487"/>
            <a:ext cx="4475594" cy="197384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2065" marR="5080" algn="ctr">
              <a:spcBef>
                <a:spcPts val="105"/>
              </a:spcBef>
            </a:pPr>
            <a:endParaRPr 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604406" y="3759013"/>
            <a:ext cx="4475594" cy="1973842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2065" marR="5080" algn="ctr">
              <a:spcBef>
                <a:spcPts val="105"/>
              </a:spcBef>
            </a:pPr>
            <a:endParaRPr lang="ru-RU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xmlns="" id="{C0BA712A-5970-64F3-6AB3-A9390803029C}"/>
              </a:ext>
            </a:extLst>
          </p:cNvPr>
          <p:cNvSpPr txBox="1"/>
          <p:nvPr/>
        </p:nvSpPr>
        <p:spPr>
          <a:xfrm>
            <a:off x="974850" y="1406523"/>
            <a:ext cx="3800349" cy="2154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1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ИНВЕСТИЦИОННЫЙ УПОЛНОМОЧЕННЫЙ</a:t>
            </a:r>
            <a:endParaRPr lang="x-none" sz="1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xmlns="" id="{2B320D37-28CA-43E4-D047-5092F341CFB8}"/>
              </a:ext>
            </a:extLst>
          </p:cNvPr>
          <p:cNvSpPr txBox="1"/>
          <p:nvPr/>
        </p:nvSpPr>
        <p:spPr>
          <a:xfrm>
            <a:off x="974850" y="1832929"/>
            <a:ext cx="3247194" cy="18466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1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КИРДУН ОЛЕГ ВЛАДИМИРОВИЧ</a:t>
            </a:r>
            <a:endParaRPr lang="x-none" sz="1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xmlns="" id="{443498F8-1200-3A46-00DC-87A80C8555DD}"/>
              </a:ext>
            </a:extLst>
          </p:cNvPr>
          <p:cNvSpPr txBox="1"/>
          <p:nvPr/>
        </p:nvSpPr>
        <p:spPr>
          <a:xfrm>
            <a:off x="974850" y="2120180"/>
            <a:ext cx="3608439" cy="15388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10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глава Серышевского муниципального округа </a:t>
            </a:r>
            <a:endParaRPr lang="x-none" sz="10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xmlns="" id="{A5FA2E06-ACD5-D4CA-CA5A-18E45EE13D6C}"/>
              </a:ext>
            </a:extLst>
          </p:cNvPr>
          <p:cNvSpPr txBox="1"/>
          <p:nvPr/>
        </p:nvSpPr>
        <p:spPr>
          <a:xfrm>
            <a:off x="1225127" y="2422984"/>
            <a:ext cx="1553941" cy="18466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1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+7 (41642) 21-2-31</a:t>
            </a:r>
            <a:endParaRPr lang="x-none" sz="1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xmlns="" id="{C348A606-ACF8-6089-0C2B-37D064DE94AB}"/>
              </a:ext>
            </a:extLst>
          </p:cNvPr>
          <p:cNvSpPr txBox="1"/>
          <p:nvPr/>
        </p:nvSpPr>
        <p:spPr>
          <a:xfrm>
            <a:off x="1225127" y="2713564"/>
            <a:ext cx="1585370" cy="18466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1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admser28@mail.ru</a:t>
            </a:r>
            <a:endParaRPr lang="x-none" sz="1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3" name="Рисунок 32" descr="Телефонная трубка со сплошной заливкой">
            <a:extLst>
              <a:ext uri="{FF2B5EF4-FFF2-40B4-BE49-F238E27FC236}">
                <a16:creationId xmlns:a16="http://schemas.microsoft.com/office/drawing/2014/main" xmlns="" id="{5FD3091E-30D1-1898-AF91-772644E197F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xmlns="" r:embed="rId10"/>
              </a:ext>
            </a:extLst>
          </a:blip>
          <a:stretch>
            <a:fillRect/>
          </a:stretch>
        </p:blipFill>
        <p:spPr>
          <a:xfrm>
            <a:off x="974850" y="2405157"/>
            <a:ext cx="180000" cy="180000"/>
          </a:xfrm>
          <a:prstGeom prst="rect">
            <a:avLst/>
          </a:prstGeom>
        </p:spPr>
      </p:pic>
      <p:pic>
        <p:nvPicPr>
          <p:cNvPr id="34" name="Рисунок 33" descr="Конверт со сплошной заливкой">
            <a:extLst>
              <a:ext uri="{FF2B5EF4-FFF2-40B4-BE49-F238E27FC236}">
                <a16:creationId xmlns:a16="http://schemas.microsoft.com/office/drawing/2014/main" xmlns="" id="{4731CE34-B72C-34A9-AE0D-CFCA7D786FD7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xmlns="" r:embed="rId12"/>
              </a:ext>
            </a:extLst>
          </a:blip>
          <a:stretch>
            <a:fillRect/>
          </a:stretch>
        </p:blipFill>
        <p:spPr>
          <a:xfrm>
            <a:off x="974850" y="2728327"/>
            <a:ext cx="180000" cy="180000"/>
          </a:xfrm>
          <a:prstGeom prst="rect">
            <a:avLst/>
          </a:prstGeom>
        </p:spPr>
      </p:pic>
      <p:sp>
        <p:nvSpPr>
          <p:cNvPr id="35" name="TextBox 34">
            <a:extLst>
              <a:ext uri="{FF2B5EF4-FFF2-40B4-BE49-F238E27FC236}">
                <a16:creationId xmlns:a16="http://schemas.microsoft.com/office/drawing/2014/main" xmlns="" id="{DD6D9819-4A1F-9F5A-6D0B-B65AE8044B91}"/>
              </a:ext>
            </a:extLst>
          </p:cNvPr>
          <p:cNvSpPr txBox="1"/>
          <p:nvPr/>
        </p:nvSpPr>
        <p:spPr>
          <a:xfrm>
            <a:off x="756729" y="3809532"/>
            <a:ext cx="4236590" cy="64633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ct val="150000"/>
              </a:lnSpc>
            </a:pPr>
            <a:r>
              <a:rPr lang="ru-RU" sz="1400" b="1" dirty="0" smtClean="0">
                <a:solidFill>
                  <a:srgbClr val="4472C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ОТДЕЛ ЭКОНОМИКИ</a:t>
            </a:r>
            <a:r>
              <a:rPr lang="en-US" sz="1400" b="1" dirty="0" smtClean="0">
                <a:solidFill>
                  <a:srgbClr val="4472C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b="1" dirty="0" smtClean="0">
                <a:solidFill>
                  <a:srgbClr val="4472C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АДМИНИСТРАЦИИ СЕРЫШЕВСКОГО МУНИЦИПАЛЬНОГО ОКРУГА</a:t>
            </a:r>
            <a:endParaRPr lang="x-none" sz="1400" b="1" dirty="0">
              <a:solidFill>
                <a:srgbClr val="4472C4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xmlns="" id="{E2995F26-C3E4-A72C-CBC3-F8FE39CEAEA6}"/>
              </a:ext>
            </a:extLst>
          </p:cNvPr>
          <p:cNvSpPr txBox="1"/>
          <p:nvPr/>
        </p:nvSpPr>
        <p:spPr>
          <a:xfrm>
            <a:off x="756729" y="4610013"/>
            <a:ext cx="3149227" cy="18466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1200" b="1" dirty="0" smtClean="0">
                <a:solidFill>
                  <a:srgbClr val="4472C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ЖДАНОВА ВИКТОРИЯ ВАЛЕРЬЕВНА</a:t>
            </a:r>
            <a:endParaRPr lang="x-none" sz="1200" b="1" dirty="0">
              <a:solidFill>
                <a:srgbClr val="4472C4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xmlns="" id="{0767AB82-D77A-356C-0B07-87E9FCF120D0}"/>
              </a:ext>
            </a:extLst>
          </p:cNvPr>
          <p:cNvSpPr txBox="1"/>
          <p:nvPr/>
        </p:nvSpPr>
        <p:spPr>
          <a:xfrm>
            <a:off x="756729" y="4926084"/>
            <a:ext cx="2095727" cy="15388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1000" dirty="0" smtClean="0">
                <a:solidFill>
                  <a:srgbClr val="4472C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начальник отдела экономики</a:t>
            </a:r>
            <a:endParaRPr lang="x-none" sz="1000" dirty="0">
              <a:solidFill>
                <a:srgbClr val="4472C4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xmlns="" id="{EB2D7B61-649A-1419-25DD-524D69E49D41}"/>
              </a:ext>
            </a:extLst>
          </p:cNvPr>
          <p:cNvSpPr txBox="1"/>
          <p:nvPr/>
        </p:nvSpPr>
        <p:spPr>
          <a:xfrm>
            <a:off x="1225127" y="5187204"/>
            <a:ext cx="1585370" cy="18466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1200" b="1" dirty="0">
                <a:solidFill>
                  <a:srgbClr val="4472C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+ 7 </a:t>
            </a:r>
            <a:r>
              <a:rPr lang="en-US" sz="1200" b="1" dirty="0" smtClean="0">
                <a:solidFill>
                  <a:srgbClr val="4472C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(41642) 21-4-22</a:t>
            </a:r>
            <a:endParaRPr lang="x-none" sz="1200" b="1" dirty="0">
              <a:solidFill>
                <a:srgbClr val="4472C4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xmlns="" id="{08B959E2-D59B-C8AE-5076-93CE546FF814}"/>
              </a:ext>
            </a:extLst>
          </p:cNvPr>
          <p:cNvSpPr txBox="1"/>
          <p:nvPr/>
        </p:nvSpPr>
        <p:spPr>
          <a:xfrm>
            <a:off x="1225127" y="5464203"/>
            <a:ext cx="2014784" cy="18466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1200" b="1" dirty="0" smtClean="0">
                <a:solidFill>
                  <a:srgbClr val="4472C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zhdanova_vv83@mail.ru</a:t>
            </a:r>
            <a:endParaRPr lang="x-none" sz="1200" b="1" dirty="0">
              <a:solidFill>
                <a:srgbClr val="4472C4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0" name="Рисунок 39" descr="Телефонная трубка со сплошной заливкой">
            <a:extLst>
              <a:ext uri="{FF2B5EF4-FFF2-40B4-BE49-F238E27FC236}">
                <a16:creationId xmlns:a16="http://schemas.microsoft.com/office/drawing/2014/main" xmlns="" id="{6E463AA3-4DC9-E904-A89C-90569C2A2FEC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996251" y="5178435"/>
            <a:ext cx="180000" cy="180000"/>
          </a:xfrm>
          <a:prstGeom prst="rect">
            <a:avLst/>
          </a:prstGeom>
        </p:spPr>
      </p:pic>
      <p:pic>
        <p:nvPicPr>
          <p:cNvPr id="41" name="Рисунок 40" descr="Конверт со сплошной заливкой">
            <a:extLst>
              <a:ext uri="{FF2B5EF4-FFF2-40B4-BE49-F238E27FC236}">
                <a16:creationId xmlns:a16="http://schemas.microsoft.com/office/drawing/2014/main" xmlns="" id="{CC37DAF8-D2ED-1E08-BC5E-D17357E7DAA8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96DAC541-7B7A-43D3-8B79-37D633B846F1}">
                <asvg:svgBlip xmlns:asvg="http://schemas.microsoft.com/office/drawing/2016/SVG/main" xmlns="" r:embed="rId6"/>
              </a:ext>
            </a:extLst>
          </a:blip>
          <a:stretch>
            <a:fillRect/>
          </a:stretch>
        </p:blipFill>
        <p:spPr>
          <a:xfrm>
            <a:off x="974850" y="5464203"/>
            <a:ext cx="180000" cy="180000"/>
          </a:xfrm>
          <a:prstGeom prst="rect">
            <a:avLst/>
          </a:prstGeom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01643" y="3265980"/>
            <a:ext cx="3831872" cy="287273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 w="19050">
            <a:solidFill>
              <a:srgbClr val="4472C4"/>
            </a:solidFill>
            <a:miter lim="800000"/>
            <a:headEnd/>
            <a:tailEnd/>
          </a:ln>
          <a:effectLst/>
          <a:extLst/>
        </p:spPr>
      </p:pic>
    </p:spTree>
    <p:extLst>
      <p:ext uri="{BB962C8B-B14F-4D97-AF65-F5344CB8AC3E}">
        <p14:creationId xmlns:p14="http://schemas.microsoft.com/office/powerpoint/2010/main" val="32841396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0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/>
      <p:bldP spid="14" grpId="0" animBg="1"/>
      <p:bldP spid="16" grpId="0" animBg="1"/>
      <p:bldP spid="17" grpId="0"/>
      <p:bldP spid="18" grpId="0"/>
      <p:bldP spid="19" grpId="0"/>
      <p:bldP spid="20" grpId="0"/>
      <p:bldP spid="31" grpId="0"/>
      <p:bldP spid="35" grpId="0"/>
      <p:bldP spid="36" grpId="0"/>
      <p:bldP spid="37" grpId="0"/>
      <p:bldP spid="38" grpId="0"/>
      <p:bldP spid="39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/>
          <p:cNvPicPr>
            <a:picLocks noGrp="1" noChangeAspect="1" noChangeArrowheads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433" b="12433"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Rectangle 16">
            <a:extLst>
              <a:ext uri="{FF2B5EF4-FFF2-40B4-BE49-F238E27FC236}">
                <a16:creationId xmlns="" xmlns:a16="http://schemas.microsoft.com/office/drawing/2014/main" id="{2B4DF9EE-763F-4E2B-9F4D-1ADD0314917F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84000">
                <a:schemeClr val="accent1">
                  <a:lumMod val="75000"/>
                  <a:alpha val="60000"/>
                </a:schemeClr>
              </a:gs>
              <a:gs pos="22000">
                <a:schemeClr val="tx1">
                  <a:alpha val="68000"/>
                </a:schemeClr>
              </a:gs>
            </a:gsLst>
            <a:lin ang="27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8" name="Text Box 7">
            <a:extLst>
              <a:ext uri="{FF2B5EF4-FFF2-40B4-BE49-F238E27FC236}">
                <a16:creationId xmlns="" xmlns:a16="http://schemas.microsoft.com/office/drawing/2014/main" id="{0FEF7BD6-1161-4EC5-93F5-ED2C516ACE2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07725" y="2568119"/>
            <a:ext cx="2176558" cy="17235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60960" tIns="30480" rIns="60960" bIns="30480">
            <a:spAutoFit/>
          </a:bodyPr>
          <a:lstStyle/>
          <a:p>
            <a:pPr algn="ctr" defTabSz="1450904"/>
            <a:r>
              <a:rPr lang="ru-RU" sz="3600" b="1" dirty="0" smtClean="0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Спасибо </a:t>
            </a:r>
          </a:p>
          <a:p>
            <a:pPr algn="ctr" defTabSz="1450904"/>
            <a:r>
              <a:rPr lang="ru-RU" sz="3600" b="1" dirty="0" smtClean="0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за </a:t>
            </a:r>
          </a:p>
          <a:p>
            <a:pPr algn="ctr" defTabSz="1450904"/>
            <a:r>
              <a:rPr lang="ru-RU" sz="3600" b="1" dirty="0" smtClean="0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Open Sans" panose="020B0606030504020204" pitchFamily="34" charset="0"/>
              </a:rPr>
              <a:t>внимание!</a:t>
            </a:r>
            <a:endParaRPr lang="en-CA" sz="3600" b="1" dirty="0">
              <a:solidFill>
                <a:schemeClr val="bg1"/>
              </a:solidFill>
              <a:latin typeface="+mj-lt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9" name="Freeform 50">
            <a:extLst>
              <a:ext uri="{FF2B5EF4-FFF2-40B4-BE49-F238E27FC236}">
                <a16:creationId xmlns="" xmlns:a16="http://schemas.microsoft.com/office/drawing/2014/main" id="{BA832EBC-233C-4C26-B7F2-16975B3EE3BB}"/>
              </a:ext>
            </a:extLst>
          </p:cNvPr>
          <p:cNvSpPr>
            <a:spLocks noEditPoints="1"/>
          </p:cNvSpPr>
          <p:nvPr/>
        </p:nvSpPr>
        <p:spPr bwMode="auto">
          <a:xfrm>
            <a:off x="4831209" y="1995057"/>
            <a:ext cx="2529583" cy="2867886"/>
          </a:xfrm>
          <a:custGeom>
            <a:avLst/>
            <a:gdLst>
              <a:gd name="T0" fmla="*/ 797 w 1479"/>
              <a:gd name="T1" fmla="*/ 32 h 1675"/>
              <a:gd name="T2" fmla="*/ 823 w 1479"/>
              <a:gd name="T3" fmla="*/ 61 h 1675"/>
              <a:gd name="T4" fmla="*/ 655 w 1479"/>
              <a:gd name="T5" fmla="*/ 61 h 1675"/>
              <a:gd name="T6" fmla="*/ 595 w 1479"/>
              <a:gd name="T7" fmla="*/ 82 h 1675"/>
              <a:gd name="T8" fmla="*/ 927 w 1479"/>
              <a:gd name="T9" fmla="*/ 106 h 1675"/>
              <a:gd name="T10" fmla="*/ 953 w 1479"/>
              <a:gd name="T11" fmla="*/ 136 h 1675"/>
              <a:gd name="T12" fmla="*/ 526 w 1479"/>
              <a:gd name="T13" fmla="*/ 136 h 1675"/>
              <a:gd name="T14" fmla="*/ 465 w 1479"/>
              <a:gd name="T15" fmla="*/ 156 h 1675"/>
              <a:gd name="T16" fmla="*/ 1056 w 1479"/>
              <a:gd name="T17" fmla="*/ 181 h 1675"/>
              <a:gd name="T18" fmla="*/ 1082 w 1479"/>
              <a:gd name="T19" fmla="*/ 210 h 1675"/>
              <a:gd name="T20" fmla="*/ 396 w 1479"/>
              <a:gd name="T21" fmla="*/ 211 h 1675"/>
              <a:gd name="T22" fmla="*/ 336 w 1479"/>
              <a:gd name="T23" fmla="*/ 231 h 1675"/>
              <a:gd name="T24" fmla="*/ 1185 w 1479"/>
              <a:gd name="T25" fmla="*/ 256 h 1675"/>
              <a:gd name="T26" fmla="*/ 1211 w 1479"/>
              <a:gd name="T27" fmla="*/ 285 h 1675"/>
              <a:gd name="T28" fmla="*/ 267 w 1479"/>
              <a:gd name="T29" fmla="*/ 285 h 1675"/>
              <a:gd name="T30" fmla="*/ 207 w 1479"/>
              <a:gd name="T31" fmla="*/ 305 h 1675"/>
              <a:gd name="T32" fmla="*/ 1314 w 1479"/>
              <a:gd name="T33" fmla="*/ 330 h 1675"/>
              <a:gd name="T34" fmla="*/ 1340 w 1479"/>
              <a:gd name="T35" fmla="*/ 360 h 1675"/>
              <a:gd name="T36" fmla="*/ 138 w 1479"/>
              <a:gd name="T37" fmla="*/ 360 h 1675"/>
              <a:gd name="T38" fmla="*/ 78 w 1479"/>
              <a:gd name="T39" fmla="*/ 380 h 1675"/>
              <a:gd name="T40" fmla="*/ 1442 w 1479"/>
              <a:gd name="T41" fmla="*/ 408 h 1675"/>
              <a:gd name="T42" fmla="*/ 1449 w 1479"/>
              <a:gd name="T43" fmla="*/ 444 h 1675"/>
              <a:gd name="T44" fmla="*/ 30 w 1479"/>
              <a:gd name="T45" fmla="*/ 445 h 1675"/>
              <a:gd name="T46" fmla="*/ 12 w 1479"/>
              <a:gd name="T47" fmla="*/ 477 h 1675"/>
              <a:gd name="T48" fmla="*/ 0 w 1479"/>
              <a:gd name="T49" fmla="*/ 539 h 1675"/>
              <a:gd name="T50" fmla="*/ 1454 w 1479"/>
              <a:gd name="T51" fmla="*/ 588 h 1675"/>
              <a:gd name="T52" fmla="*/ 1466 w 1479"/>
              <a:gd name="T53" fmla="*/ 651 h 1675"/>
              <a:gd name="T54" fmla="*/ 1479 w 1479"/>
              <a:gd name="T55" fmla="*/ 688 h 1675"/>
              <a:gd name="T56" fmla="*/ 1466 w 1479"/>
              <a:gd name="T57" fmla="*/ 725 h 1675"/>
              <a:gd name="T58" fmla="*/ 1454 w 1479"/>
              <a:gd name="T59" fmla="*/ 787 h 1675"/>
              <a:gd name="T60" fmla="*/ 0 w 1479"/>
              <a:gd name="T61" fmla="*/ 788 h 1675"/>
              <a:gd name="T62" fmla="*/ 12 w 1479"/>
              <a:gd name="T63" fmla="*/ 850 h 1675"/>
              <a:gd name="T64" fmla="*/ 25 w 1479"/>
              <a:gd name="T65" fmla="*/ 887 h 1675"/>
              <a:gd name="T66" fmla="*/ 12 w 1479"/>
              <a:gd name="T67" fmla="*/ 925 h 1675"/>
              <a:gd name="T68" fmla="*/ 0 w 1479"/>
              <a:gd name="T69" fmla="*/ 987 h 1675"/>
              <a:gd name="T70" fmla="*/ 1454 w 1479"/>
              <a:gd name="T71" fmla="*/ 1036 h 1675"/>
              <a:gd name="T72" fmla="*/ 1466 w 1479"/>
              <a:gd name="T73" fmla="*/ 1098 h 1675"/>
              <a:gd name="T74" fmla="*/ 1479 w 1479"/>
              <a:gd name="T75" fmla="*/ 1136 h 1675"/>
              <a:gd name="T76" fmla="*/ 1466 w 1479"/>
              <a:gd name="T77" fmla="*/ 1173 h 1675"/>
              <a:gd name="T78" fmla="*/ 1456 w 1479"/>
              <a:gd name="T79" fmla="*/ 1246 h 1675"/>
              <a:gd name="T80" fmla="*/ 30 w 1479"/>
              <a:gd name="T81" fmla="*/ 1231 h 1675"/>
              <a:gd name="T82" fmla="*/ 1423 w 1479"/>
              <a:gd name="T83" fmla="*/ 1283 h 1675"/>
              <a:gd name="T84" fmla="*/ 1401 w 1479"/>
              <a:gd name="T85" fmla="*/ 1295 h 1675"/>
              <a:gd name="T86" fmla="*/ 83 w 1479"/>
              <a:gd name="T87" fmla="*/ 1312 h 1675"/>
              <a:gd name="T88" fmla="*/ 138 w 1479"/>
              <a:gd name="T89" fmla="*/ 1315 h 1675"/>
              <a:gd name="T90" fmla="*/ 1293 w 1479"/>
              <a:gd name="T91" fmla="*/ 1357 h 1675"/>
              <a:gd name="T92" fmla="*/ 1272 w 1479"/>
              <a:gd name="T93" fmla="*/ 1369 h 1675"/>
              <a:gd name="T94" fmla="*/ 212 w 1479"/>
              <a:gd name="T95" fmla="*/ 1387 h 1675"/>
              <a:gd name="T96" fmla="*/ 267 w 1479"/>
              <a:gd name="T97" fmla="*/ 1390 h 1675"/>
              <a:gd name="T98" fmla="*/ 1164 w 1479"/>
              <a:gd name="T99" fmla="*/ 1432 h 1675"/>
              <a:gd name="T100" fmla="*/ 1143 w 1479"/>
              <a:gd name="T101" fmla="*/ 1444 h 1675"/>
              <a:gd name="T102" fmla="*/ 341 w 1479"/>
              <a:gd name="T103" fmla="*/ 1461 h 1675"/>
              <a:gd name="T104" fmla="*/ 397 w 1479"/>
              <a:gd name="T105" fmla="*/ 1464 h 1675"/>
              <a:gd name="T106" fmla="*/ 1035 w 1479"/>
              <a:gd name="T107" fmla="*/ 1506 h 1675"/>
              <a:gd name="T108" fmla="*/ 1013 w 1479"/>
              <a:gd name="T109" fmla="*/ 1519 h 1675"/>
              <a:gd name="T110" fmla="*/ 470 w 1479"/>
              <a:gd name="T111" fmla="*/ 1536 h 1675"/>
              <a:gd name="T112" fmla="*/ 526 w 1479"/>
              <a:gd name="T113" fmla="*/ 1539 h 1675"/>
              <a:gd name="T114" fmla="*/ 906 w 1479"/>
              <a:gd name="T115" fmla="*/ 1581 h 1675"/>
              <a:gd name="T116" fmla="*/ 884 w 1479"/>
              <a:gd name="T117" fmla="*/ 1593 h 1675"/>
              <a:gd name="T118" fmla="*/ 599 w 1479"/>
              <a:gd name="T119" fmla="*/ 1610 h 1675"/>
              <a:gd name="T120" fmla="*/ 655 w 1479"/>
              <a:gd name="T121" fmla="*/ 1614 h 1675"/>
              <a:gd name="T122" fmla="*/ 776 w 1479"/>
              <a:gd name="T123" fmla="*/ 1655 h 1675"/>
              <a:gd name="T124" fmla="*/ 739 w 1479"/>
              <a:gd name="T125" fmla="*/ 1675 h 167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1479" h="1675">
                <a:moveTo>
                  <a:pt x="727" y="13"/>
                </a:moveTo>
                <a:cubicBezTo>
                  <a:pt x="727" y="6"/>
                  <a:pt x="732" y="0"/>
                  <a:pt x="739" y="0"/>
                </a:cubicBezTo>
                <a:cubicBezTo>
                  <a:pt x="746" y="0"/>
                  <a:pt x="752" y="6"/>
                  <a:pt x="752" y="13"/>
                </a:cubicBezTo>
                <a:cubicBezTo>
                  <a:pt x="752" y="20"/>
                  <a:pt x="746" y="25"/>
                  <a:pt x="739" y="25"/>
                </a:cubicBezTo>
                <a:cubicBezTo>
                  <a:pt x="732" y="25"/>
                  <a:pt x="727" y="20"/>
                  <a:pt x="727" y="13"/>
                </a:cubicBezTo>
                <a:close/>
                <a:moveTo>
                  <a:pt x="780" y="36"/>
                </a:moveTo>
                <a:cubicBezTo>
                  <a:pt x="774" y="33"/>
                  <a:pt x="772" y="25"/>
                  <a:pt x="776" y="19"/>
                </a:cubicBezTo>
                <a:cubicBezTo>
                  <a:pt x="779" y="13"/>
                  <a:pt x="787" y="11"/>
                  <a:pt x="793" y="15"/>
                </a:cubicBezTo>
                <a:cubicBezTo>
                  <a:pt x="799" y="18"/>
                  <a:pt x="801" y="26"/>
                  <a:pt x="797" y="32"/>
                </a:cubicBezTo>
                <a:cubicBezTo>
                  <a:pt x="795" y="36"/>
                  <a:pt x="791" y="38"/>
                  <a:pt x="787" y="38"/>
                </a:cubicBezTo>
                <a:cubicBezTo>
                  <a:pt x="784" y="38"/>
                  <a:pt x="782" y="37"/>
                  <a:pt x="780" y="36"/>
                </a:cubicBezTo>
                <a:close/>
                <a:moveTo>
                  <a:pt x="681" y="32"/>
                </a:moveTo>
                <a:cubicBezTo>
                  <a:pt x="677" y="26"/>
                  <a:pt x="679" y="18"/>
                  <a:pt x="685" y="15"/>
                </a:cubicBezTo>
                <a:cubicBezTo>
                  <a:pt x="691" y="11"/>
                  <a:pt x="699" y="14"/>
                  <a:pt x="702" y="19"/>
                </a:cubicBezTo>
                <a:cubicBezTo>
                  <a:pt x="706" y="25"/>
                  <a:pt x="704" y="33"/>
                  <a:pt x="698" y="36"/>
                </a:cubicBezTo>
                <a:cubicBezTo>
                  <a:pt x="696" y="38"/>
                  <a:pt x="694" y="38"/>
                  <a:pt x="692" y="38"/>
                </a:cubicBezTo>
                <a:cubicBezTo>
                  <a:pt x="687" y="38"/>
                  <a:pt x="683" y="36"/>
                  <a:pt x="681" y="32"/>
                </a:cubicBezTo>
                <a:close/>
                <a:moveTo>
                  <a:pt x="823" y="61"/>
                </a:moveTo>
                <a:cubicBezTo>
                  <a:pt x="817" y="58"/>
                  <a:pt x="815" y="50"/>
                  <a:pt x="819" y="44"/>
                </a:cubicBezTo>
                <a:cubicBezTo>
                  <a:pt x="822" y="38"/>
                  <a:pt x="830" y="36"/>
                  <a:pt x="836" y="40"/>
                </a:cubicBezTo>
                <a:cubicBezTo>
                  <a:pt x="842" y="43"/>
                  <a:pt x="844" y="51"/>
                  <a:pt x="840" y="57"/>
                </a:cubicBezTo>
                <a:cubicBezTo>
                  <a:pt x="838" y="61"/>
                  <a:pt x="834" y="63"/>
                  <a:pt x="830" y="63"/>
                </a:cubicBezTo>
                <a:cubicBezTo>
                  <a:pt x="828" y="63"/>
                  <a:pt x="825" y="62"/>
                  <a:pt x="823" y="61"/>
                </a:cubicBezTo>
                <a:close/>
                <a:moveTo>
                  <a:pt x="638" y="57"/>
                </a:moveTo>
                <a:cubicBezTo>
                  <a:pt x="634" y="51"/>
                  <a:pt x="636" y="43"/>
                  <a:pt x="642" y="40"/>
                </a:cubicBezTo>
                <a:cubicBezTo>
                  <a:pt x="648" y="36"/>
                  <a:pt x="656" y="38"/>
                  <a:pt x="659" y="44"/>
                </a:cubicBezTo>
                <a:cubicBezTo>
                  <a:pt x="663" y="50"/>
                  <a:pt x="661" y="58"/>
                  <a:pt x="655" y="61"/>
                </a:cubicBezTo>
                <a:cubicBezTo>
                  <a:pt x="653" y="63"/>
                  <a:pt x="651" y="63"/>
                  <a:pt x="649" y="63"/>
                </a:cubicBezTo>
                <a:cubicBezTo>
                  <a:pt x="644" y="63"/>
                  <a:pt x="640" y="61"/>
                  <a:pt x="638" y="57"/>
                </a:cubicBezTo>
                <a:close/>
                <a:moveTo>
                  <a:pt x="866" y="86"/>
                </a:moveTo>
                <a:cubicBezTo>
                  <a:pt x="861" y="83"/>
                  <a:pt x="858" y="75"/>
                  <a:pt x="862" y="69"/>
                </a:cubicBezTo>
                <a:cubicBezTo>
                  <a:pt x="865" y="63"/>
                  <a:pt x="873" y="61"/>
                  <a:pt x="879" y="64"/>
                </a:cubicBezTo>
                <a:cubicBezTo>
                  <a:pt x="885" y="68"/>
                  <a:pt x="887" y="75"/>
                  <a:pt x="884" y="81"/>
                </a:cubicBezTo>
                <a:cubicBezTo>
                  <a:pt x="881" y="85"/>
                  <a:pt x="877" y="88"/>
                  <a:pt x="873" y="88"/>
                </a:cubicBezTo>
                <a:cubicBezTo>
                  <a:pt x="871" y="88"/>
                  <a:pt x="868" y="87"/>
                  <a:pt x="866" y="86"/>
                </a:cubicBezTo>
                <a:close/>
                <a:moveTo>
                  <a:pt x="595" y="82"/>
                </a:moveTo>
                <a:cubicBezTo>
                  <a:pt x="591" y="76"/>
                  <a:pt x="593" y="68"/>
                  <a:pt x="599" y="65"/>
                </a:cubicBezTo>
                <a:cubicBezTo>
                  <a:pt x="605" y="61"/>
                  <a:pt x="613" y="63"/>
                  <a:pt x="616" y="69"/>
                </a:cubicBezTo>
                <a:cubicBezTo>
                  <a:pt x="620" y="75"/>
                  <a:pt x="618" y="83"/>
                  <a:pt x="612" y="86"/>
                </a:cubicBezTo>
                <a:cubicBezTo>
                  <a:pt x="610" y="87"/>
                  <a:pt x="608" y="88"/>
                  <a:pt x="605" y="88"/>
                </a:cubicBezTo>
                <a:cubicBezTo>
                  <a:pt x="601" y="88"/>
                  <a:pt x="597" y="86"/>
                  <a:pt x="595" y="82"/>
                </a:cubicBezTo>
                <a:close/>
                <a:moveTo>
                  <a:pt x="910" y="111"/>
                </a:moveTo>
                <a:cubicBezTo>
                  <a:pt x="904" y="107"/>
                  <a:pt x="902" y="100"/>
                  <a:pt x="905" y="94"/>
                </a:cubicBezTo>
                <a:cubicBezTo>
                  <a:pt x="908" y="88"/>
                  <a:pt x="916" y="86"/>
                  <a:pt x="922" y="89"/>
                </a:cubicBezTo>
                <a:cubicBezTo>
                  <a:pt x="928" y="93"/>
                  <a:pt x="930" y="100"/>
                  <a:pt x="927" y="106"/>
                </a:cubicBezTo>
                <a:cubicBezTo>
                  <a:pt x="924" y="110"/>
                  <a:pt x="920" y="113"/>
                  <a:pt x="916" y="113"/>
                </a:cubicBezTo>
                <a:cubicBezTo>
                  <a:pt x="914" y="113"/>
                  <a:pt x="912" y="112"/>
                  <a:pt x="910" y="111"/>
                </a:cubicBezTo>
                <a:close/>
                <a:moveTo>
                  <a:pt x="552" y="107"/>
                </a:moveTo>
                <a:cubicBezTo>
                  <a:pt x="548" y="101"/>
                  <a:pt x="550" y="93"/>
                  <a:pt x="556" y="89"/>
                </a:cubicBezTo>
                <a:cubicBezTo>
                  <a:pt x="562" y="86"/>
                  <a:pt x="570" y="88"/>
                  <a:pt x="573" y="94"/>
                </a:cubicBezTo>
                <a:cubicBezTo>
                  <a:pt x="577" y="100"/>
                  <a:pt x="575" y="108"/>
                  <a:pt x="569" y="111"/>
                </a:cubicBezTo>
                <a:cubicBezTo>
                  <a:pt x="567" y="112"/>
                  <a:pt x="565" y="113"/>
                  <a:pt x="562" y="113"/>
                </a:cubicBezTo>
                <a:cubicBezTo>
                  <a:pt x="558" y="113"/>
                  <a:pt x="554" y="111"/>
                  <a:pt x="552" y="107"/>
                </a:cubicBezTo>
                <a:close/>
                <a:moveTo>
                  <a:pt x="953" y="136"/>
                </a:moveTo>
                <a:cubicBezTo>
                  <a:pt x="947" y="132"/>
                  <a:pt x="945" y="125"/>
                  <a:pt x="948" y="119"/>
                </a:cubicBezTo>
                <a:cubicBezTo>
                  <a:pt x="952" y="113"/>
                  <a:pt x="959" y="111"/>
                  <a:pt x="965" y="114"/>
                </a:cubicBezTo>
                <a:cubicBezTo>
                  <a:pt x="971" y="118"/>
                  <a:pt x="973" y="125"/>
                  <a:pt x="970" y="131"/>
                </a:cubicBezTo>
                <a:cubicBezTo>
                  <a:pt x="967" y="135"/>
                  <a:pt x="963" y="137"/>
                  <a:pt x="959" y="137"/>
                </a:cubicBezTo>
                <a:cubicBezTo>
                  <a:pt x="957" y="137"/>
                  <a:pt x="955" y="137"/>
                  <a:pt x="953" y="136"/>
                </a:cubicBezTo>
                <a:close/>
                <a:moveTo>
                  <a:pt x="508" y="131"/>
                </a:moveTo>
                <a:cubicBezTo>
                  <a:pt x="505" y="125"/>
                  <a:pt x="507" y="118"/>
                  <a:pt x="513" y="114"/>
                </a:cubicBezTo>
                <a:cubicBezTo>
                  <a:pt x="519" y="111"/>
                  <a:pt x="527" y="113"/>
                  <a:pt x="530" y="119"/>
                </a:cubicBezTo>
                <a:cubicBezTo>
                  <a:pt x="534" y="125"/>
                  <a:pt x="532" y="133"/>
                  <a:pt x="526" y="136"/>
                </a:cubicBezTo>
                <a:cubicBezTo>
                  <a:pt x="524" y="137"/>
                  <a:pt x="521" y="138"/>
                  <a:pt x="519" y="138"/>
                </a:cubicBezTo>
                <a:cubicBezTo>
                  <a:pt x="515" y="138"/>
                  <a:pt x="511" y="135"/>
                  <a:pt x="508" y="131"/>
                </a:cubicBezTo>
                <a:close/>
                <a:moveTo>
                  <a:pt x="996" y="161"/>
                </a:moveTo>
                <a:cubicBezTo>
                  <a:pt x="990" y="157"/>
                  <a:pt x="988" y="150"/>
                  <a:pt x="991" y="144"/>
                </a:cubicBezTo>
                <a:cubicBezTo>
                  <a:pt x="995" y="138"/>
                  <a:pt x="1002" y="136"/>
                  <a:pt x="1008" y="139"/>
                </a:cubicBezTo>
                <a:cubicBezTo>
                  <a:pt x="1014" y="142"/>
                  <a:pt x="1016" y="150"/>
                  <a:pt x="1013" y="156"/>
                </a:cubicBezTo>
                <a:cubicBezTo>
                  <a:pt x="1010" y="160"/>
                  <a:pt x="1006" y="162"/>
                  <a:pt x="1002" y="162"/>
                </a:cubicBezTo>
                <a:cubicBezTo>
                  <a:pt x="1000" y="162"/>
                  <a:pt x="998" y="162"/>
                  <a:pt x="996" y="161"/>
                </a:cubicBezTo>
                <a:close/>
                <a:moveTo>
                  <a:pt x="465" y="156"/>
                </a:moveTo>
                <a:cubicBezTo>
                  <a:pt x="462" y="150"/>
                  <a:pt x="464" y="143"/>
                  <a:pt x="470" y="139"/>
                </a:cubicBezTo>
                <a:cubicBezTo>
                  <a:pt x="476" y="136"/>
                  <a:pt x="484" y="138"/>
                  <a:pt x="487" y="144"/>
                </a:cubicBezTo>
                <a:cubicBezTo>
                  <a:pt x="490" y="150"/>
                  <a:pt x="488" y="157"/>
                  <a:pt x="482" y="161"/>
                </a:cubicBezTo>
                <a:cubicBezTo>
                  <a:pt x="480" y="162"/>
                  <a:pt x="478" y="162"/>
                  <a:pt x="476" y="162"/>
                </a:cubicBezTo>
                <a:cubicBezTo>
                  <a:pt x="472" y="162"/>
                  <a:pt x="468" y="160"/>
                  <a:pt x="465" y="156"/>
                </a:cubicBezTo>
                <a:close/>
                <a:moveTo>
                  <a:pt x="1039" y="185"/>
                </a:moveTo>
                <a:cubicBezTo>
                  <a:pt x="1033" y="182"/>
                  <a:pt x="1031" y="174"/>
                  <a:pt x="1034" y="168"/>
                </a:cubicBezTo>
                <a:cubicBezTo>
                  <a:pt x="1038" y="162"/>
                  <a:pt x="1045" y="160"/>
                  <a:pt x="1051" y="164"/>
                </a:cubicBezTo>
                <a:cubicBezTo>
                  <a:pt x="1057" y="167"/>
                  <a:pt x="1059" y="175"/>
                  <a:pt x="1056" y="181"/>
                </a:cubicBezTo>
                <a:cubicBezTo>
                  <a:pt x="1054" y="185"/>
                  <a:pt x="1049" y="187"/>
                  <a:pt x="1045" y="187"/>
                </a:cubicBezTo>
                <a:cubicBezTo>
                  <a:pt x="1043" y="187"/>
                  <a:pt x="1041" y="187"/>
                  <a:pt x="1039" y="185"/>
                </a:cubicBezTo>
                <a:close/>
                <a:moveTo>
                  <a:pt x="422" y="181"/>
                </a:moveTo>
                <a:cubicBezTo>
                  <a:pt x="419" y="175"/>
                  <a:pt x="421" y="168"/>
                  <a:pt x="427" y="164"/>
                </a:cubicBezTo>
                <a:cubicBezTo>
                  <a:pt x="433" y="161"/>
                  <a:pt x="441" y="163"/>
                  <a:pt x="444" y="169"/>
                </a:cubicBezTo>
                <a:cubicBezTo>
                  <a:pt x="447" y="175"/>
                  <a:pt x="445" y="182"/>
                  <a:pt x="439" y="186"/>
                </a:cubicBezTo>
                <a:cubicBezTo>
                  <a:pt x="437" y="187"/>
                  <a:pt x="435" y="187"/>
                  <a:pt x="433" y="187"/>
                </a:cubicBezTo>
                <a:cubicBezTo>
                  <a:pt x="429" y="187"/>
                  <a:pt x="425" y="185"/>
                  <a:pt x="422" y="181"/>
                </a:cubicBezTo>
                <a:close/>
                <a:moveTo>
                  <a:pt x="1082" y="210"/>
                </a:moveTo>
                <a:cubicBezTo>
                  <a:pt x="1076" y="207"/>
                  <a:pt x="1074" y="199"/>
                  <a:pt x="1077" y="193"/>
                </a:cubicBezTo>
                <a:cubicBezTo>
                  <a:pt x="1081" y="187"/>
                  <a:pt x="1088" y="185"/>
                  <a:pt x="1094" y="189"/>
                </a:cubicBezTo>
                <a:cubicBezTo>
                  <a:pt x="1100" y="192"/>
                  <a:pt x="1102" y="200"/>
                  <a:pt x="1099" y="206"/>
                </a:cubicBezTo>
                <a:cubicBezTo>
                  <a:pt x="1097" y="210"/>
                  <a:pt x="1092" y="212"/>
                  <a:pt x="1088" y="212"/>
                </a:cubicBezTo>
                <a:cubicBezTo>
                  <a:pt x="1086" y="212"/>
                  <a:pt x="1084" y="211"/>
                  <a:pt x="1082" y="210"/>
                </a:cubicBezTo>
                <a:close/>
                <a:moveTo>
                  <a:pt x="379" y="206"/>
                </a:moveTo>
                <a:cubicBezTo>
                  <a:pt x="376" y="200"/>
                  <a:pt x="378" y="192"/>
                  <a:pt x="384" y="189"/>
                </a:cubicBezTo>
                <a:cubicBezTo>
                  <a:pt x="390" y="186"/>
                  <a:pt x="397" y="188"/>
                  <a:pt x="401" y="194"/>
                </a:cubicBezTo>
                <a:cubicBezTo>
                  <a:pt x="404" y="200"/>
                  <a:pt x="402" y="207"/>
                  <a:pt x="396" y="211"/>
                </a:cubicBezTo>
                <a:cubicBezTo>
                  <a:pt x="394" y="212"/>
                  <a:pt x="392" y="212"/>
                  <a:pt x="390" y="212"/>
                </a:cubicBezTo>
                <a:cubicBezTo>
                  <a:pt x="386" y="212"/>
                  <a:pt x="382" y="210"/>
                  <a:pt x="379" y="206"/>
                </a:cubicBezTo>
                <a:close/>
                <a:moveTo>
                  <a:pt x="1125" y="235"/>
                </a:moveTo>
                <a:cubicBezTo>
                  <a:pt x="1119" y="232"/>
                  <a:pt x="1117" y="224"/>
                  <a:pt x="1120" y="218"/>
                </a:cubicBezTo>
                <a:cubicBezTo>
                  <a:pt x="1124" y="212"/>
                  <a:pt x="1131" y="210"/>
                  <a:pt x="1137" y="214"/>
                </a:cubicBezTo>
                <a:cubicBezTo>
                  <a:pt x="1143" y="217"/>
                  <a:pt x="1145" y="225"/>
                  <a:pt x="1142" y="231"/>
                </a:cubicBezTo>
                <a:cubicBezTo>
                  <a:pt x="1140" y="235"/>
                  <a:pt x="1135" y="237"/>
                  <a:pt x="1131" y="237"/>
                </a:cubicBezTo>
                <a:cubicBezTo>
                  <a:pt x="1129" y="237"/>
                  <a:pt x="1127" y="236"/>
                  <a:pt x="1125" y="235"/>
                </a:cubicBezTo>
                <a:close/>
                <a:moveTo>
                  <a:pt x="336" y="231"/>
                </a:moveTo>
                <a:cubicBezTo>
                  <a:pt x="333" y="225"/>
                  <a:pt x="335" y="217"/>
                  <a:pt x="341" y="214"/>
                </a:cubicBezTo>
                <a:cubicBezTo>
                  <a:pt x="347" y="210"/>
                  <a:pt x="354" y="212"/>
                  <a:pt x="358" y="218"/>
                </a:cubicBezTo>
                <a:cubicBezTo>
                  <a:pt x="361" y="224"/>
                  <a:pt x="359" y="232"/>
                  <a:pt x="353" y="235"/>
                </a:cubicBezTo>
                <a:cubicBezTo>
                  <a:pt x="351" y="237"/>
                  <a:pt x="349" y="237"/>
                  <a:pt x="347" y="237"/>
                </a:cubicBezTo>
                <a:cubicBezTo>
                  <a:pt x="343" y="237"/>
                  <a:pt x="338" y="235"/>
                  <a:pt x="336" y="231"/>
                </a:cubicBezTo>
                <a:close/>
                <a:moveTo>
                  <a:pt x="1168" y="260"/>
                </a:moveTo>
                <a:cubicBezTo>
                  <a:pt x="1162" y="257"/>
                  <a:pt x="1160" y="249"/>
                  <a:pt x="1164" y="243"/>
                </a:cubicBezTo>
                <a:cubicBezTo>
                  <a:pt x="1167" y="237"/>
                  <a:pt x="1175" y="235"/>
                  <a:pt x="1181" y="238"/>
                </a:cubicBezTo>
                <a:cubicBezTo>
                  <a:pt x="1186" y="242"/>
                  <a:pt x="1189" y="250"/>
                  <a:pt x="1185" y="256"/>
                </a:cubicBezTo>
                <a:cubicBezTo>
                  <a:pt x="1183" y="260"/>
                  <a:pt x="1179" y="262"/>
                  <a:pt x="1174" y="262"/>
                </a:cubicBezTo>
                <a:cubicBezTo>
                  <a:pt x="1172" y="262"/>
                  <a:pt x="1170" y="261"/>
                  <a:pt x="1168" y="260"/>
                </a:cubicBezTo>
                <a:close/>
                <a:moveTo>
                  <a:pt x="293" y="256"/>
                </a:moveTo>
                <a:cubicBezTo>
                  <a:pt x="290" y="250"/>
                  <a:pt x="292" y="242"/>
                  <a:pt x="298" y="239"/>
                </a:cubicBezTo>
                <a:cubicBezTo>
                  <a:pt x="304" y="235"/>
                  <a:pt x="311" y="237"/>
                  <a:pt x="315" y="243"/>
                </a:cubicBezTo>
                <a:cubicBezTo>
                  <a:pt x="318" y="249"/>
                  <a:pt x="316" y="257"/>
                  <a:pt x="310" y="260"/>
                </a:cubicBezTo>
                <a:cubicBezTo>
                  <a:pt x="308" y="261"/>
                  <a:pt x="306" y="262"/>
                  <a:pt x="304" y="262"/>
                </a:cubicBezTo>
                <a:cubicBezTo>
                  <a:pt x="300" y="262"/>
                  <a:pt x="295" y="260"/>
                  <a:pt x="293" y="256"/>
                </a:cubicBezTo>
                <a:close/>
                <a:moveTo>
                  <a:pt x="1211" y="285"/>
                </a:moveTo>
                <a:cubicBezTo>
                  <a:pt x="1205" y="282"/>
                  <a:pt x="1203" y="274"/>
                  <a:pt x="1207" y="268"/>
                </a:cubicBezTo>
                <a:cubicBezTo>
                  <a:pt x="1210" y="262"/>
                  <a:pt x="1218" y="260"/>
                  <a:pt x="1224" y="263"/>
                </a:cubicBezTo>
                <a:cubicBezTo>
                  <a:pt x="1230" y="267"/>
                  <a:pt x="1232" y="274"/>
                  <a:pt x="1228" y="280"/>
                </a:cubicBezTo>
                <a:cubicBezTo>
                  <a:pt x="1226" y="284"/>
                  <a:pt x="1222" y="287"/>
                  <a:pt x="1217" y="287"/>
                </a:cubicBezTo>
                <a:cubicBezTo>
                  <a:pt x="1215" y="287"/>
                  <a:pt x="1213" y="286"/>
                  <a:pt x="1211" y="285"/>
                </a:cubicBezTo>
                <a:close/>
                <a:moveTo>
                  <a:pt x="250" y="281"/>
                </a:moveTo>
                <a:cubicBezTo>
                  <a:pt x="247" y="275"/>
                  <a:pt x="249" y="267"/>
                  <a:pt x="255" y="264"/>
                </a:cubicBezTo>
                <a:cubicBezTo>
                  <a:pt x="261" y="260"/>
                  <a:pt x="268" y="262"/>
                  <a:pt x="272" y="268"/>
                </a:cubicBezTo>
                <a:cubicBezTo>
                  <a:pt x="275" y="274"/>
                  <a:pt x="273" y="282"/>
                  <a:pt x="267" y="285"/>
                </a:cubicBezTo>
                <a:cubicBezTo>
                  <a:pt x="265" y="286"/>
                  <a:pt x="263" y="287"/>
                  <a:pt x="261" y="287"/>
                </a:cubicBezTo>
                <a:cubicBezTo>
                  <a:pt x="257" y="287"/>
                  <a:pt x="252" y="285"/>
                  <a:pt x="250" y="281"/>
                </a:cubicBezTo>
                <a:close/>
                <a:moveTo>
                  <a:pt x="1254" y="310"/>
                </a:moveTo>
                <a:cubicBezTo>
                  <a:pt x="1248" y="306"/>
                  <a:pt x="1246" y="299"/>
                  <a:pt x="1250" y="293"/>
                </a:cubicBezTo>
                <a:cubicBezTo>
                  <a:pt x="1253" y="287"/>
                  <a:pt x="1261" y="285"/>
                  <a:pt x="1267" y="288"/>
                </a:cubicBezTo>
                <a:cubicBezTo>
                  <a:pt x="1273" y="292"/>
                  <a:pt x="1275" y="299"/>
                  <a:pt x="1271" y="305"/>
                </a:cubicBezTo>
                <a:cubicBezTo>
                  <a:pt x="1269" y="309"/>
                  <a:pt x="1265" y="312"/>
                  <a:pt x="1260" y="312"/>
                </a:cubicBezTo>
                <a:cubicBezTo>
                  <a:pt x="1258" y="312"/>
                  <a:pt x="1256" y="311"/>
                  <a:pt x="1254" y="310"/>
                </a:cubicBezTo>
                <a:close/>
                <a:moveTo>
                  <a:pt x="207" y="305"/>
                </a:moveTo>
                <a:cubicBezTo>
                  <a:pt x="203" y="300"/>
                  <a:pt x="206" y="292"/>
                  <a:pt x="212" y="288"/>
                </a:cubicBezTo>
                <a:cubicBezTo>
                  <a:pt x="218" y="285"/>
                  <a:pt x="225" y="287"/>
                  <a:pt x="229" y="293"/>
                </a:cubicBezTo>
                <a:cubicBezTo>
                  <a:pt x="232" y="299"/>
                  <a:pt x="230" y="307"/>
                  <a:pt x="224" y="310"/>
                </a:cubicBezTo>
                <a:cubicBezTo>
                  <a:pt x="222" y="311"/>
                  <a:pt x="220" y="312"/>
                  <a:pt x="218" y="312"/>
                </a:cubicBezTo>
                <a:cubicBezTo>
                  <a:pt x="213" y="312"/>
                  <a:pt x="209" y="309"/>
                  <a:pt x="207" y="305"/>
                </a:cubicBezTo>
                <a:close/>
                <a:moveTo>
                  <a:pt x="1297" y="335"/>
                </a:moveTo>
                <a:cubicBezTo>
                  <a:pt x="1291" y="331"/>
                  <a:pt x="1289" y="324"/>
                  <a:pt x="1293" y="318"/>
                </a:cubicBezTo>
                <a:cubicBezTo>
                  <a:pt x="1296" y="312"/>
                  <a:pt x="1304" y="310"/>
                  <a:pt x="1310" y="313"/>
                </a:cubicBezTo>
                <a:cubicBezTo>
                  <a:pt x="1316" y="317"/>
                  <a:pt x="1318" y="324"/>
                  <a:pt x="1314" y="330"/>
                </a:cubicBezTo>
                <a:cubicBezTo>
                  <a:pt x="1312" y="334"/>
                  <a:pt x="1308" y="336"/>
                  <a:pt x="1304" y="336"/>
                </a:cubicBezTo>
                <a:cubicBezTo>
                  <a:pt x="1301" y="336"/>
                  <a:pt x="1299" y="336"/>
                  <a:pt x="1297" y="335"/>
                </a:cubicBezTo>
                <a:close/>
                <a:moveTo>
                  <a:pt x="164" y="330"/>
                </a:moveTo>
                <a:cubicBezTo>
                  <a:pt x="160" y="324"/>
                  <a:pt x="162" y="317"/>
                  <a:pt x="168" y="313"/>
                </a:cubicBezTo>
                <a:cubicBezTo>
                  <a:pt x="174" y="310"/>
                  <a:pt x="182" y="312"/>
                  <a:pt x="186" y="318"/>
                </a:cubicBezTo>
                <a:cubicBezTo>
                  <a:pt x="189" y="324"/>
                  <a:pt x="187" y="332"/>
                  <a:pt x="181" y="335"/>
                </a:cubicBezTo>
                <a:cubicBezTo>
                  <a:pt x="179" y="336"/>
                  <a:pt x="177" y="337"/>
                  <a:pt x="175" y="337"/>
                </a:cubicBezTo>
                <a:cubicBezTo>
                  <a:pt x="170" y="337"/>
                  <a:pt x="166" y="334"/>
                  <a:pt x="164" y="330"/>
                </a:cubicBezTo>
                <a:close/>
                <a:moveTo>
                  <a:pt x="1340" y="360"/>
                </a:moveTo>
                <a:cubicBezTo>
                  <a:pt x="1334" y="356"/>
                  <a:pt x="1332" y="348"/>
                  <a:pt x="1336" y="343"/>
                </a:cubicBezTo>
                <a:cubicBezTo>
                  <a:pt x="1339" y="337"/>
                  <a:pt x="1347" y="335"/>
                  <a:pt x="1353" y="338"/>
                </a:cubicBezTo>
                <a:cubicBezTo>
                  <a:pt x="1359" y="341"/>
                  <a:pt x="1361" y="349"/>
                  <a:pt x="1357" y="355"/>
                </a:cubicBezTo>
                <a:cubicBezTo>
                  <a:pt x="1355" y="359"/>
                  <a:pt x="1351" y="361"/>
                  <a:pt x="1347" y="361"/>
                </a:cubicBezTo>
                <a:cubicBezTo>
                  <a:pt x="1344" y="361"/>
                  <a:pt x="1342" y="361"/>
                  <a:pt x="1340" y="360"/>
                </a:cubicBezTo>
                <a:close/>
                <a:moveTo>
                  <a:pt x="121" y="355"/>
                </a:moveTo>
                <a:cubicBezTo>
                  <a:pt x="117" y="349"/>
                  <a:pt x="119" y="342"/>
                  <a:pt x="125" y="338"/>
                </a:cubicBezTo>
                <a:cubicBezTo>
                  <a:pt x="131" y="335"/>
                  <a:pt x="139" y="337"/>
                  <a:pt x="142" y="343"/>
                </a:cubicBezTo>
                <a:cubicBezTo>
                  <a:pt x="146" y="349"/>
                  <a:pt x="144" y="356"/>
                  <a:pt x="138" y="360"/>
                </a:cubicBezTo>
                <a:cubicBezTo>
                  <a:pt x="136" y="361"/>
                  <a:pt x="134" y="361"/>
                  <a:pt x="132" y="361"/>
                </a:cubicBezTo>
                <a:cubicBezTo>
                  <a:pt x="127" y="361"/>
                  <a:pt x="123" y="359"/>
                  <a:pt x="121" y="355"/>
                </a:cubicBezTo>
                <a:close/>
                <a:moveTo>
                  <a:pt x="1383" y="384"/>
                </a:moveTo>
                <a:cubicBezTo>
                  <a:pt x="1377" y="381"/>
                  <a:pt x="1375" y="373"/>
                  <a:pt x="1379" y="367"/>
                </a:cubicBezTo>
                <a:cubicBezTo>
                  <a:pt x="1382" y="361"/>
                  <a:pt x="1390" y="359"/>
                  <a:pt x="1396" y="363"/>
                </a:cubicBezTo>
                <a:cubicBezTo>
                  <a:pt x="1402" y="366"/>
                  <a:pt x="1404" y="374"/>
                  <a:pt x="1400" y="380"/>
                </a:cubicBezTo>
                <a:cubicBezTo>
                  <a:pt x="1398" y="384"/>
                  <a:pt x="1394" y="386"/>
                  <a:pt x="1390" y="386"/>
                </a:cubicBezTo>
                <a:cubicBezTo>
                  <a:pt x="1388" y="386"/>
                  <a:pt x="1385" y="386"/>
                  <a:pt x="1383" y="384"/>
                </a:cubicBezTo>
                <a:close/>
                <a:moveTo>
                  <a:pt x="78" y="380"/>
                </a:moveTo>
                <a:cubicBezTo>
                  <a:pt x="74" y="374"/>
                  <a:pt x="76" y="367"/>
                  <a:pt x="82" y="363"/>
                </a:cubicBezTo>
                <a:cubicBezTo>
                  <a:pt x="88" y="360"/>
                  <a:pt x="96" y="362"/>
                  <a:pt x="99" y="368"/>
                </a:cubicBezTo>
                <a:cubicBezTo>
                  <a:pt x="103" y="374"/>
                  <a:pt x="101" y="381"/>
                  <a:pt x="95" y="385"/>
                </a:cubicBezTo>
                <a:cubicBezTo>
                  <a:pt x="93" y="386"/>
                  <a:pt x="91" y="386"/>
                  <a:pt x="89" y="386"/>
                </a:cubicBezTo>
                <a:cubicBezTo>
                  <a:pt x="84" y="386"/>
                  <a:pt x="80" y="384"/>
                  <a:pt x="78" y="380"/>
                </a:cubicBezTo>
                <a:close/>
                <a:moveTo>
                  <a:pt x="1424" y="409"/>
                </a:moveTo>
                <a:cubicBezTo>
                  <a:pt x="1419" y="405"/>
                  <a:pt x="1418" y="397"/>
                  <a:pt x="1422" y="392"/>
                </a:cubicBezTo>
                <a:cubicBezTo>
                  <a:pt x="1427" y="386"/>
                  <a:pt x="1435" y="386"/>
                  <a:pt x="1440" y="390"/>
                </a:cubicBezTo>
                <a:cubicBezTo>
                  <a:pt x="1445" y="394"/>
                  <a:pt x="1446" y="402"/>
                  <a:pt x="1442" y="408"/>
                </a:cubicBezTo>
                <a:cubicBezTo>
                  <a:pt x="1439" y="411"/>
                  <a:pt x="1436" y="412"/>
                  <a:pt x="1432" y="412"/>
                </a:cubicBezTo>
                <a:cubicBezTo>
                  <a:pt x="1429" y="412"/>
                  <a:pt x="1426" y="411"/>
                  <a:pt x="1424" y="409"/>
                </a:cubicBezTo>
                <a:close/>
                <a:moveTo>
                  <a:pt x="37" y="408"/>
                </a:moveTo>
                <a:cubicBezTo>
                  <a:pt x="32" y="403"/>
                  <a:pt x="33" y="395"/>
                  <a:pt x="38" y="390"/>
                </a:cubicBezTo>
                <a:cubicBezTo>
                  <a:pt x="44" y="386"/>
                  <a:pt x="51" y="387"/>
                  <a:pt x="56" y="392"/>
                </a:cubicBezTo>
                <a:cubicBezTo>
                  <a:pt x="60" y="397"/>
                  <a:pt x="60" y="405"/>
                  <a:pt x="54" y="410"/>
                </a:cubicBezTo>
                <a:cubicBezTo>
                  <a:pt x="52" y="411"/>
                  <a:pt x="49" y="412"/>
                  <a:pt x="46" y="412"/>
                </a:cubicBezTo>
                <a:cubicBezTo>
                  <a:pt x="43" y="412"/>
                  <a:pt x="39" y="411"/>
                  <a:pt x="37" y="408"/>
                </a:cubicBezTo>
                <a:close/>
                <a:moveTo>
                  <a:pt x="1449" y="444"/>
                </a:moveTo>
                <a:cubicBezTo>
                  <a:pt x="1446" y="438"/>
                  <a:pt x="1450" y="431"/>
                  <a:pt x="1456" y="428"/>
                </a:cubicBezTo>
                <a:cubicBezTo>
                  <a:pt x="1462" y="426"/>
                  <a:pt x="1470" y="429"/>
                  <a:pt x="1472" y="436"/>
                </a:cubicBezTo>
                <a:cubicBezTo>
                  <a:pt x="1474" y="442"/>
                  <a:pt x="1471" y="449"/>
                  <a:pt x="1465" y="452"/>
                </a:cubicBezTo>
                <a:cubicBezTo>
                  <a:pt x="1463" y="452"/>
                  <a:pt x="1462" y="452"/>
                  <a:pt x="1460" y="452"/>
                </a:cubicBezTo>
                <a:cubicBezTo>
                  <a:pt x="1455" y="452"/>
                  <a:pt x="1450" y="449"/>
                  <a:pt x="1449" y="444"/>
                </a:cubicBezTo>
                <a:close/>
                <a:moveTo>
                  <a:pt x="14" y="452"/>
                </a:moveTo>
                <a:cubicBezTo>
                  <a:pt x="7" y="450"/>
                  <a:pt x="4" y="443"/>
                  <a:pt x="6" y="436"/>
                </a:cubicBezTo>
                <a:cubicBezTo>
                  <a:pt x="9" y="430"/>
                  <a:pt x="16" y="426"/>
                  <a:pt x="22" y="429"/>
                </a:cubicBezTo>
                <a:cubicBezTo>
                  <a:pt x="29" y="431"/>
                  <a:pt x="32" y="438"/>
                  <a:pt x="30" y="445"/>
                </a:cubicBezTo>
                <a:cubicBezTo>
                  <a:pt x="28" y="450"/>
                  <a:pt x="23" y="453"/>
                  <a:pt x="18" y="453"/>
                </a:cubicBezTo>
                <a:cubicBezTo>
                  <a:pt x="17" y="453"/>
                  <a:pt x="15" y="453"/>
                  <a:pt x="14" y="452"/>
                </a:cubicBezTo>
                <a:close/>
                <a:moveTo>
                  <a:pt x="1454" y="489"/>
                </a:moveTo>
                <a:cubicBezTo>
                  <a:pt x="1454" y="482"/>
                  <a:pt x="1459" y="476"/>
                  <a:pt x="1466" y="476"/>
                </a:cubicBezTo>
                <a:cubicBezTo>
                  <a:pt x="1473" y="476"/>
                  <a:pt x="1479" y="482"/>
                  <a:pt x="1479" y="489"/>
                </a:cubicBezTo>
                <a:cubicBezTo>
                  <a:pt x="1479" y="496"/>
                  <a:pt x="1473" y="501"/>
                  <a:pt x="1466" y="501"/>
                </a:cubicBezTo>
                <a:cubicBezTo>
                  <a:pt x="1459" y="501"/>
                  <a:pt x="1454" y="496"/>
                  <a:pt x="1454" y="489"/>
                </a:cubicBezTo>
                <a:close/>
                <a:moveTo>
                  <a:pt x="0" y="489"/>
                </a:moveTo>
                <a:cubicBezTo>
                  <a:pt x="0" y="482"/>
                  <a:pt x="6" y="477"/>
                  <a:pt x="12" y="477"/>
                </a:cubicBezTo>
                <a:cubicBezTo>
                  <a:pt x="19" y="477"/>
                  <a:pt x="25" y="482"/>
                  <a:pt x="25" y="489"/>
                </a:cubicBezTo>
                <a:cubicBezTo>
                  <a:pt x="25" y="496"/>
                  <a:pt x="19" y="502"/>
                  <a:pt x="12" y="502"/>
                </a:cubicBezTo>
                <a:cubicBezTo>
                  <a:pt x="6" y="502"/>
                  <a:pt x="0" y="496"/>
                  <a:pt x="0" y="489"/>
                </a:cubicBezTo>
                <a:close/>
                <a:moveTo>
                  <a:pt x="1454" y="539"/>
                </a:moveTo>
                <a:cubicBezTo>
                  <a:pt x="1454" y="532"/>
                  <a:pt x="1459" y="526"/>
                  <a:pt x="1466" y="526"/>
                </a:cubicBezTo>
                <a:cubicBezTo>
                  <a:pt x="1473" y="526"/>
                  <a:pt x="1479" y="532"/>
                  <a:pt x="1479" y="539"/>
                </a:cubicBezTo>
                <a:cubicBezTo>
                  <a:pt x="1479" y="546"/>
                  <a:pt x="1473" y="551"/>
                  <a:pt x="1466" y="551"/>
                </a:cubicBezTo>
                <a:cubicBezTo>
                  <a:pt x="1459" y="551"/>
                  <a:pt x="1454" y="546"/>
                  <a:pt x="1454" y="539"/>
                </a:cubicBezTo>
                <a:close/>
                <a:moveTo>
                  <a:pt x="0" y="539"/>
                </a:moveTo>
                <a:cubicBezTo>
                  <a:pt x="0" y="532"/>
                  <a:pt x="6" y="527"/>
                  <a:pt x="12" y="527"/>
                </a:cubicBezTo>
                <a:cubicBezTo>
                  <a:pt x="19" y="527"/>
                  <a:pt x="25" y="532"/>
                  <a:pt x="25" y="539"/>
                </a:cubicBezTo>
                <a:cubicBezTo>
                  <a:pt x="25" y="546"/>
                  <a:pt x="19" y="552"/>
                  <a:pt x="12" y="552"/>
                </a:cubicBezTo>
                <a:cubicBezTo>
                  <a:pt x="6" y="552"/>
                  <a:pt x="0" y="546"/>
                  <a:pt x="0" y="539"/>
                </a:cubicBezTo>
                <a:close/>
                <a:moveTo>
                  <a:pt x="1454" y="588"/>
                </a:moveTo>
                <a:cubicBezTo>
                  <a:pt x="1454" y="582"/>
                  <a:pt x="1459" y="576"/>
                  <a:pt x="1466" y="576"/>
                </a:cubicBezTo>
                <a:cubicBezTo>
                  <a:pt x="1473" y="576"/>
                  <a:pt x="1479" y="582"/>
                  <a:pt x="1479" y="588"/>
                </a:cubicBezTo>
                <a:cubicBezTo>
                  <a:pt x="1479" y="595"/>
                  <a:pt x="1473" y="601"/>
                  <a:pt x="1466" y="601"/>
                </a:cubicBezTo>
                <a:cubicBezTo>
                  <a:pt x="1459" y="601"/>
                  <a:pt x="1454" y="595"/>
                  <a:pt x="1454" y="588"/>
                </a:cubicBezTo>
                <a:close/>
                <a:moveTo>
                  <a:pt x="0" y="589"/>
                </a:moveTo>
                <a:cubicBezTo>
                  <a:pt x="0" y="582"/>
                  <a:pt x="6" y="576"/>
                  <a:pt x="12" y="576"/>
                </a:cubicBezTo>
                <a:cubicBezTo>
                  <a:pt x="19" y="576"/>
                  <a:pt x="25" y="582"/>
                  <a:pt x="25" y="589"/>
                </a:cubicBezTo>
                <a:cubicBezTo>
                  <a:pt x="25" y="596"/>
                  <a:pt x="19" y="601"/>
                  <a:pt x="12" y="601"/>
                </a:cubicBezTo>
                <a:cubicBezTo>
                  <a:pt x="6" y="601"/>
                  <a:pt x="0" y="596"/>
                  <a:pt x="0" y="589"/>
                </a:cubicBezTo>
                <a:close/>
                <a:moveTo>
                  <a:pt x="1454" y="638"/>
                </a:moveTo>
                <a:cubicBezTo>
                  <a:pt x="1454" y="631"/>
                  <a:pt x="1459" y="626"/>
                  <a:pt x="1466" y="626"/>
                </a:cubicBezTo>
                <a:cubicBezTo>
                  <a:pt x="1473" y="626"/>
                  <a:pt x="1479" y="631"/>
                  <a:pt x="1479" y="638"/>
                </a:cubicBezTo>
                <a:cubicBezTo>
                  <a:pt x="1479" y="645"/>
                  <a:pt x="1473" y="651"/>
                  <a:pt x="1466" y="651"/>
                </a:cubicBezTo>
                <a:cubicBezTo>
                  <a:pt x="1459" y="651"/>
                  <a:pt x="1454" y="645"/>
                  <a:pt x="1454" y="638"/>
                </a:cubicBezTo>
                <a:close/>
                <a:moveTo>
                  <a:pt x="0" y="639"/>
                </a:moveTo>
                <a:cubicBezTo>
                  <a:pt x="0" y="632"/>
                  <a:pt x="6" y="626"/>
                  <a:pt x="12" y="626"/>
                </a:cubicBezTo>
                <a:cubicBezTo>
                  <a:pt x="19" y="626"/>
                  <a:pt x="25" y="632"/>
                  <a:pt x="25" y="639"/>
                </a:cubicBezTo>
                <a:cubicBezTo>
                  <a:pt x="25" y="646"/>
                  <a:pt x="19" y="651"/>
                  <a:pt x="12" y="651"/>
                </a:cubicBezTo>
                <a:cubicBezTo>
                  <a:pt x="6" y="651"/>
                  <a:pt x="0" y="646"/>
                  <a:pt x="0" y="639"/>
                </a:cubicBezTo>
                <a:close/>
                <a:moveTo>
                  <a:pt x="1454" y="688"/>
                </a:moveTo>
                <a:cubicBezTo>
                  <a:pt x="1454" y="681"/>
                  <a:pt x="1459" y="675"/>
                  <a:pt x="1466" y="675"/>
                </a:cubicBezTo>
                <a:cubicBezTo>
                  <a:pt x="1473" y="675"/>
                  <a:pt x="1479" y="681"/>
                  <a:pt x="1479" y="688"/>
                </a:cubicBezTo>
                <a:cubicBezTo>
                  <a:pt x="1479" y="695"/>
                  <a:pt x="1473" y="700"/>
                  <a:pt x="1466" y="700"/>
                </a:cubicBezTo>
                <a:cubicBezTo>
                  <a:pt x="1459" y="700"/>
                  <a:pt x="1454" y="695"/>
                  <a:pt x="1454" y="688"/>
                </a:cubicBezTo>
                <a:close/>
                <a:moveTo>
                  <a:pt x="0" y="688"/>
                </a:moveTo>
                <a:cubicBezTo>
                  <a:pt x="0" y="681"/>
                  <a:pt x="6" y="676"/>
                  <a:pt x="12" y="676"/>
                </a:cubicBezTo>
                <a:cubicBezTo>
                  <a:pt x="19" y="676"/>
                  <a:pt x="25" y="681"/>
                  <a:pt x="25" y="688"/>
                </a:cubicBezTo>
                <a:cubicBezTo>
                  <a:pt x="25" y="695"/>
                  <a:pt x="19" y="701"/>
                  <a:pt x="12" y="701"/>
                </a:cubicBezTo>
                <a:cubicBezTo>
                  <a:pt x="6" y="701"/>
                  <a:pt x="0" y="695"/>
                  <a:pt x="0" y="688"/>
                </a:cubicBezTo>
                <a:close/>
                <a:moveTo>
                  <a:pt x="1454" y="738"/>
                </a:moveTo>
                <a:cubicBezTo>
                  <a:pt x="1454" y="731"/>
                  <a:pt x="1459" y="725"/>
                  <a:pt x="1466" y="725"/>
                </a:cubicBezTo>
                <a:cubicBezTo>
                  <a:pt x="1473" y="725"/>
                  <a:pt x="1479" y="731"/>
                  <a:pt x="1479" y="738"/>
                </a:cubicBezTo>
                <a:cubicBezTo>
                  <a:pt x="1479" y="744"/>
                  <a:pt x="1473" y="750"/>
                  <a:pt x="1466" y="750"/>
                </a:cubicBezTo>
                <a:cubicBezTo>
                  <a:pt x="1459" y="750"/>
                  <a:pt x="1454" y="744"/>
                  <a:pt x="1454" y="738"/>
                </a:cubicBezTo>
                <a:close/>
                <a:moveTo>
                  <a:pt x="0" y="738"/>
                </a:moveTo>
                <a:cubicBezTo>
                  <a:pt x="0" y="731"/>
                  <a:pt x="6" y="726"/>
                  <a:pt x="12" y="726"/>
                </a:cubicBezTo>
                <a:cubicBezTo>
                  <a:pt x="19" y="726"/>
                  <a:pt x="25" y="731"/>
                  <a:pt x="25" y="738"/>
                </a:cubicBezTo>
                <a:cubicBezTo>
                  <a:pt x="25" y="745"/>
                  <a:pt x="19" y="751"/>
                  <a:pt x="12" y="751"/>
                </a:cubicBezTo>
                <a:cubicBezTo>
                  <a:pt x="6" y="751"/>
                  <a:pt x="0" y="745"/>
                  <a:pt x="0" y="738"/>
                </a:cubicBezTo>
                <a:close/>
                <a:moveTo>
                  <a:pt x="1454" y="787"/>
                </a:moveTo>
                <a:cubicBezTo>
                  <a:pt x="1454" y="781"/>
                  <a:pt x="1459" y="775"/>
                  <a:pt x="1466" y="775"/>
                </a:cubicBezTo>
                <a:cubicBezTo>
                  <a:pt x="1473" y="775"/>
                  <a:pt x="1479" y="781"/>
                  <a:pt x="1479" y="787"/>
                </a:cubicBezTo>
                <a:cubicBezTo>
                  <a:pt x="1479" y="794"/>
                  <a:pt x="1473" y="800"/>
                  <a:pt x="1466" y="800"/>
                </a:cubicBezTo>
                <a:cubicBezTo>
                  <a:pt x="1459" y="800"/>
                  <a:pt x="1454" y="794"/>
                  <a:pt x="1454" y="787"/>
                </a:cubicBezTo>
                <a:close/>
                <a:moveTo>
                  <a:pt x="0" y="788"/>
                </a:moveTo>
                <a:cubicBezTo>
                  <a:pt x="0" y="781"/>
                  <a:pt x="6" y="775"/>
                  <a:pt x="12" y="775"/>
                </a:cubicBezTo>
                <a:cubicBezTo>
                  <a:pt x="19" y="775"/>
                  <a:pt x="25" y="781"/>
                  <a:pt x="25" y="788"/>
                </a:cubicBezTo>
                <a:cubicBezTo>
                  <a:pt x="25" y="795"/>
                  <a:pt x="19" y="800"/>
                  <a:pt x="12" y="800"/>
                </a:cubicBezTo>
                <a:cubicBezTo>
                  <a:pt x="6" y="800"/>
                  <a:pt x="0" y="795"/>
                  <a:pt x="0" y="788"/>
                </a:cubicBezTo>
                <a:close/>
                <a:moveTo>
                  <a:pt x="1454" y="837"/>
                </a:moveTo>
                <a:cubicBezTo>
                  <a:pt x="1454" y="830"/>
                  <a:pt x="1459" y="825"/>
                  <a:pt x="1466" y="825"/>
                </a:cubicBezTo>
                <a:cubicBezTo>
                  <a:pt x="1473" y="825"/>
                  <a:pt x="1479" y="830"/>
                  <a:pt x="1479" y="837"/>
                </a:cubicBezTo>
                <a:cubicBezTo>
                  <a:pt x="1479" y="844"/>
                  <a:pt x="1473" y="850"/>
                  <a:pt x="1466" y="850"/>
                </a:cubicBezTo>
                <a:cubicBezTo>
                  <a:pt x="1459" y="850"/>
                  <a:pt x="1454" y="844"/>
                  <a:pt x="1454" y="837"/>
                </a:cubicBezTo>
                <a:close/>
                <a:moveTo>
                  <a:pt x="0" y="838"/>
                </a:moveTo>
                <a:cubicBezTo>
                  <a:pt x="0" y="831"/>
                  <a:pt x="6" y="825"/>
                  <a:pt x="12" y="825"/>
                </a:cubicBezTo>
                <a:cubicBezTo>
                  <a:pt x="19" y="825"/>
                  <a:pt x="25" y="831"/>
                  <a:pt x="25" y="838"/>
                </a:cubicBezTo>
                <a:cubicBezTo>
                  <a:pt x="25" y="844"/>
                  <a:pt x="19" y="850"/>
                  <a:pt x="12" y="850"/>
                </a:cubicBezTo>
                <a:cubicBezTo>
                  <a:pt x="6" y="850"/>
                  <a:pt x="0" y="844"/>
                  <a:pt x="0" y="838"/>
                </a:cubicBezTo>
                <a:close/>
                <a:moveTo>
                  <a:pt x="1454" y="887"/>
                </a:moveTo>
                <a:cubicBezTo>
                  <a:pt x="1454" y="880"/>
                  <a:pt x="1459" y="874"/>
                  <a:pt x="1466" y="874"/>
                </a:cubicBezTo>
                <a:cubicBezTo>
                  <a:pt x="1473" y="874"/>
                  <a:pt x="1479" y="880"/>
                  <a:pt x="1479" y="887"/>
                </a:cubicBezTo>
                <a:cubicBezTo>
                  <a:pt x="1479" y="894"/>
                  <a:pt x="1473" y="899"/>
                  <a:pt x="1466" y="899"/>
                </a:cubicBezTo>
                <a:cubicBezTo>
                  <a:pt x="1459" y="899"/>
                  <a:pt x="1454" y="894"/>
                  <a:pt x="1454" y="887"/>
                </a:cubicBezTo>
                <a:close/>
                <a:moveTo>
                  <a:pt x="0" y="887"/>
                </a:moveTo>
                <a:cubicBezTo>
                  <a:pt x="0" y="880"/>
                  <a:pt x="6" y="875"/>
                  <a:pt x="12" y="875"/>
                </a:cubicBezTo>
                <a:cubicBezTo>
                  <a:pt x="19" y="875"/>
                  <a:pt x="25" y="880"/>
                  <a:pt x="25" y="887"/>
                </a:cubicBezTo>
                <a:cubicBezTo>
                  <a:pt x="25" y="894"/>
                  <a:pt x="19" y="900"/>
                  <a:pt x="12" y="900"/>
                </a:cubicBezTo>
                <a:cubicBezTo>
                  <a:pt x="6" y="900"/>
                  <a:pt x="0" y="894"/>
                  <a:pt x="0" y="887"/>
                </a:cubicBezTo>
                <a:close/>
                <a:moveTo>
                  <a:pt x="1454" y="937"/>
                </a:moveTo>
                <a:cubicBezTo>
                  <a:pt x="1454" y="930"/>
                  <a:pt x="1459" y="924"/>
                  <a:pt x="1466" y="924"/>
                </a:cubicBezTo>
                <a:cubicBezTo>
                  <a:pt x="1473" y="924"/>
                  <a:pt x="1479" y="930"/>
                  <a:pt x="1479" y="937"/>
                </a:cubicBezTo>
                <a:cubicBezTo>
                  <a:pt x="1479" y="943"/>
                  <a:pt x="1473" y="949"/>
                  <a:pt x="1466" y="949"/>
                </a:cubicBezTo>
                <a:cubicBezTo>
                  <a:pt x="1459" y="949"/>
                  <a:pt x="1454" y="943"/>
                  <a:pt x="1454" y="937"/>
                </a:cubicBezTo>
                <a:close/>
                <a:moveTo>
                  <a:pt x="0" y="937"/>
                </a:moveTo>
                <a:cubicBezTo>
                  <a:pt x="0" y="930"/>
                  <a:pt x="6" y="925"/>
                  <a:pt x="12" y="925"/>
                </a:cubicBezTo>
                <a:cubicBezTo>
                  <a:pt x="19" y="925"/>
                  <a:pt x="25" y="930"/>
                  <a:pt x="25" y="937"/>
                </a:cubicBezTo>
                <a:cubicBezTo>
                  <a:pt x="25" y="944"/>
                  <a:pt x="19" y="950"/>
                  <a:pt x="12" y="950"/>
                </a:cubicBezTo>
                <a:cubicBezTo>
                  <a:pt x="6" y="950"/>
                  <a:pt x="0" y="944"/>
                  <a:pt x="0" y="937"/>
                </a:cubicBezTo>
                <a:close/>
                <a:moveTo>
                  <a:pt x="1454" y="986"/>
                </a:moveTo>
                <a:cubicBezTo>
                  <a:pt x="1454" y="979"/>
                  <a:pt x="1459" y="974"/>
                  <a:pt x="1466" y="974"/>
                </a:cubicBezTo>
                <a:cubicBezTo>
                  <a:pt x="1473" y="974"/>
                  <a:pt x="1479" y="979"/>
                  <a:pt x="1479" y="986"/>
                </a:cubicBezTo>
                <a:cubicBezTo>
                  <a:pt x="1479" y="993"/>
                  <a:pt x="1473" y="999"/>
                  <a:pt x="1466" y="999"/>
                </a:cubicBezTo>
                <a:cubicBezTo>
                  <a:pt x="1459" y="999"/>
                  <a:pt x="1454" y="993"/>
                  <a:pt x="1454" y="986"/>
                </a:cubicBezTo>
                <a:close/>
                <a:moveTo>
                  <a:pt x="0" y="987"/>
                </a:moveTo>
                <a:cubicBezTo>
                  <a:pt x="0" y="980"/>
                  <a:pt x="6" y="974"/>
                  <a:pt x="12" y="974"/>
                </a:cubicBezTo>
                <a:cubicBezTo>
                  <a:pt x="19" y="974"/>
                  <a:pt x="25" y="980"/>
                  <a:pt x="25" y="987"/>
                </a:cubicBezTo>
                <a:cubicBezTo>
                  <a:pt x="25" y="994"/>
                  <a:pt x="19" y="999"/>
                  <a:pt x="12" y="999"/>
                </a:cubicBezTo>
                <a:cubicBezTo>
                  <a:pt x="6" y="999"/>
                  <a:pt x="0" y="994"/>
                  <a:pt x="0" y="987"/>
                </a:cubicBezTo>
                <a:close/>
                <a:moveTo>
                  <a:pt x="1454" y="1036"/>
                </a:moveTo>
                <a:cubicBezTo>
                  <a:pt x="1454" y="1029"/>
                  <a:pt x="1459" y="1024"/>
                  <a:pt x="1466" y="1024"/>
                </a:cubicBezTo>
                <a:cubicBezTo>
                  <a:pt x="1473" y="1024"/>
                  <a:pt x="1479" y="1029"/>
                  <a:pt x="1479" y="1036"/>
                </a:cubicBezTo>
                <a:cubicBezTo>
                  <a:pt x="1479" y="1043"/>
                  <a:pt x="1473" y="1049"/>
                  <a:pt x="1466" y="1049"/>
                </a:cubicBezTo>
                <a:cubicBezTo>
                  <a:pt x="1459" y="1049"/>
                  <a:pt x="1454" y="1043"/>
                  <a:pt x="1454" y="1036"/>
                </a:cubicBezTo>
                <a:close/>
                <a:moveTo>
                  <a:pt x="0" y="1037"/>
                </a:moveTo>
                <a:cubicBezTo>
                  <a:pt x="0" y="1030"/>
                  <a:pt x="6" y="1024"/>
                  <a:pt x="12" y="1024"/>
                </a:cubicBezTo>
                <a:cubicBezTo>
                  <a:pt x="19" y="1024"/>
                  <a:pt x="25" y="1030"/>
                  <a:pt x="25" y="1037"/>
                </a:cubicBezTo>
                <a:cubicBezTo>
                  <a:pt x="25" y="1043"/>
                  <a:pt x="19" y="1049"/>
                  <a:pt x="12" y="1049"/>
                </a:cubicBezTo>
                <a:cubicBezTo>
                  <a:pt x="6" y="1049"/>
                  <a:pt x="0" y="1043"/>
                  <a:pt x="0" y="1037"/>
                </a:cubicBezTo>
                <a:close/>
                <a:moveTo>
                  <a:pt x="1454" y="1086"/>
                </a:moveTo>
                <a:cubicBezTo>
                  <a:pt x="1454" y="1079"/>
                  <a:pt x="1459" y="1073"/>
                  <a:pt x="1466" y="1073"/>
                </a:cubicBezTo>
                <a:cubicBezTo>
                  <a:pt x="1473" y="1073"/>
                  <a:pt x="1479" y="1079"/>
                  <a:pt x="1479" y="1086"/>
                </a:cubicBezTo>
                <a:cubicBezTo>
                  <a:pt x="1479" y="1093"/>
                  <a:pt x="1473" y="1098"/>
                  <a:pt x="1466" y="1098"/>
                </a:cubicBezTo>
                <a:cubicBezTo>
                  <a:pt x="1459" y="1098"/>
                  <a:pt x="1454" y="1093"/>
                  <a:pt x="1454" y="1086"/>
                </a:cubicBezTo>
                <a:close/>
                <a:moveTo>
                  <a:pt x="0" y="1086"/>
                </a:moveTo>
                <a:cubicBezTo>
                  <a:pt x="0" y="1079"/>
                  <a:pt x="6" y="1074"/>
                  <a:pt x="12" y="1074"/>
                </a:cubicBezTo>
                <a:cubicBezTo>
                  <a:pt x="19" y="1074"/>
                  <a:pt x="25" y="1079"/>
                  <a:pt x="25" y="1086"/>
                </a:cubicBezTo>
                <a:cubicBezTo>
                  <a:pt x="25" y="1093"/>
                  <a:pt x="19" y="1099"/>
                  <a:pt x="12" y="1099"/>
                </a:cubicBezTo>
                <a:cubicBezTo>
                  <a:pt x="6" y="1099"/>
                  <a:pt x="0" y="1093"/>
                  <a:pt x="0" y="1086"/>
                </a:cubicBezTo>
                <a:close/>
                <a:moveTo>
                  <a:pt x="1454" y="1136"/>
                </a:moveTo>
                <a:cubicBezTo>
                  <a:pt x="1454" y="1129"/>
                  <a:pt x="1459" y="1123"/>
                  <a:pt x="1466" y="1123"/>
                </a:cubicBezTo>
                <a:cubicBezTo>
                  <a:pt x="1473" y="1123"/>
                  <a:pt x="1479" y="1129"/>
                  <a:pt x="1479" y="1136"/>
                </a:cubicBezTo>
                <a:cubicBezTo>
                  <a:pt x="1479" y="1142"/>
                  <a:pt x="1473" y="1148"/>
                  <a:pt x="1466" y="1148"/>
                </a:cubicBezTo>
                <a:cubicBezTo>
                  <a:pt x="1459" y="1148"/>
                  <a:pt x="1454" y="1142"/>
                  <a:pt x="1454" y="1136"/>
                </a:cubicBezTo>
                <a:close/>
                <a:moveTo>
                  <a:pt x="0" y="1136"/>
                </a:moveTo>
                <a:cubicBezTo>
                  <a:pt x="0" y="1129"/>
                  <a:pt x="6" y="1124"/>
                  <a:pt x="12" y="1124"/>
                </a:cubicBezTo>
                <a:cubicBezTo>
                  <a:pt x="19" y="1124"/>
                  <a:pt x="25" y="1129"/>
                  <a:pt x="25" y="1136"/>
                </a:cubicBezTo>
                <a:cubicBezTo>
                  <a:pt x="25" y="1143"/>
                  <a:pt x="19" y="1148"/>
                  <a:pt x="12" y="1148"/>
                </a:cubicBezTo>
                <a:cubicBezTo>
                  <a:pt x="6" y="1148"/>
                  <a:pt x="0" y="1143"/>
                  <a:pt x="0" y="1136"/>
                </a:cubicBezTo>
                <a:close/>
                <a:moveTo>
                  <a:pt x="1454" y="1185"/>
                </a:moveTo>
                <a:cubicBezTo>
                  <a:pt x="1454" y="1178"/>
                  <a:pt x="1459" y="1173"/>
                  <a:pt x="1466" y="1173"/>
                </a:cubicBezTo>
                <a:cubicBezTo>
                  <a:pt x="1473" y="1173"/>
                  <a:pt x="1479" y="1178"/>
                  <a:pt x="1479" y="1185"/>
                </a:cubicBezTo>
                <a:cubicBezTo>
                  <a:pt x="1479" y="1192"/>
                  <a:pt x="1473" y="1198"/>
                  <a:pt x="1466" y="1198"/>
                </a:cubicBezTo>
                <a:cubicBezTo>
                  <a:pt x="1459" y="1198"/>
                  <a:pt x="1454" y="1192"/>
                  <a:pt x="1454" y="1185"/>
                </a:cubicBezTo>
                <a:close/>
                <a:moveTo>
                  <a:pt x="0" y="1186"/>
                </a:moveTo>
                <a:cubicBezTo>
                  <a:pt x="0" y="1179"/>
                  <a:pt x="6" y="1173"/>
                  <a:pt x="12" y="1173"/>
                </a:cubicBezTo>
                <a:cubicBezTo>
                  <a:pt x="19" y="1173"/>
                  <a:pt x="25" y="1179"/>
                  <a:pt x="25" y="1186"/>
                </a:cubicBezTo>
                <a:cubicBezTo>
                  <a:pt x="25" y="1193"/>
                  <a:pt x="19" y="1198"/>
                  <a:pt x="12" y="1198"/>
                </a:cubicBezTo>
                <a:cubicBezTo>
                  <a:pt x="6" y="1198"/>
                  <a:pt x="0" y="1193"/>
                  <a:pt x="0" y="1186"/>
                </a:cubicBezTo>
                <a:close/>
                <a:moveTo>
                  <a:pt x="1456" y="1246"/>
                </a:moveTo>
                <a:cubicBezTo>
                  <a:pt x="1450" y="1244"/>
                  <a:pt x="1446" y="1237"/>
                  <a:pt x="1449" y="1230"/>
                </a:cubicBezTo>
                <a:cubicBezTo>
                  <a:pt x="1451" y="1224"/>
                  <a:pt x="1458" y="1220"/>
                  <a:pt x="1465" y="1223"/>
                </a:cubicBezTo>
                <a:cubicBezTo>
                  <a:pt x="1471" y="1225"/>
                  <a:pt x="1475" y="1232"/>
                  <a:pt x="1472" y="1239"/>
                </a:cubicBezTo>
                <a:cubicBezTo>
                  <a:pt x="1470" y="1244"/>
                  <a:pt x="1466" y="1247"/>
                  <a:pt x="1461" y="1247"/>
                </a:cubicBezTo>
                <a:cubicBezTo>
                  <a:pt x="1459" y="1247"/>
                  <a:pt x="1458" y="1247"/>
                  <a:pt x="1456" y="1246"/>
                </a:cubicBezTo>
                <a:close/>
                <a:moveTo>
                  <a:pt x="7" y="1239"/>
                </a:moveTo>
                <a:lnTo>
                  <a:pt x="7" y="1239"/>
                </a:lnTo>
                <a:cubicBezTo>
                  <a:pt x="4" y="1233"/>
                  <a:pt x="8" y="1226"/>
                  <a:pt x="14" y="1223"/>
                </a:cubicBezTo>
                <a:cubicBezTo>
                  <a:pt x="20" y="1221"/>
                  <a:pt x="28" y="1224"/>
                  <a:pt x="30" y="1231"/>
                </a:cubicBezTo>
                <a:cubicBezTo>
                  <a:pt x="32" y="1237"/>
                  <a:pt x="29" y="1244"/>
                  <a:pt x="22" y="1247"/>
                </a:cubicBezTo>
                <a:cubicBezTo>
                  <a:pt x="21" y="1247"/>
                  <a:pt x="20" y="1247"/>
                  <a:pt x="18" y="1247"/>
                </a:cubicBezTo>
                <a:cubicBezTo>
                  <a:pt x="13" y="1247"/>
                  <a:pt x="8" y="1244"/>
                  <a:pt x="7" y="1239"/>
                </a:cubicBezTo>
                <a:close/>
                <a:moveTo>
                  <a:pt x="1423" y="1283"/>
                </a:moveTo>
                <a:cubicBezTo>
                  <a:pt x="1419" y="1278"/>
                  <a:pt x="1419" y="1270"/>
                  <a:pt x="1424" y="1265"/>
                </a:cubicBezTo>
                <a:cubicBezTo>
                  <a:pt x="1430" y="1261"/>
                  <a:pt x="1438" y="1261"/>
                  <a:pt x="1442" y="1267"/>
                </a:cubicBezTo>
                <a:cubicBezTo>
                  <a:pt x="1446" y="1272"/>
                  <a:pt x="1446" y="1280"/>
                  <a:pt x="1441" y="1284"/>
                </a:cubicBezTo>
                <a:cubicBezTo>
                  <a:pt x="1438" y="1286"/>
                  <a:pt x="1435" y="1287"/>
                  <a:pt x="1433" y="1287"/>
                </a:cubicBezTo>
                <a:cubicBezTo>
                  <a:pt x="1429" y="1287"/>
                  <a:pt x="1425" y="1286"/>
                  <a:pt x="1423" y="1283"/>
                </a:cubicBezTo>
                <a:close/>
                <a:moveTo>
                  <a:pt x="38" y="1285"/>
                </a:moveTo>
                <a:cubicBezTo>
                  <a:pt x="33" y="1280"/>
                  <a:pt x="32" y="1272"/>
                  <a:pt x="37" y="1267"/>
                </a:cubicBezTo>
                <a:cubicBezTo>
                  <a:pt x="41" y="1262"/>
                  <a:pt x="49" y="1261"/>
                  <a:pt x="55" y="1266"/>
                </a:cubicBezTo>
                <a:cubicBezTo>
                  <a:pt x="60" y="1270"/>
                  <a:pt x="60" y="1278"/>
                  <a:pt x="56" y="1283"/>
                </a:cubicBezTo>
                <a:cubicBezTo>
                  <a:pt x="54" y="1286"/>
                  <a:pt x="50" y="1288"/>
                  <a:pt x="46" y="1288"/>
                </a:cubicBezTo>
                <a:cubicBezTo>
                  <a:pt x="44" y="1288"/>
                  <a:pt x="41" y="1287"/>
                  <a:pt x="38" y="1285"/>
                </a:cubicBezTo>
                <a:close/>
                <a:moveTo>
                  <a:pt x="1379" y="1307"/>
                </a:moveTo>
                <a:cubicBezTo>
                  <a:pt x="1376" y="1301"/>
                  <a:pt x="1378" y="1294"/>
                  <a:pt x="1384" y="1290"/>
                </a:cubicBezTo>
                <a:cubicBezTo>
                  <a:pt x="1390" y="1287"/>
                  <a:pt x="1398" y="1289"/>
                  <a:pt x="1401" y="1295"/>
                </a:cubicBezTo>
                <a:cubicBezTo>
                  <a:pt x="1405" y="1301"/>
                  <a:pt x="1402" y="1308"/>
                  <a:pt x="1396" y="1312"/>
                </a:cubicBezTo>
                <a:cubicBezTo>
                  <a:pt x="1395" y="1313"/>
                  <a:pt x="1392" y="1313"/>
                  <a:pt x="1390" y="1313"/>
                </a:cubicBezTo>
                <a:cubicBezTo>
                  <a:pt x="1386" y="1313"/>
                  <a:pt x="1382" y="1311"/>
                  <a:pt x="1379" y="1307"/>
                </a:cubicBezTo>
                <a:close/>
                <a:moveTo>
                  <a:pt x="83" y="1312"/>
                </a:moveTo>
                <a:cubicBezTo>
                  <a:pt x="77" y="1309"/>
                  <a:pt x="74" y="1301"/>
                  <a:pt x="78" y="1295"/>
                </a:cubicBezTo>
                <a:cubicBezTo>
                  <a:pt x="81" y="1289"/>
                  <a:pt x="89" y="1287"/>
                  <a:pt x="95" y="1290"/>
                </a:cubicBezTo>
                <a:cubicBezTo>
                  <a:pt x="101" y="1294"/>
                  <a:pt x="103" y="1301"/>
                  <a:pt x="100" y="1307"/>
                </a:cubicBezTo>
                <a:cubicBezTo>
                  <a:pt x="97" y="1311"/>
                  <a:pt x="93" y="1314"/>
                  <a:pt x="89" y="1314"/>
                </a:cubicBezTo>
                <a:cubicBezTo>
                  <a:pt x="87" y="1314"/>
                  <a:pt x="84" y="1313"/>
                  <a:pt x="83" y="1312"/>
                </a:cubicBezTo>
                <a:close/>
                <a:moveTo>
                  <a:pt x="1336" y="1332"/>
                </a:moveTo>
                <a:cubicBezTo>
                  <a:pt x="1333" y="1326"/>
                  <a:pt x="1335" y="1318"/>
                  <a:pt x="1341" y="1315"/>
                </a:cubicBezTo>
                <a:cubicBezTo>
                  <a:pt x="1347" y="1312"/>
                  <a:pt x="1355" y="1314"/>
                  <a:pt x="1358" y="1320"/>
                </a:cubicBezTo>
                <a:cubicBezTo>
                  <a:pt x="1361" y="1325"/>
                  <a:pt x="1359" y="1333"/>
                  <a:pt x="1353" y="1337"/>
                </a:cubicBezTo>
                <a:cubicBezTo>
                  <a:pt x="1351" y="1338"/>
                  <a:pt x="1349" y="1338"/>
                  <a:pt x="1347" y="1338"/>
                </a:cubicBezTo>
                <a:cubicBezTo>
                  <a:pt x="1343" y="1338"/>
                  <a:pt x="1339" y="1336"/>
                  <a:pt x="1336" y="1332"/>
                </a:cubicBezTo>
                <a:close/>
                <a:moveTo>
                  <a:pt x="126" y="1337"/>
                </a:moveTo>
                <a:cubicBezTo>
                  <a:pt x="120" y="1333"/>
                  <a:pt x="118" y="1326"/>
                  <a:pt x="121" y="1320"/>
                </a:cubicBezTo>
                <a:cubicBezTo>
                  <a:pt x="124" y="1314"/>
                  <a:pt x="132" y="1312"/>
                  <a:pt x="138" y="1315"/>
                </a:cubicBezTo>
                <a:cubicBezTo>
                  <a:pt x="144" y="1319"/>
                  <a:pt x="146" y="1326"/>
                  <a:pt x="143" y="1332"/>
                </a:cubicBezTo>
                <a:cubicBezTo>
                  <a:pt x="140" y="1336"/>
                  <a:pt x="136" y="1338"/>
                  <a:pt x="132" y="1338"/>
                </a:cubicBezTo>
                <a:cubicBezTo>
                  <a:pt x="130" y="1338"/>
                  <a:pt x="128" y="1338"/>
                  <a:pt x="126" y="1337"/>
                </a:cubicBezTo>
                <a:close/>
                <a:moveTo>
                  <a:pt x="1293" y="1357"/>
                </a:moveTo>
                <a:cubicBezTo>
                  <a:pt x="1290" y="1351"/>
                  <a:pt x="1292" y="1343"/>
                  <a:pt x="1298" y="1340"/>
                </a:cubicBezTo>
                <a:cubicBezTo>
                  <a:pt x="1304" y="1336"/>
                  <a:pt x="1311" y="1338"/>
                  <a:pt x="1315" y="1344"/>
                </a:cubicBezTo>
                <a:cubicBezTo>
                  <a:pt x="1318" y="1350"/>
                  <a:pt x="1316" y="1358"/>
                  <a:pt x="1310" y="1362"/>
                </a:cubicBezTo>
                <a:cubicBezTo>
                  <a:pt x="1308" y="1363"/>
                  <a:pt x="1306" y="1363"/>
                  <a:pt x="1304" y="1363"/>
                </a:cubicBezTo>
                <a:cubicBezTo>
                  <a:pt x="1300" y="1363"/>
                  <a:pt x="1296" y="1361"/>
                  <a:pt x="1293" y="1357"/>
                </a:cubicBezTo>
                <a:close/>
                <a:moveTo>
                  <a:pt x="169" y="1362"/>
                </a:moveTo>
                <a:cubicBezTo>
                  <a:pt x="163" y="1358"/>
                  <a:pt x="161" y="1351"/>
                  <a:pt x="164" y="1345"/>
                </a:cubicBezTo>
                <a:cubicBezTo>
                  <a:pt x="168" y="1339"/>
                  <a:pt x="175" y="1337"/>
                  <a:pt x="181" y="1340"/>
                </a:cubicBezTo>
                <a:cubicBezTo>
                  <a:pt x="187" y="1344"/>
                  <a:pt x="189" y="1351"/>
                  <a:pt x="186" y="1357"/>
                </a:cubicBezTo>
                <a:cubicBezTo>
                  <a:pt x="183" y="1361"/>
                  <a:pt x="179" y="1363"/>
                  <a:pt x="175" y="1363"/>
                </a:cubicBezTo>
                <a:cubicBezTo>
                  <a:pt x="173" y="1363"/>
                  <a:pt x="171" y="1363"/>
                  <a:pt x="169" y="1362"/>
                </a:cubicBezTo>
                <a:close/>
                <a:moveTo>
                  <a:pt x="1250" y="1382"/>
                </a:moveTo>
                <a:cubicBezTo>
                  <a:pt x="1247" y="1376"/>
                  <a:pt x="1249" y="1368"/>
                  <a:pt x="1255" y="1365"/>
                </a:cubicBezTo>
                <a:cubicBezTo>
                  <a:pt x="1261" y="1361"/>
                  <a:pt x="1268" y="1363"/>
                  <a:pt x="1272" y="1369"/>
                </a:cubicBezTo>
                <a:cubicBezTo>
                  <a:pt x="1275" y="1375"/>
                  <a:pt x="1273" y="1383"/>
                  <a:pt x="1267" y="1386"/>
                </a:cubicBezTo>
                <a:cubicBezTo>
                  <a:pt x="1265" y="1387"/>
                  <a:pt x="1263" y="1388"/>
                  <a:pt x="1261" y="1388"/>
                </a:cubicBezTo>
                <a:cubicBezTo>
                  <a:pt x="1257" y="1388"/>
                  <a:pt x="1253" y="1386"/>
                  <a:pt x="1250" y="1382"/>
                </a:cubicBezTo>
                <a:close/>
                <a:moveTo>
                  <a:pt x="212" y="1387"/>
                </a:moveTo>
                <a:cubicBezTo>
                  <a:pt x="206" y="1383"/>
                  <a:pt x="204" y="1375"/>
                  <a:pt x="207" y="1370"/>
                </a:cubicBezTo>
                <a:cubicBezTo>
                  <a:pt x="211" y="1364"/>
                  <a:pt x="218" y="1362"/>
                  <a:pt x="224" y="1365"/>
                </a:cubicBezTo>
                <a:cubicBezTo>
                  <a:pt x="230" y="1368"/>
                  <a:pt x="232" y="1376"/>
                  <a:pt x="229" y="1382"/>
                </a:cubicBezTo>
                <a:cubicBezTo>
                  <a:pt x="226" y="1386"/>
                  <a:pt x="222" y="1388"/>
                  <a:pt x="218" y="1388"/>
                </a:cubicBezTo>
                <a:cubicBezTo>
                  <a:pt x="216" y="1388"/>
                  <a:pt x="214" y="1388"/>
                  <a:pt x="212" y="1387"/>
                </a:cubicBezTo>
                <a:close/>
                <a:moveTo>
                  <a:pt x="1207" y="1407"/>
                </a:moveTo>
                <a:cubicBezTo>
                  <a:pt x="1204" y="1401"/>
                  <a:pt x="1206" y="1393"/>
                  <a:pt x="1212" y="1390"/>
                </a:cubicBezTo>
                <a:cubicBezTo>
                  <a:pt x="1218" y="1386"/>
                  <a:pt x="1225" y="1388"/>
                  <a:pt x="1229" y="1394"/>
                </a:cubicBezTo>
                <a:cubicBezTo>
                  <a:pt x="1232" y="1400"/>
                  <a:pt x="1230" y="1408"/>
                  <a:pt x="1224" y="1411"/>
                </a:cubicBezTo>
                <a:cubicBezTo>
                  <a:pt x="1222" y="1412"/>
                  <a:pt x="1220" y="1413"/>
                  <a:pt x="1218" y="1413"/>
                </a:cubicBezTo>
                <a:cubicBezTo>
                  <a:pt x="1214" y="1413"/>
                  <a:pt x="1210" y="1411"/>
                  <a:pt x="1207" y="1407"/>
                </a:cubicBezTo>
                <a:close/>
                <a:moveTo>
                  <a:pt x="255" y="1411"/>
                </a:moveTo>
                <a:cubicBezTo>
                  <a:pt x="249" y="1408"/>
                  <a:pt x="247" y="1400"/>
                  <a:pt x="250" y="1394"/>
                </a:cubicBezTo>
                <a:cubicBezTo>
                  <a:pt x="254" y="1388"/>
                  <a:pt x="261" y="1386"/>
                  <a:pt x="267" y="1390"/>
                </a:cubicBezTo>
                <a:cubicBezTo>
                  <a:pt x="273" y="1393"/>
                  <a:pt x="275" y="1401"/>
                  <a:pt x="272" y="1407"/>
                </a:cubicBezTo>
                <a:cubicBezTo>
                  <a:pt x="270" y="1411"/>
                  <a:pt x="265" y="1413"/>
                  <a:pt x="261" y="1413"/>
                </a:cubicBezTo>
                <a:cubicBezTo>
                  <a:pt x="259" y="1413"/>
                  <a:pt x="257" y="1413"/>
                  <a:pt x="255" y="1411"/>
                </a:cubicBezTo>
                <a:close/>
                <a:moveTo>
                  <a:pt x="1164" y="1432"/>
                </a:moveTo>
                <a:cubicBezTo>
                  <a:pt x="1161" y="1426"/>
                  <a:pt x="1163" y="1418"/>
                  <a:pt x="1169" y="1415"/>
                </a:cubicBezTo>
                <a:cubicBezTo>
                  <a:pt x="1175" y="1411"/>
                  <a:pt x="1182" y="1413"/>
                  <a:pt x="1186" y="1419"/>
                </a:cubicBezTo>
                <a:cubicBezTo>
                  <a:pt x="1189" y="1425"/>
                  <a:pt x="1187" y="1433"/>
                  <a:pt x="1181" y="1436"/>
                </a:cubicBezTo>
                <a:cubicBezTo>
                  <a:pt x="1179" y="1437"/>
                  <a:pt x="1177" y="1438"/>
                  <a:pt x="1175" y="1438"/>
                </a:cubicBezTo>
                <a:cubicBezTo>
                  <a:pt x="1171" y="1438"/>
                  <a:pt x="1166" y="1436"/>
                  <a:pt x="1164" y="1432"/>
                </a:cubicBezTo>
                <a:close/>
                <a:moveTo>
                  <a:pt x="298" y="1436"/>
                </a:moveTo>
                <a:cubicBezTo>
                  <a:pt x="292" y="1433"/>
                  <a:pt x="290" y="1425"/>
                  <a:pt x="293" y="1419"/>
                </a:cubicBezTo>
                <a:cubicBezTo>
                  <a:pt x="297" y="1413"/>
                  <a:pt x="304" y="1411"/>
                  <a:pt x="310" y="1415"/>
                </a:cubicBezTo>
                <a:cubicBezTo>
                  <a:pt x="316" y="1418"/>
                  <a:pt x="318" y="1426"/>
                  <a:pt x="315" y="1432"/>
                </a:cubicBezTo>
                <a:cubicBezTo>
                  <a:pt x="313" y="1436"/>
                  <a:pt x="308" y="1438"/>
                  <a:pt x="304" y="1438"/>
                </a:cubicBezTo>
                <a:cubicBezTo>
                  <a:pt x="302" y="1438"/>
                  <a:pt x="300" y="1437"/>
                  <a:pt x="298" y="1436"/>
                </a:cubicBezTo>
                <a:close/>
                <a:moveTo>
                  <a:pt x="1121" y="1456"/>
                </a:moveTo>
                <a:cubicBezTo>
                  <a:pt x="1118" y="1450"/>
                  <a:pt x="1120" y="1443"/>
                  <a:pt x="1126" y="1439"/>
                </a:cubicBezTo>
                <a:cubicBezTo>
                  <a:pt x="1132" y="1436"/>
                  <a:pt x="1139" y="1438"/>
                  <a:pt x="1143" y="1444"/>
                </a:cubicBezTo>
                <a:cubicBezTo>
                  <a:pt x="1146" y="1450"/>
                  <a:pt x="1144" y="1458"/>
                  <a:pt x="1138" y="1461"/>
                </a:cubicBezTo>
                <a:cubicBezTo>
                  <a:pt x="1136" y="1462"/>
                  <a:pt x="1134" y="1463"/>
                  <a:pt x="1132" y="1463"/>
                </a:cubicBezTo>
                <a:cubicBezTo>
                  <a:pt x="1127" y="1463"/>
                  <a:pt x="1123" y="1460"/>
                  <a:pt x="1121" y="1456"/>
                </a:cubicBezTo>
                <a:close/>
                <a:moveTo>
                  <a:pt x="341" y="1461"/>
                </a:moveTo>
                <a:cubicBezTo>
                  <a:pt x="335" y="1458"/>
                  <a:pt x="333" y="1450"/>
                  <a:pt x="336" y="1444"/>
                </a:cubicBezTo>
                <a:cubicBezTo>
                  <a:pt x="340" y="1438"/>
                  <a:pt x="347" y="1436"/>
                  <a:pt x="353" y="1440"/>
                </a:cubicBezTo>
                <a:cubicBezTo>
                  <a:pt x="359" y="1443"/>
                  <a:pt x="361" y="1451"/>
                  <a:pt x="358" y="1457"/>
                </a:cubicBezTo>
                <a:cubicBezTo>
                  <a:pt x="356" y="1461"/>
                  <a:pt x="352" y="1463"/>
                  <a:pt x="347" y="1463"/>
                </a:cubicBezTo>
                <a:cubicBezTo>
                  <a:pt x="345" y="1463"/>
                  <a:pt x="343" y="1462"/>
                  <a:pt x="341" y="1461"/>
                </a:cubicBezTo>
                <a:close/>
                <a:moveTo>
                  <a:pt x="1078" y="1481"/>
                </a:moveTo>
                <a:cubicBezTo>
                  <a:pt x="1075" y="1475"/>
                  <a:pt x="1077" y="1468"/>
                  <a:pt x="1082" y="1464"/>
                </a:cubicBezTo>
                <a:cubicBezTo>
                  <a:pt x="1088" y="1461"/>
                  <a:pt x="1096" y="1463"/>
                  <a:pt x="1100" y="1469"/>
                </a:cubicBezTo>
                <a:cubicBezTo>
                  <a:pt x="1103" y="1475"/>
                  <a:pt x="1101" y="1482"/>
                  <a:pt x="1095" y="1486"/>
                </a:cubicBezTo>
                <a:cubicBezTo>
                  <a:pt x="1093" y="1487"/>
                  <a:pt x="1091" y="1488"/>
                  <a:pt x="1089" y="1488"/>
                </a:cubicBezTo>
                <a:cubicBezTo>
                  <a:pt x="1084" y="1488"/>
                  <a:pt x="1080" y="1485"/>
                  <a:pt x="1078" y="1481"/>
                </a:cubicBezTo>
                <a:close/>
                <a:moveTo>
                  <a:pt x="384" y="1486"/>
                </a:moveTo>
                <a:cubicBezTo>
                  <a:pt x="378" y="1483"/>
                  <a:pt x="376" y="1475"/>
                  <a:pt x="379" y="1469"/>
                </a:cubicBezTo>
                <a:cubicBezTo>
                  <a:pt x="383" y="1463"/>
                  <a:pt x="391" y="1461"/>
                  <a:pt x="397" y="1464"/>
                </a:cubicBezTo>
                <a:cubicBezTo>
                  <a:pt x="403" y="1468"/>
                  <a:pt x="405" y="1476"/>
                  <a:pt x="401" y="1481"/>
                </a:cubicBezTo>
                <a:cubicBezTo>
                  <a:pt x="399" y="1485"/>
                  <a:pt x="395" y="1488"/>
                  <a:pt x="390" y="1488"/>
                </a:cubicBezTo>
                <a:cubicBezTo>
                  <a:pt x="388" y="1488"/>
                  <a:pt x="386" y="1487"/>
                  <a:pt x="384" y="1486"/>
                </a:cubicBezTo>
                <a:close/>
                <a:moveTo>
                  <a:pt x="1035" y="1506"/>
                </a:moveTo>
                <a:cubicBezTo>
                  <a:pt x="1031" y="1500"/>
                  <a:pt x="1033" y="1493"/>
                  <a:pt x="1039" y="1489"/>
                </a:cubicBezTo>
                <a:cubicBezTo>
                  <a:pt x="1045" y="1486"/>
                  <a:pt x="1053" y="1488"/>
                  <a:pt x="1056" y="1494"/>
                </a:cubicBezTo>
                <a:cubicBezTo>
                  <a:pt x="1060" y="1500"/>
                  <a:pt x="1058" y="1507"/>
                  <a:pt x="1052" y="1511"/>
                </a:cubicBezTo>
                <a:cubicBezTo>
                  <a:pt x="1050" y="1512"/>
                  <a:pt x="1048" y="1512"/>
                  <a:pt x="1046" y="1512"/>
                </a:cubicBezTo>
                <a:cubicBezTo>
                  <a:pt x="1041" y="1512"/>
                  <a:pt x="1037" y="1510"/>
                  <a:pt x="1035" y="1506"/>
                </a:cubicBezTo>
                <a:close/>
                <a:moveTo>
                  <a:pt x="427" y="1511"/>
                </a:moveTo>
                <a:cubicBezTo>
                  <a:pt x="421" y="1508"/>
                  <a:pt x="419" y="1500"/>
                  <a:pt x="423" y="1494"/>
                </a:cubicBezTo>
                <a:cubicBezTo>
                  <a:pt x="426" y="1488"/>
                  <a:pt x="434" y="1486"/>
                  <a:pt x="440" y="1489"/>
                </a:cubicBezTo>
                <a:cubicBezTo>
                  <a:pt x="446" y="1493"/>
                  <a:pt x="448" y="1500"/>
                  <a:pt x="444" y="1506"/>
                </a:cubicBezTo>
                <a:cubicBezTo>
                  <a:pt x="442" y="1510"/>
                  <a:pt x="438" y="1513"/>
                  <a:pt x="433" y="1513"/>
                </a:cubicBezTo>
                <a:cubicBezTo>
                  <a:pt x="431" y="1513"/>
                  <a:pt x="429" y="1512"/>
                  <a:pt x="427" y="1511"/>
                </a:cubicBezTo>
                <a:close/>
                <a:moveTo>
                  <a:pt x="992" y="1531"/>
                </a:moveTo>
                <a:cubicBezTo>
                  <a:pt x="988" y="1525"/>
                  <a:pt x="990" y="1517"/>
                  <a:pt x="996" y="1514"/>
                </a:cubicBezTo>
                <a:cubicBezTo>
                  <a:pt x="1002" y="1510"/>
                  <a:pt x="1010" y="1513"/>
                  <a:pt x="1013" y="1519"/>
                </a:cubicBezTo>
                <a:cubicBezTo>
                  <a:pt x="1017" y="1524"/>
                  <a:pt x="1015" y="1532"/>
                  <a:pt x="1009" y="1536"/>
                </a:cubicBezTo>
                <a:cubicBezTo>
                  <a:pt x="1007" y="1537"/>
                  <a:pt x="1005" y="1537"/>
                  <a:pt x="1003" y="1537"/>
                </a:cubicBezTo>
                <a:cubicBezTo>
                  <a:pt x="998" y="1537"/>
                  <a:pt x="994" y="1535"/>
                  <a:pt x="992" y="1531"/>
                </a:cubicBezTo>
                <a:close/>
                <a:moveTo>
                  <a:pt x="470" y="1536"/>
                </a:moveTo>
                <a:cubicBezTo>
                  <a:pt x="464" y="1532"/>
                  <a:pt x="462" y="1525"/>
                  <a:pt x="466" y="1519"/>
                </a:cubicBezTo>
                <a:cubicBezTo>
                  <a:pt x="469" y="1513"/>
                  <a:pt x="477" y="1511"/>
                  <a:pt x="483" y="1514"/>
                </a:cubicBezTo>
                <a:cubicBezTo>
                  <a:pt x="489" y="1518"/>
                  <a:pt x="491" y="1525"/>
                  <a:pt x="487" y="1531"/>
                </a:cubicBezTo>
                <a:cubicBezTo>
                  <a:pt x="485" y="1535"/>
                  <a:pt x="481" y="1537"/>
                  <a:pt x="476" y="1537"/>
                </a:cubicBezTo>
                <a:cubicBezTo>
                  <a:pt x="474" y="1537"/>
                  <a:pt x="472" y="1537"/>
                  <a:pt x="470" y="1536"/>
                </a:cubicBezTo>
                <a:close/>
                <a:moveTo>
                  <a:pt x="949" y="1556"/>
                </a:moveTo>
                <a:cubicBezTo>
                  <a:pt x="945" y="1550"/>
                  <a:pt x="947" y="1542"/>
                  <a:pt x="953" y="1539"/>
                </a:cubicBezTo>
                <a:cubicBezTo>
                  <a:pt x="959" y="1535"/>
                  <a:pt x="967" y="1537"/>
                  <a:pt x="970" y="1543"/>
                </a:cubicBezTo>
                <a:cubicBezTo>
                  <a:pt x="974" y="1549"/>
                  <a:pt x="972" y="1557"/>
                  <a:pt x="966" y="1560"/>
                </a:cubicBezTo>
                <a:cubicBezTo>
                  <a:pt x="964" y="1562"/>
                  <a:pt x="962" y="1562"/>
                  <a:pt x="959" y="1562"/>
                </a:cubicBezTo>
                <a:cubicBezTo>
                  <a:pt x="955" y="1562"/>
                  <a:pt x="951" y="1560"/>
                  <a:pt x="949" y="1556"/>
                </a:cubicBezTo>
                <a:close/>
                <a:moveTo>
                  <a:pt x="513" y="1561"/>
                </a:moveTo>
                <a:cubicBezTo>
                  <a:pt x="507" y="1557"/>
                  <a:pt x="505" y="1550"/>
                  <a:pt x="509" y="1544"/>
                </a:cubicBezTo>
                <a:cubicBezTo>
                  <a:pt x="512" y="1538"/>
                  <a:pt x="520" y="1536"/>
                  <a:pt x="526" y="1539"/>
                </a:cubicBezTo>
                <a:cubicBezTo>
                  <a:pt x="532" y="1543"/>
                  <a:pt x="534" y="1550"/>
                  <a:pt x="530" y="1556"/>
                </a:cubicBezTo>
                <a:cubicBezTo>
                  <a:pt x="528" y="1560"/>
                  <a:pt x="524" y="1562"/>
                  <a:pt x="519" y="1562"/>
                </a:cubicBezTo>
                <a:cubicBezTo>
                  <a:pt x="517" y="1562"/>
                  <a:pt x="515" y="1562"/>
                  <a:pt x="513" y="1561"/>
                </a:cubicBezTo>
                <a:close/>
                <a:moveTo>
                  <a:pt x="906" y="1581"/>
                </a:moveTo>
                <a:cubicBezTo>
                  <a:pt x="902" y="1575"/>
                  <a:pt x="904" y="1567"/>
                  <a:pt x="910" y="1564"/>
                </a:cubicBezTo>
                <a:cubicBezTo>
                  <a:pt x="916" y="1560"/>
                  <a:pt x="924" y="1562"/>
                  <a:pt x="927" y="1568"/>
                </a:cubicBezTo>
                <a:cubicBezTo>
                  <a:pt x="931" y="1574"/>
                  <a:pt x="929" y="1582"/>
                  <a:pt x="923" y="1585"/>
                </a:cubicBezTo>
                <a:cubicBezTo>
                  <a:pt x="921" y="1586"/>
                  <a:pt x="919" y="1587"/>
                  <a:pt x="916" y="1587"/>
                </a:cubicBezTo>
                <a:cubicBezTo>
                  <a:pt x="912" y="1587"/>
                  <a:pt x="908" y="1585"/>
                  <a:pt x="906" y="1581"/>
                </a:cubicBezTo>
                <a:close/>
                <a:moveTo>
                  <a:pt x="556" y="1585"/>
                </a:moveTo>
                <a:cubicBezTo>
                  <a:pt x="550" y="1582"/>
                  <a:pt x="548" y="1574"/>
                  <a:pt x="552" y="1568"/>
                </a:cubicBezTo>
                <a:cubicBezTo>
                  <a:pt x="555" y="1563"/>
                  <a:pt x="563" y="1560"/>
                  <a:pt x="569" y="1564"/>
                </a:cubicBezTo>
                <a:cubicBezTo>
                  <a:pt x="575" y="1567"/>
                  <a:pt x="577" y="1575"/>
                  <a:pt x="573" y="1581"/>
                </a:cubicBezTo>
                <a:cubicBezTo>
                  <a:pt x="571" y="1585"/>
                  <a:pt x="567" y="1587"/>
                  <a:pt x="563" y="1587"/>
                </a:cubicBezTo>
                <a:cubicBezTo>
                  <a:pt x="560" y="1587"/>
                  <a:pt x="558" y="1587"/>
                  <a:pt x="556" y="1585"/>
                </a:cubicBezTo>
                <a:close/>
                <a:moveTo>
                  <a:pt x="863" y="1606"/>
                </a:moveTo>
                <a:cubicBezTo>
                  <a:pt x="859" y="1600"/>
                  <a:pt x="861" y="1592"/>
                  <a:pt x="867" y="1589"/>
                </a:cubicBezTo>
                <a:cubicBezTo>
                  <a:pt x="873" y="1585"/>
                  <a:pt x="881" y="1587"/>
                  <a:pt x="884" y="1593"/>
                </a:cubicBezTo>
                <a:cubicBezTo>
                  <a:pt x="888" y="1599"/>
                  <a:pt x="886" y="1607"/>
                  <a:pt x="880" y="1610"/>
                </a:cubicBezTo>
                <a:cubicBezTo>
                  <a:pt x="878" y="1611"/>
                  <a:pt x="875" y="1612"/>
                  <a:pt x="873" y="1612"/>
                </a:cubicBezTo>
                <a:cubicBezTo>
                  <a:pt x="869" y="1612"/>
                  <a:pt x="865" y="1610"/>
                  <a:pt x="863" y="1606"/>
                </a:cubicBezTo>
                <a:close/>
                <a:moveTo>
                  <a:pt x="599" y="1610"/>
                </a:moveTo>
                <a:cubicBezTo>
                  <a:pt x="593" y="1607"/>
                  <a:pt x="591" y="1599"/>
                  <a:pt x="595" y="1593"/>
                </a:cubicBezTo>
                <a:cubicBezTo>
                  <a:pt x="598" y="1587"/>
                  <a:pt x="606" y="1585"/>
                  <a:pt x="612" y="1589"/>
                </a:cubicBezTo>
                <a:cubicBezTo>
                  <a:pt x="618" y="1592"/>
                  <a:pt x="620" y="1600"/>
                  <a:pt x="616" y="1606"/>
                </a:cubicBezTo>
                <a:cubicBezTo>
                  <a:pt x="614" y="1610"/>
                  <a:pt x="610" y="1612"/>
                  <a:pt x="606" y="1612"/>
                </a:cubicBezTo>
                <a:cubicBezTo>
                  <a:pt x="604" y="1612"/>
                  <a:pt x="601" y="1612"/>
                  <a:pt x="599" y="1610"/>
                </a:cubicBezTo>
                <a:close/>
                <a:moveTo>
                  <a:pt x="819" y="1631"/>
                </a:moveTo>
                <a:cubicBezTo>
                  <a:pt x="816" y="1625"/>
                  <a:pt x="818" y="1617"/>
                  <a:pt x="824" y="1613"/>
                </a:cubicBezTo>
                <a:cubicBezTo>
                  <a:pt x="830" y="1610"/>
                  <a:pt x="838" y="1612"/>
                  <a:pt x="841" y="1618"/>
                </a:cubicBezTo>
                <a:cubicBezTo>
                  <a:pt x="845" y="1624"/>
                  <a:pt x="842" y="1632"/>
                  <a:pt x="837" y="1635"/>
                </a:cubicBezTo>
                <a:cubicBezTo>
                  <a:pt x="835" y="1636"/>
                  <a:pt x="832" y="1637"/>
                  <a:pt x="830" y="1637"/>
                </a:cubicBezTo>
                <a:cubicBezTo>
                  <a:pt x="826" y="1637"/>
                  <a:pt x="822" y="1634"/>
                  <a:pt x="819" y="1631"/>
                </a:cubicBezTo>
                <a:close/>
                <a:moveTo>
                  <a:pt x="642" y="1635"/>
                </a:moveTo>
                <a:cubicBezTo>
                  <a:pt x="637" y="1632"/>
                  <a:pt x="635" y="1624"/>
                  <a:pt x="638" y="1618"/>
                </a:cubicBezTo>
                <a:cubicBezTo>
                  <a:pt x="641" y="1612"/>
                  <a:pt x="649" y="1610"/>
                  <a:pt x="655" y="1614"/>
                </a:cubicBezTo>
                <a:cubicBezTo>
                  <a:pt x="661" y="1617"/>
                  <a:pt x="663" y="1625"/>
                  <a:pt x="660" y="1631"/>
                </a:cubicBezTo>
                <a:cubicBezTo>
                  <a:pt x="657" y="1635"/>
                  <a:pt x="653" y="1637"/>
                  <a:pt x="649" y="1637"/>
                </a:cubicBezTo>
                <a:cubicBezTo>
                  <a:pt x="647" y="1637"/>
                  <a:pt x="644" y="1636"/>
                  <a:pt x="642" y="1635"/>
                </a:cubicBezTo>
                <a:close/>
                <a:moveTo>
                  <a:pt x="776" y="1655"/>
                </a:moveTo>
                <a:cubicBezTo>
                  <a:pt x="773" y="1649"/>
                  <a:pt x="775" y="1642"/>
                  <a:pt x="781" y="1638"/>
                </a:cubicBezTo>
                <a:cubicBezTo>
                  <a:pt x="787" y="1635"/>
                  <a:pt x="795" y="1637"/>
                  <a:pt x="798" y="1643"/>
                </a:cubicBezTo>
                <a:cubicBezTo>
                  <a:pt x="801" y="1649"/>
                  <a:pt x="799" y="1656"/>
                  <a:pt x="793" y="1660"/>
                </a:cubicBezTo>
                <a:cubicBezTo>
                  <a:pt x="791" y="1661"/>
                  <a:pt x="789" y="1662"/>
                  <a:pt x="787" y="1662"/>
                </a:cubicBezTo>
                <a:cubicBezTo>
                  <a:pt x="783" y="1662"/>
                  <a:pt x="779" y="1659"/>
                  <a:pt x="776" y="1655"/>
                </a:cubicBezTo>
                <a:close/>
                <a:moveTo>
                  <a:pt x="686" y="1660"/>
                </a:moveTo>
                <a:lnTo>
                  <a:pt x="686" y="1660"/>
                </a:lnTo>
                <a:cubicBezTo>
                  <a:pt x="680" y="1657"/>
                  <a:pt x="678" y="1649"/>
                  <a:pt x="681" y="1643"/>
                </a:cubicBezTo>
                <a:cubicBezTo>
                  <a:pt x="684" y="1637"/>
                  <a:pt x="692" y="1635"/>
                  <a:pt x="698" y="1639"/>
                </a:cubicBezTo>
                <a:cubicBezTo>
                  <a:pt x="704" y="1642"/>
                  <a:pt x="706" y="1650"/>
                  <a:pt x="703" y="1656"/>
                </a:cubicBezTo>
                <a:cubicBezTo>
                  <a:pt x="700" y="1660"/>
                  <a:pt x="696" y="1662"/>
                  <a:pt x="692" y="1662"/>
                </a:cubicBezTo>
                <a:cubicBezTo>
                  <a:pt x="690" y="1662"/>
                  <a:pt x="688" y="1661"/>
                  <a:pt x="686" y="1660"/>
                </a:cubicBezTo>
                <a:close/>
                <a:moveTo>
                  <a:pt x="740" y="1675"/>
                </a:moveTo>
                <a:lnTo>
                  <a:pt x="739" y="1675"/>
                </a:lnTo>
                <a:cubicBezTo>
                  <a:pt x="732" y="1675"/>
                  <a:pt x="727" y="1669"/>
                  <a:pt x="727" y="1662"/>
                </a:cubicBezTo>
                <a:cubicBezTo>
                  <a:pt x="727" y="1655"/>
                  <a:pt x="732" y="1650"/>
                  <a:pt x="739" y="1650"/>
                </a:cubicBezTo>
                <a:lnTo>
                  <a:pt x="739" y="1650"/>
                </a:lnTo>
                <a:lnTo>
                  <a:pt x="740" y="1650"/>
                </a:lnTo>
                <a:cubicBezTo>
                  <a:pt x="747" y="1650"/>
                  <a:pt x="752" y="1655"/>
                  <a:pt x="752" y="1662"/>
                </a:cubicBezTo>
                <a:cubicBezTo>
                  <a:pt x="752" y="1669"/>
                  <a:pt x="747" y="1675"/>
                  <a:pt x="740" y="1675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60243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5F02C0B1-1D82-4ADC-BC80-676E13042EED}"/>
              </a:ext>
            </a:extLst>
          </p:cNvPr>
          <p:cNvSpPr txBox="1"/>
          <p:nvPr/>
        </p:nvSpPr>
        <p:spPr>
          <a:xfrm>
            <a:off x="8515925" y="1559874"/>
            <a:ext cx="20335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chemeClr val="tx1">
                    <a:lumMod val="90000"/>
                    <a:lumOff val="10000"/>
                  </a:schemeClr>
                </a:solidFill>
                <a:latin typeface="Arial" pitchFamily="34" charset="0"/>
                <a:ea typeface="Open Sans" panose="020B0606030504020204" pitchFamily="34" charset="0"/>
                <a:cs typeface="Arial" pitchFamily="34" charset="0"/>
              </a:rPr>
              <a:t>Площадь </a:t>
            </a:r>
            <a:endParaRPr lang="en-US" b="1" dirty="0">
              <a:solidFill>
                <a:schemeClr val="tx1">
                  <a:lumMod val="90000"/>
                  <a:lumOff val="10000"/>
                </a:schemeClr>
              </a:solidFill>
              <a:latin typeface="Arial" pitchFamily="34" charset="0"/>
              <a:ea typeface="Open Sans" panose="020B0606030504020204" pitchFamily="34" charset="0"/>
              <a:cs typeface="Arial" pitchFamily="34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04BCF6F4-A108-48FB-92CB-D28C6932B1A8}"/>
              </a:ext>
            </a:extLst>
          </p:cNvPr>
          <p:cNvSpPr/>
          <p:nvPr/>
        </p:nvSpPr>
        <p:spPr>
          <a:xfrm>
            <a:off x="8515925" y="1909553"/>
            <a:ext cx="3346830" cy="6694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ru-RU" sz="1250" dirty="0" smtClean="0">
                <a:solidFill>
                  <a:schemeClr val="tx1">
                    <a:lumMod val="90000"/>
                    <a:lumOff val="10000"/>
                  </a:schemeClr>
                </a:solidFill>
                <a:latin typeface="Arial" pitchFamily="34" charset="0"/>
                <a:ea typeface="Open Sans" panose="020B0606030504020204" pitchFamily="34" charset="0"/>
                <a:cs typeface="Arial" pitchFamily="34" charset="0"/>
              </a:rPr>
              <a:t>территории Серышевского муниципального округа</a:t>
            </a:r>
            <a:endParaRPr lang="en-GB" sz="1250" dirty="0">
              <a:solidFill>
                <a:schemeClr val="tx1">
                  <a:lumMod val="90000"/>
                  <a:lumOff val="10000"/>
                </a:schemeClr>
              </a:solidFill>
              <a:latin typeface="Arial" pitchFamily="34" charset="0"/>
              <a:ea typeface="Open Sans" panose="020B0606030504020204" pitchFamily="34" charset="0"/>
              <a:cs typeface="Arial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A20C991B-E1FD-4C7A-B22D-20E338C16D4C}"/>
              </a:ext>
            </a:extLst>
          </p:cNvPr>
          <p:cNvSpPr txBox="1"/>
          <p:nvPr/>
        </p:nvSpPr>
        <p:spPr>
          <a:xfrm>
            <a:off x="6189133" y="1615446"/>
            <a:ext cx="218056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6000" b="1" dirty="0" smtClean="0">
                <a:solidFill>
                  <a:srgbClr val="4472C4"/>
                </a:solidFill>
                <a:latin typeface="Arial Black" pitchFamily="34" charset="0"/>
                <a:ea typeface="Open Sans" panose="020B0606030504020204" pitchFamily="34" charset="0"/>
                <a:cs typeface="Arial" pitchFamily="34" charset="0"/>
              </a:rPr>
              <a:t>3,8</a:t>
            </a:r>
            <a:endParaRPr lang="en-US" sz="6000" b="1" dirty="0">
              <a:solidFill>
                <a:srgbClr val="4472C4"/>
              </a:solidFill>
              <a:latin typeface="Arial Black" pitchFamily="34" charset="0"/>
              <a:ea typeface="Open Sans" panose="020B0606030504020204" pitchFamily="34" charset="0"/>
              <a:cs typeface="Arial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FDFC895D-0F66-4E83-8187-02513C1E757B}"/>
              </a:ext>
            </a:extLst>
          </p:cNvPr>
          <p:cNvSpPr txBox="1"/>
          <p:nvPr/>
        </p:nvSpPr>
        <p:spPr>
          <a:xfrm>
            <a:off x="8515925" y="3018968"/>
            <a:ext cx="20335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chemeClr val="tx1">
                    <a:lumMod val="90000"/>
                    <a:lumOff val="10000"/>
                  </a:schemeClr>
                </a:solidFill>
                <a:latin typeface="Arial" pitchFamily="34" charset="0"/>
                <a:ea typeface="Open Sans" panose="020B0606030504020204" pitchFamily="34" charset="0"/>
                <a:cs typeface="Arial" pitchFamily="34" charset="0"/>
              </a:rPr>
              <a:t>Протяженность</a:t>
            </a:r>
            <a:endParaRPr lang="en-US" b="1" dirty="0">
              <a:solidFill>
                <a:schemeClr val="tx1">
                  <a:lumMod val="90000"/>
                  <a:lumOff val="10000"/>
                </a:schemeClr>
              </a:solidFill>
              <a:latin typeface="Arial" pitchFamily="34" charset="0"/>
              <a:ea typeface="Open Sans" panose="020B0606030504020204" pitchFamily="34" charset="0"/>
              <a:cs typeface="Arial" pitchFamily="34" charset="0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="" xmlns:a16="http://schemas.microsoft.com/office/drawing/2014/main" id="{30D80F7C-1782-4314-B9B5-FF3DF19DB8C3}"/>
              </a:ext>
            </a:extLst>
          </p:cNvPr>
          <p:cNvSpPr/>
          <p:nvPr/>
        </p:nvSpPr>
        <p:spPr>
          <a:xfrm>
            <a:off x="8515923" y="3391120"/>
            <a:ext cx="3200359" cy="6694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ru-RU" sz="1250" dirty="0">
                <a:solidFill>
                  <a:schemeClr val="tx1">
                    <a:lumMod val="90000"/>
                    <a:lumOff val="10000"/>
                  </a:schemeClr>
                </a:solidFill>
                <a:latin typeface="Arial" pitchFamily="34" charset="0"/>
                <a:ea typeface="Open Sans" panose="020B0606030504020204" pitchFamily="34" charset="0"/>
                <a:cs typeface="Arial" pitchFamily="34" charset="0"/>
              </a:rPr>
              <a:t>территории Серышевского муниципального </a:t>
            </a:r>
            <a:r>
              <a:rPr lang="ru-RU" sz="1250" dirty="0" smtClean="0">
                <a:solidFill>
                  <a:schemeClr val="tx1">
                    <a:lumMod val="90000"/>
                    <a:lumOff val="10000"/>
                  </a:schemeClr>
                </a:solidFill>
                <a:latin typeface="Arial" pitchFamily="34" charset="0"/>
                <a:ea typeface="Open Sans" panose="020B0606030504020204" pitchFamily="34" charset="0"/>
                <a:cs typeface="Arial" pitchFamily="34" charset="0"/>
              </a:rPr>
              <a:t>округа  с </a:t>
            </a:r>
            <a:r>
              <a:rPr lang="ru-RU" sz="1250" dirty="0">
                <a:solidFill>
                  <a:schemeClr val="tx1">
                    <a:lumMod val="90000"/>
                    <a:lumOff val="10000"/>
                  </a:schemeClr>
                </a:solidFill>
                <a:latin typeface="Arial" pitchFamily="34" charset="0"/>
                <a:ea typeface="Open Sans" panose="020B0606030504020204" pitchFamily="34" charset="0"/>
                <a:cs typeface="Arial" pitchFamily="34" charset="0"/>
              </a:rPr>
              <a:t>севера на юг</a:t>
            </a:r>
            <a:endParaRPr lang="en-GB" sz="1250" dirty="0">
              <a:solidFill>
                <a:schemeClr val="tx1">
                  <a:lumMod val="90000"/>
                  <a:lumOff val="10000"/>
                </a:schemeClr>
              </a:solidFill>
              <a:latin typeface="Arial" pitchFamily="34" charset="0"/>
              <a:ea typeface="Open Sans" panose="020B0606030504020204" pitchFamily="34" charset="0"/>
              <a:cs typeface="Arial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="" xmlns:a16="http://schemas.microsoft.com/office/drawing/2014/main" id="{3448C634-6C5E-427A-B4C1-F27989651F17}"/>
              </a:ext>
            </a:extLst>
          </p:cNvPr>
          <p:cNvSpPr txBox="1"/>
          <p:nvPr/>
        </p:nvSpPr>
        <p:spPr>
          <a:xfrm>
            <a:off x="6096000" y="3160288"/>
            <a:ext cx="254846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6000" b="1" dirty="0" smtClean="0">
                <a:solidFill>
                  <a:srgbClr val="4472C4"/>
                </a:solidFill>
                <a:latin typeface="Arial Black" pitchFamily="34" charset="0"/>
                <a:ea typeface="Open Sans" panose="020B0606030504020204" pitchFamily="34" charset="0"/>
                <a:cs typeface="Arial" pitchFamily="34" charset="0"/>
              </a:rPr>
              <a:t>62,7</a:t>
            </a:r>
            <a:r>
              <a:rPr lang="ru-RU" sz="2000" b="1" dirty="0" smtClean="0">
                <a:solidFill>
                  <a:srgbClr val="4472C4"/>
                </a:solidFill>
                <a:latin typeface="Arial" pitchFamily="34" charset="0"/>
                <a:ea typeface="Open Sans" panose="020B0606030504020204" pitchFamily="34" charset="0"/>
                <a:cs typeface="Arial" pitchFamily="34" charset="0"/>
              </a:rPr>
              <a:t>км</a:t>
            </a:r>
            <a:endParaRPr lang="en-US" sz="2000" b="1" dirty="0">
              <a:solidFill>
                <a:srgbClr val="4472C4"/>
              </a:solidFill>
              <a:latin typeface="Arial" pitchFamily="34" charset="0"/>
              <a:ea typeface="Open Sans" panose="020B0606030504020204" pitchFamily="34" charset="0"/>
              <a:cs typeface="Arial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="" xmlns:a16="http://schemas.microsoft.com/office/drawing/2014/main" id="{8E73A654-C0BB-490B-9B80-7587B127CFCF}"/>
              </a:ext>
            </a:extLst>
          </p:cNvPr>
          <p:cNvSpPr txBox="1"/>
          <p:nvPr/>
        </p:nvSpPr>
        <p:spPr>
          <a:xfrm>
            <a:off x="8515925" y="4405647"/>
            <a:ext cx="203353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chemeClr val="tx1">
                    <a:lumMod val="90000"/>
                    <a:lumOff val="10000"/>
                  </a:schemeClr>
                </a:solidFill>
                <a:latin typeface="Arial" pitchFamily="34" charset="0"/>
                <a:ea typeface="Open Sans" panose="020B0606030504020204" pitchFamily="34" charset="0"/>
                <a:cs typeface="Arial" pitchFamily="34" charset="0"/>
              </a:rPr>
              <a:t>Протяженность</a:t>
            </a:r>
          </a:p>
          <a:p>
            <a:endParaRPr lang="en-US" b="1" dirty="0">
              <a:solidFill>
                <a:schemeClr val="tx1">
                  <a:lumMod val="90000"/>
                  <a:lumOff val="10000"/>
                </a:schemeClr>
              </a:solidFill>
              <a:latin typeface="Times New Roman" panose="02020603050405020304" pitchFamily="18" charset="0"/>
              <a:ea typeface="Open Sans" panose="020B0606030504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="" xmlns:a16="http://schemas.microsoft.com/office/drawing/2014/main" id="{910D9E38-6DE0-4098-83E1-F6A38A92400D}"/>
              </a:ext>
            </a:extLst>
          </p:cNvPr>
          <p:cNvSpPr/>
          <p:nvPr/>
        </p:nvSpPr>
        <p:spPr>
          <a:xfrm>
            <a:off x="8515925" y="4728812"/>
            <a:ext cx="3346830" cy="6694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ru-RU" sz="1250" dirty="0">
                <a:solidFill>
                  <a:schemeClr val="tx1">
                    <a:lumMod val="90000"/>
                    <a:lumOff val="10000"/>
                  </a:schemeClr>
                </a:solidFill>
                <a:latin typeface="Arial" pitchFamily="34" charset="0"/>
                <a:ea typeface="Open Sans" panose="020B0606030504020204" pitchFamily="34" charset="0"/>
                <a:cs typeface="Arial" pitchFamily="34" charset="0"/>
              </a:rPr>
              <a:t>территории </a:t>
            </a:r>
            <a:r>
              <a:rPr lang="ru-RU" sz="1250" dirty="0" smtClean="0">
                <a:solidFill>
                  <a:schemeClr val="tx1">
                    <a:lumMod val="90000"/>
                    <a:lumOff val="10000"/>
                  </a:schemeClr>
                </a:solidFill>
                <a:latin typeface="Arial" pitchFamily="34" charset="0"/>
                <a:ea typeface="Open Sans" panose="020B0606030504020204" pitchFamily="34" charset="0"/>
                <a:cs typeface="Arial" pitchFamily="34" charset="0"/>
              </a:rPr>
              <a:t>Серышевского муниципального округа с запада на восток</a:t>
            </a:r>
            <a:endParaRPr lang="en-GB" sz="1250" dirty="0">
              <a:solidFill>
                <a:schemeClr val="tx1">
                  <a:lumMod val="90000"/>
                  <a:lumOff val="10000"/>
                </a:schemeClr>
              </a:solidFill>
              <a:latin typeface="Arial" pitchFamily="34" charset="0"/>
              <a:ea typeface="Open Sans" panose="020B0606030504020204" pitchFamily="34" charset="0"/>
              <a:cs typeface="Arial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="" xmlns:a16="http://schemas.microsoft.com/office/drawing/2014/main" id="{6190B543-2D46-4CD6-9191-BF04E6F444FB}"/>
              </a:ext>
            </a:extLst>
          </p:cNvPr>
          <p:cNvSpPr txBox="1"/>
          <p:nvPr/>
        </p:nvSpPr>
        <p:spPr>
          <a:xfrm>
            <a:off x="6189133" y="4497980"/>
            <a:ext cx="232679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6000" b="1" dirty="0" smtClean="0">
                <a:solidFill>
                  <a:srgbClr val="4472C4"/>
                </a:solidFill>
                <a:latin typeface="Arial Black" pitchFamily="34" charset="0"/>
                <a:ea typeface="Open Sans" panose="020B0606030504020204" pitchFamily="34" charset="0"/>
                <a:cs typeface="Arial" pitchFamily="34" charset="0"/>
              </a:rPr>
              <a:t>107</a:t>
            </a:r>
            <a:r>
              <a:rPr lang="ru-RU" sz="2000" b="1" dirty="0" smtClean="0">
                <a:solidFill>
                  <a:srgbClr val="4472C4"/>
                </a:solidFill>
                <a:latin typeface="Arial" pitchFamily="34" charset="0"/>
                <a:ea typeface="Open Sans" panose="020B0606030504020204" pitchFamily="34" charset="0"/>
                <a:cs typeface="Arial" pitchFamily="34" charset="0"/>
              </a:rPr>
              <a:t>км</a:t>
            </a:r>
            <a:endParaRPr lang="en-US" sz="2000" b="1" dirty="0">
              <a:solidFill>
                <a:srgbClr val="4472C4"/>
              </a:solidFill>
              <a:latin typeface="Arial" pitchFamily="34" charset="0"/>
              <a:ea typeface="Open Sans" panose="020B0606030504020204" pitchFamily="34" charset="0"/>
              <a:cs typeface="Arial" pitchFamily="34" charset="0"/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="" xmlns:a16="http://schemas.microsoft.com/office/drawing/2014/main" id="{1DD9E92B-CCDA-4A0E-A218-FB03D92837D4}"/>
              </a:ext>
            </a:extLst>
          </p:cNvPr>
          <p:cNvSpPr/>
          <p:nvPr/>
        </p:nvSpPr>
        <p:spPr>
          <a:xfrm>
            <a:off x="2416923" y="382799"/>
            <a:ext cx="7377212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4800" b="1" cap="all" dirty="0" smtClean="0">
                <a:solidFill>
                  <a:srgbClr val="4472C4"/>
                </a:solidFill>
                <a:latin typeface="Arial" pitchFamily="34" charset="0"/>
                <a:cs typeface="Arial" pitchFamily="34" charset="0"/>
              </a:rPr>
              <a:t>ОБЩАЯ ИНФОРМАЦИЯ</a:t>
            </a:r>
            <a:endParaRPr lang="en-GB" sz="4800" b="1" cap="all" dirty="0">
              <a:solidFill>
                <a:srgbClr val="4472C4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7" name="Rectangle 26">
            <a:extLst>
              <a:ext uri="{FF2B5EF4-FFF2-40B4-BE49-F238E27FC236}">
                <a16:creationId xmlns="" xmlns:a16="http://schemas.microsoft.com/office/drawing/2014/main" id="{3A00C3DC-04AA-4AB0-A87F-4FFA2A619F69}"/>
              </a:ext>
            </a:extLst>
          </p:cNvPr>
          <p:cNvSpPr/>
          <p:nvPr/>
        </p:nvSpPr>
        <p:spPr>
          <a:xfrm>
            <a:off x="0" y="6797704"/>
            <a:ext cx="12192000" cy="72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28" name="Right Triangle 27">
            <a:extLst>
              <a:ext uri="{FF2B5EF4-FFF2-40B4-BE49-F238E27FC236}">
                <a16:creationId xmlns="" xmlns:a16="http://schemas.microsoft.com/office/drawing/2014/main" id="{12BEE49A-C8D0-4BC3-AE5F-435B69159829}"/>
              </a:ext>
            </a:extLst>
          </p:cNvPr>
          <p:cNvSpPr/>
          <p:nvPr/>
        </p:nvSpPr>
        <p:spPr>
          <a:xfrm rot="10800000">
            <a:off x="11533515" y="-3"/>
            <a:ext cx="658481" cy="658481"/>
          </a:xfrm>
          <a:prstGeom prst="rtTriangle">
            <a:avLst/>
          </a:prstGeom>
          <a:solidFill>
            <a:srgbClr val="4472C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20" name="TextBox 19">
            <a:extLst>
              <a:ext uri="{FF2B5EF4-FFF2-40B4-BE49-F238E27FC236}">
                <a16:creationId xmlns="" xmlns:a16="http://schemas.microsoft.com/office/drawing/2014/main" id="{A20C991B-E1FD-4C7A-B22D-20E338C16D4C}"/>
              </a:ext>
            </a:extLst>
          </p:cNvPr>
          <p:cNvSpPr txBox="1"/>
          <p:nvPr/>
        </p:nvSpPr>
        <p:spPr>
          <a:xfrm>
            <a:off x="7702945" y="1769334"/>
            <a:ext cx="81298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rgbClr val="4472C4"/>
                </a:solidFill>
                <a:latin typeface="Arial" pitchFamily="34" charset="0"/>
                <a:ea typeface="Open Sans" panose="020B0606030504020204" pitchFamily="34" charset="0"/>
                <a:cs typeface="Arial" pitchFamily="34" charset="0"/>
              </a:rPr>
              <a:t>тыс. </a:t>
            </a:r>
          </a:p>
          <a:p>
            <a:r>
              <a:rPr lang="ru-RU" sz="2000" b="1" dirty="0" smtClean="0">
                <a:solidFill>
                  <a:srgbClr val="4472C4"/>
                </a:solidFill>
                <a:latin typeface="Arial" pitchFamily="34" charset="0"/>
                <a:ea typeface="Open Sans" panose="020B0606030504020204" pitchFamily="34" charset="0"/>
                <a:cs typeface="Arial" pitchFamily="34" charset="0"/>
              </a:rPr>
              <a:t>км</a:t>
            </a:r>
            <a:endParaRPr lang="en-US" sz="2000" b="1" dirty="0">
              <a:solidFill>
                <a:srgbClr val="4472C4"/>
              </a:solidFill>
              <a:latin typeface="Arial" pitchFamily="34" charset="0"/>
              <a:ea typeface="Open Sans" panose="020B0606030504020204" pitchFamily="34" charset="0"/>
              <a:cs typeface="Arial" pitchFamily="34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626533" y="1213796"/>
            <a:ext cx="4267200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ru-RU" sz="1200" b="1" dirty="0" err="1">
                <a:latin typeface="Arial" pitchFamily="34" charset="0"/>
                <a:cs typeface="Arial" pitchFamily="34" charset="0"/>
              </a:rPr>
              <a:t>Серышевский</a:t>
            </a:r>
            <a:r>
              <a:rPr lang="ru-RU" sz="1200" b="1" dirty="0">
                <a:latin typeface="Arial" pitchFamily="34" charset="0"/>
                <a:cs typeface="Arial" pitchFamily="34" charset="0"/>
              </a:rPr>
              <a:t> муниципальный округ </a:t>
            </a:r>
            <a:r>
              <a:rPr lang="ru-RU" sz="1200" dirty="0">
                <a:latin typeface="Arial" pitchFamily="34" charset="0"/>
                <a:cs typeface="Arial" pitchFamily="34" charset="0"/>
              </a:rPr>
              <a:t>расположен на западе </a:t>
            </a:r>
            <a:r>
              <a:rPr lang="ru-RU" sz="1200" dirty="0" err="1">
                <a:latin typeface="Arial" pitchFamily="34" charset="0"/>
                <a:cs typeface="Arial" pitchFamily="34" charset="0"/>
              </a:rPr>
              <a:t>Зейско-Буреинской</a:t>
            </a:r>
            <a:r>
              <a:rPr lang="ru-RU" sz="1200" dirty="0">
                <a:latin typeface="Arial" pitchFamily="34" charset="0"/>
                <a:cs typeface="Arial" pitchFamily="34" charset="0"/>
              </a:rPr>
              <a:t> равнины,  в центральной части Амурской области и граничит с пятью районами и округами</a:t>
            </a:r>
            <a:r>
              <a:rPr lang="ru-RU" sz="1200" dirty="0" smtClean="0">
                <a:latin typeface="Arial" pitchFamily="34" charset="0"/>
                <a:cs typeface="Arial" pitchFamily="34" charset="0"/>
              </a:rPr>
              <a:t>:</a:t>
            </a:r>
            <a:endParaRPr lang="ru-RU" sz="1200" dirty="0">
              <a:latin typeface="Arial" pitchFamily="34" charset="0"/>
              <a:cs typeface="Arial" pitchFamily="34" charset="0"/>
            </a:endParaRPr>
          </a:p>
          <a:p>
            <a:pPr marL="285750" indent="-285750">
              <a:lnSpc>
                <a:spcPct val="150000"/>
              </a:lnSpc>
              <a:buFont typeface="Wingdings" pitchFamily="2" charset="2"/>
              <a:buChar char="ü"/>
            </a:pPr>
            <a:r>
              <a:rPr lang="ru-RU" sz="1200" dirty="0">
                <a:latin typeface="Arial" pitchFamily="34" charset="0"/>
                <a:cs typeface="Arial" pitchFamily="34" charset="0"/>
              </a:rPr>
              <a:t>с севера на протяжении 105 км со </a:t>
            </a:r>
            <a:r>
              <a:rPr lang="ru-RU" sz="1200" dirty="0" err="1">
                <a:latin typeface="Arial" pitchFamily="34" charset="0"/>
                <a:cs typeface="Arial" pitchFamily="34" charset="0"/>
              </a:rPr>
              <a:t>Свободненским</a:t>
            </a:r>
            <a:r>
              <a:rPr lang="ru-RU" sz="1200" dirty="0">
                <a:latin typeface="Arial" pitchFamily="34" charset="0"/>
                <a:cs typeface="Arial" pitchFamily="34" charset="0"/>
              </a:rPr>
              <a:t> районом по судоходной реке </a:t>
            </a:r>
            <a:r>
              <a:rPr lang="ru-RU" sz="1200" dirty="0" err="1">
                <a:latin typeface="Arial" pitchFamily="34" charset="0"/>
                <a:cs typeface="Arial" pitchFamily="34" charset="0"/>
              </a:rPr>
              <a:t>Зея</a:t>
            </a:r>
            <a:r>
              <a:rPr lang="ru-RU" sz="1200" dirty="0" smtClean="0">
                <a:latin typeface="Arial" pitchFamily="34" charset="0"/>
                <a:cs typeface="Arial" pitchFamily="34" charset="0"/>
              </a:rPr>
              <a:t>;</a:t>
            </a:r>
            <a:endParaRPr lang="ru-RU" sz="1200" dirty="0">
              <a:latin typeface="Arial" pitchFamily="34" charset="0"/>
              <a:cs typeface="Arial" pitchFamily="34" charset="0"/>
            </a:endParaRPr>
          </a:p>
          <a:p>
            <a:pPr marL="285750" indent="-285750">
              <a:lnSpc>
                <a:spcPct val="150000"/>
              </a:lnSpc>
              <a:buFont typeface="Wingdings" pitchFamily="2" charset="2"/>
              <a:buChar char="ü"/>
            </a:pPr>
            <a:r>
              <a:rPr lang="ru-RU" sz="1200" dirty="0">
                <a:latin typeface="Arial" pitchFamily="34" charset="0"/>
                <a:cs typeface="Arial" pitchFamily="34" charset="0"/>
              </a:rPr>
              <a:t>с северо-восточной на протяжении 115 км с </a:t>
            </a:r>
            <a:r>
              <a:rPr lang="ru-RU" sz="1200" dirty="0" err="1">
                <a:latin typeface="Arial" pitchFamily="34" charset="0"/>
                <a:cs typeface="Arial" pitchFamily="34" charset="0"/>
              </a:rPr>
              <a:t>Мазановским</a:t>
            </a:r>
            <a:r>
              <a:rPr lang="ru-RU" sz="1200" dirty="0">
                <a:latin typeface="Arial" pitchFamily="34" charset="0"/>
                <a:cs typeface="Arial" pitchFamily="34" charset="0"/>
              </a:rPr>
              <a:t> районом</a:t>
            </a:r>
            <a:r>
              <a:rPr lang="ru-RU" sz="1200" dirty="0" smtClean="0">
                <a:latin typeface="Arial" pitchFamily="34" charset="0"/>
                <a:cs typeface="Arial" pitchFamily="34" charset="0"/>
              </a:rPr>
              <a:t>;</a:t>
            </a:r>
            <a:endParaRPr lang="ru-RU" sz="1200" dirty="0">
              <a:latin typeface="Arial" pitchFamily="34" charset="0"/>
              <a:cs typeface="Arial" pitchFamily="34" charset="0"/>
            </a:endParaRPr>
          </a:p>
          <a:p>
            <a:pPr marL="285750" indent="-285750">
              <a:lnSpc>
                <a:spcPct val="150000"/>
              </a:lnSpc>
              <a:buFont typeface="Wingdings" pitchFamily="2" charset="2"/>
              <a:buChar char="ü"/>
            </a:pPr>
            <a:r>
              <a:rPr lang="ru-RU" sz="1200" dirty="0">
                <a:latin typeface="Arial" pitchFamily="34" charset="0"/>
                <a:cs typeface="Arial" pitchFamily="34" charset="0"/>
              </a:rPr>
              <a:t>с юго-восточной 30 км  с </a:t>
            </a:r>
            <a:r>
              <a:rPr lang="ru-RU" sz="1200" dirty="0" err="1">
                <a:latin typeface="Arial" pitchFamily="34" charset="0"/>
                <a:cs typeface="Arial" pitchFamily="34" charset="0"/>
              </a:rPr>
              <a:t>Ромненским</a:t>
            </a:r>
            <a:r>
              <a:rPr lang="ru-RU" sz="1200" dirty="0">
                <a:latin typeface="Arial" pitchFamily="34" charset="0"/>
                <a:cs typeface="Arial" pitchFamily="34" charset="0"/>
              </a:rPr>
              <a:t> районом по реке Томь</a:t>
            </a:r>
            <a:r>
              <a:rPr lang="ru-RU" sz="1200" dirty="0" smtClean="0">
                <a:latin typeface="Arial" pitchFamily="34" charset="0"/>
                <a:cs typeface="Arial" pitchFamily="34" charset="0"/>
              </a:rPr>
              <a:t>;</a:t>
            </a:r>
            <a:endParaRPr lang="ru-RU" sz="1200" dirty="0">
              <a:latin typeface="Arial" pitchFamily="34" charset="0"/>
              <a:cs typeface="Arial" pitchFamily="34" charset="0"/>
            </a:endParaRPr>
          </a:p>
          <a:p>
            <a:pPr marL="285750" indent="-285750">
              <a:lnSpc>
                <a:spcPct val="150000"/>
              </a:lnSpc>
              <a:buFont typeface="Wingdings" pitchFamily="2" charset="2"/>
              <a:buChar char="ü"/>
            </a:pPr>
            <a:r>
              <a:rPr lang="ru-RU" sz="1200" dirty="0">
                <a:latin typeface="Arial" pitchFamily="34" charset="0"/>
                <a:cs typeface="Arial" pitchFamily="34" charset="0"/>
              </a:rPr>
              <a:t>с юга 95 км с Белогорским муниципальным округом;</a:t>
            </a:r>
          </a:p>
          <a:p>
            <a:pPr marL="285750" indent="-285750">
              <a:lnSpc>
                <a:spcPct val="150000"/>
              </a:lnSpc>
              <a:buFont typeface="Wingdings" pitchFamily="2" charset="2"/>
              <a:buChar char="ü"/>
            </a:pPr>
            <a:r>
              <a:rPr lang="ru-RU" sz="1200" dirty="0">
                <a:latin typeface="Arial" pitchFamily="34" charset="0"/>
                <a:cs typeface="Arial" pitchFamily="34" charset="0"/>
              </a:rPr>
              <a:t>с юга-запада 15 км с Ивановским муниципальным округом.</a:t>
            </a:r>
          </a:p>
        </p:txBody>
      </p:sp>
      <p:sp>
        <p:nvSpPr>
          <p:cNvPr id="2" name="Скругленный прямоугольник 1"/>
          <p:cNvSpPr/>
          <p:nvPr/>
        </p:nvSpPr>
        <p:spPr>
          <a:xfrm>
            <a:off x="3361268" y="4973194"/>
            <a:ext cx="2379134" cy="1441955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2065" marR="5080" algn="just">
              <a:lnSpc>
                <a:spcPct val="100000"/>
              </a:lnSpc>
              <a:spcBef>
                <a:spcPts val="105"/>
              </a:spcBef>
            </a:pPr>
            <a:r>
              <a:rPr lang="ru-RU" b="1" dirty="0" smtClean="0">
                <a:solidFill>
                  <a:srgbClr val="4472C4"/>
                </a:solidFill>
                <a:latin typeface="Arial" pitchFamily="34" charset="0"/>
                <a:cs typeface="Arial" pitchFamily="34" charset="0"/>
              </a:rPr>
              <a:t>Телефонный код: +7 41642</a:t>
            </a:r>
            <a:endParaRPr lang="ru-RU" b="1" dirty="0">
              <a:solidFill>
                <a:srgbClr val="4472C4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2" name="Скругленный прямоугольник 21"/>
          <p:cNvSpPr/>
          <p:nvPr/>
        </p:nvSpPr>
        <p:spPr>
          <a:xfrm>
            <a:off x="626533" y="4973195"/>
            <a:ext cx="2379134" cy="144195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2065" marR="5080" algn="just">
              <a:lnSpc>
                <a:spcPct val="100000"/>
              </a:lnSpc>
              <a:spcBef>
                <a:spcPts val="105"/>
              </a:spcBef>
            </a:pPr>
            <a:r>
              <a:rPr lang="ru-RU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Часовой пояс: UTC+9/MSK+6 </a:t>
            </a:r>
          </a:p>
        </p:txBody>
      </p:sp>
    </p:spTree>
    <p:extLst>
      <p:ext uri="{BB962C8B-B14F-4D97-AF65-F5344CB8AC3E}">
        <p14:creationId xmlns:p14="http://schemas.microsoft.com/office/powerpoint/2010/main" val="16544851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22">
            <a:extLst>
              <a:ext uri="{FF2B5EF4-FFF2-40B4-BE49-F238E27FC236}">
                <a16:creationId xmlns="" xmlns:a16="http://schemas.microsoft.com/office/drawing/2014/main" id="{1DD9E92B-CCDA-4A0E-A218-FB03D92837D4}"/>
              </a:ext>
            </a:extLst>
          </p:cNvPr>
          <p:cNvSpPr/>
          <p:nvPr/>
        </p:nvSpPr>
        <p:spPr>
          <a:xfrm>
            <a:off x="1580824" y="246630"/>
            <a:ext cx="9049400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4000" b="1" cap="all" dirty="0">
                <a:solidFill>
                  <a:srgbClr val="4472C4"/>
                </a:solidFill>
                <a:latin typeface="Arial" pitchFamily="34" charset="0"/>
                <a:cs typeface="Arial" pitchFamily="34" charset="0"/>
              </a:rPr>
              <a:t>Конкурентные преимущества</a:t>
            </a:r>
            <a:endParaRPr lang="en-GB" sz="4000" b="1" cap="all" dirty="0">
              <a:solidFill>
                <a:srgbClr val="4472C4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7" name="Rectangle 26">
            <a:extLst>
              <a:ext uri="{FF2B5EF4-FFF2-40B4-BE49-F238E27FC236}">
                <a16:creationId xmlns="" xmlns:a16="http://schemas.microsoft.com/office/drawing/2014/main" id="{3A00C3DC-04AA-4AB0-A87F-4FFA2A619F69}"/>
              </a:ext>
            </a:extLst>
          </p:cNvPr>
          <p:cNvSpPr/>
          <p:nvPr/>
        </p:nvSpPr>
        <p:spPr>
          <a:xfrm>
            <a:off x="0" y="6797704"/>
            <a:ext cx="12192000" cy="72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28" name="Right Triangle 27">
            <a:extLst>
              <a:ext uri="{FF2B5EF4-FFF2-40B4-BE49-F238E27FC236}">
                <a16:creationId xmlns="" xmlns:a16="http://schemas.microsoft.com/office/drawing/2014/main" id="{12BEE49A-C8D0-4BC3-AE5F-435B69159829}"/>
              </a:ext>
            </a:extLst>
          </p:cNvPr>
          <p:cNvSpPr/>
          <p:nvPr/>
        </p:nvSpPr>
        <p:spPr>
          <a:xfrm rot="10800000">
            <a:off x="11533515" y="-3"/>
            <a:ext cx="658481" cy="658481"/>
          </a:xfrm>
          <a:prstGeom prst="rtTriangle">
            <a:avLst/>
          </a:prstGeom>
          <a:solidFill>
            <a:srgbClr val="4472C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21" name="TextBox 20">
            <a:extLst>
              <a:ext uri="{FF2B5EF4-FFF2-40B4-BE49-F238E27FC236}">
                <a16:creationId xmlns="" xmlns:a16="http://schemas.microsoft.com/office/drawing/2014/main" id="{5F02C0B1-1D82-4ADC-BC80-676E13042EED}"/>
              </a:ext>
            </a:extLst>
          </p:cNvPr>
          <p:cNvSpPr txBox="1"/>
          <p:nvPr/>
        </p:nvSpPr>
        <p:spPr>
          <a:xfrm>
            <a:off x="525900" y="972078"/>
            <a:ext cx="40127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chemeClr val="tx1">
                    <a:lumMod val="90000"/>
                    <a:lumOff val="10000"/>
                  </a:schemeClr>
                </a:solidFill>
                <a:latin typeface="Arial" pitchFamily="34" charset="0"/>
                <a:ea typeface="Open Sans" panose="020B0606030504020204" pitchFamily="34" charset="0"/>
                <a:cs typeface="Arial" pitchFamily="34" charset="0"/>
              </a:rPr>
              <a:t>Транспортная инфраструктура</a:t>
            </a:r>
            <a:endParaRPr lang="en-US" b="1" dirty="0">
              <a:solidFill>
                <a:schemeClr val="tx1">
                  <a:lumMod val="90000"/>
                  <a:lumOff val="10000"/>
                </a:schemeClr>
              </a:solidFill>
              <a:latin typeface="Arial" pitchFamily="34" charset="0"/>
              <a:ea typeface="Open Sans" panose="020B0606030504020204" pitchFamily="34" charset="0"/>
              <a:cs typeface="Arial" pitchFamily="34" charset="0"/>
            </a:endParaRPr>
          </a:p>
        </p:txBody>
      </p:sp>
      <p:sp>
        <p:nvSpPr>
          <p:cNvPr id="22" name="Rectangle 5">
            <a:extLst>
              <a:ext uri="{FF2B5EF4-FFF2-40B4-BE49-F238E27FC236}">
                <a16:creationId xmlns="" xmlns:a16="http://schemas.microsoft.com/office/drawing/2014/main" id="{04BCF6F4-A108-48FB-92CB-D28C6932B1A8}"/>
              </a:ext>
            </a:extLst>
          </p:cNvPr>
          <p:cNvSpPr/>
          <p:nvPr/>
        </p:nvSpPr>
        <p:spPr>
          <a:xfrm>
            <a:off x="525900" y="1491162"/>
            <a:ext cx="4691209" cy="12464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ru-RU" sz="1250" dirty="0" smtClean="0">
                <a:solidFill>
                  <a:schemeClr val="tx1">
                    <a:lumMod val="90000"/>
                    <a:lumOff val="10000"/>
                  </a:schemeClr>
                </a:solidFill>
                <a:latin typeface="Arial" pitchFamily="34" charset="0"/>
                <a:ea typeface="Open Sans" panose="020B0606030504020204" pitchFamily="34" charset="0"/>
                <a:cs typeface="Arial" pitchFamily="34" charset="0"/>
              </a:rPr>
              <a:t>Развитая транспортная сеть (Транссибирская железнодорожная магистраль </a:t>
            </a:r>
            <a:r>
              <a:rPr lang="ru-RU" sz="1250" dirty="0">
                <a:solidFill>
                  <a:schemeClr val="tx1">
                    <a:lumMod val="90000"/>
                    <a:lumOff val="10000"/>
                  </a:schemeClr>
                </a:solidFill>
                <a:latin typeface="Arial" pitchFamily="34" charset="0"/>
                <a:ea typeface="Open Sans" panose="020B0606030504020204" pitchFamily="34" charset="0"/>
                <a:cs typeface="Arial" pitchFamily="34" charset="0"/>
              </a:rPr>
              <a:t>(Москва-Владивосток) протяженностью 50 км, </a:t>
            </a:r>
            <a:r>
              <a:rPr lang="ru-RU" sz="1250" b="1" dirty="0" smtClean="0">
                <a:solidFill>
                  <a:srgbClr val="4472C4"/>
                </a:solidFill>
                <a:latin typeface="Arial" pitchFamily="34" charset="0"/>
                <a:ea typeface="Open Sans" panose="020B0606030504020204" pitchFamily="34" charset="0"/>
                <a:cs typeface="Arial" pitchFamily="34" charset="0"/>
              </a:rPr>
              <a:t>федеральная </a:t>
            </a:r>
            <a:r>
              <a:rPr lang="ru-RU" sz="1250" b="1" dirty="0">
                <a:solidFill>
                  <a:srgbClr val="4472C4"/>
                </a:solidFill>
                <a:latin typeface="Arial" pitchFamily="34" charset="0"/>
                <a:ea typeface="Open Sans" panose="020B0606030504020204" pitchFamily="34" charset="0"/>
                <a:cs typeface="Arial" pitchFamily="34" charset="0"/>
              </a:rPr>
              <a:t>автомагистраль Чита — Хабаровск (трасса M58 «Амур</a:t>
            </a:r>
            <a:r>
              <a:rPr lang="ru-RU" sz="1250" b="1" dirty="0" smtClean="0">
                <a:solidFill>
                  <a:srgbClr val="4472C4"/>
                </a:solidFill>
                <a:latin typeface="Arial" pitchFamily="34" charset="0"/>
                <a:ea typeface="Open Sans" panose="020B0606030504020204" pitchFamily="34" charset="0"/>
                <a:cs typeface="Arial" pitchFamily="34" charset="0"/>
              </a:rPr>
              <a:t>» Р-297).</a:t>
            </a:r>
            <a:endParaRPr lang="ru-RU" sz="1250" b="1" dirty="0">
              <a:solidFill>
                <a:srgbClr val="4472C4"/>
              </a:solidFill>
              <a:latin typeface="Arial" pitchFamily="34" charset="0"/>
              <a:ea typeface="Open Sans" panose="020B0606030504020204" pitchFamily="34" charset="0"/>
              <a:cs typeface="Arial" pitchFamily="34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="" xmlns:a16="http://schemas.microsoft.com/office/drawing/2014/main" id="{5F02C0B1-1D82-4ADC-BC80-676E13042EED}"/>
              </a:ext>
            </a:extLst>
          </p:cNvPr>
          <p:cNvSpPr txBox="1"/>
          <p:nvPr/>
        </p:nvSpPr>
        <p:spPr>
          <a:xfrm>
            <a:off x="5572943" y="992688"/>
            <a:ext cx="30807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chemeClr val="tx1">
                    <a:lumMod val="90000"/>
                    <a:lumOff val="10000"/>
                  </a:schemeClr>
                </a:solidFill>
                <a:latin typeface="Arial" pitchFamily="34" charset="0"/>
                <a:ea typeface="Open Sans" panose="020B0606030504020204" pitchFamily="34" charset="0"/>
                <a:cs typeface="Arial" pitchFamily="34" charset="0"/>
              </a:rPr>
              <a:t>Благоприятный климат</a:t>
            </a:r>
            <a:endParaRPr lang="en-US" b="1" dirty="0">
              <a:solidFill>
                <a:schemeClr val="tx1">
                  <a:lumMod val="90000"/>
                  <a:lumOff val="10000"/>
                </a:schemeClr>
              </a:solidFill>
              <a:latin typeface="Arial" pitchFamily="34" charset="0"/>
              <a:ea typeface="Open Sans" panose="020B0606030504020204" pitchFamily="34" charset="0"/>
              <a:cs typeface="Arial" pitchFamily="34" charset="0"/>
            </a:endParaRPr>
          </a:p>
        </p:txBody>
      </p:sp>
      <p:sp>
        <p:nvSpPr>
          <p:cNvPr id="26" name="Rectangle 5">
            <a:extLst>
              <a:ext uri="{FF2B5EF4-FFF2-40B4-BE49-F238E27FC236}">
                <a16:creationId xmlns="" xmlns:a16="http://schemas.microsoft.com/office/drawing/2014/main" id="{04BCF6F4-A108-48FB-92CB-D28C6932B1A8}"/>
              </a:ext>
            </a:extLst>
          </p:cNvPr>
          <p:cNvSpPr/>
          <p:nvPr/>
        </p:nvSpPr>
        <p:spPr>
          <a:xfrm>
            <a:off x="5572942" y="1491162"/>
            <a:ext cx="6360130" cy="153503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ru-RU" sz="1250" dirty="0" err="1">
                <a:latin typeface="Arial" panose="020B0604020202020204" pitchFamily="34" charset="0"/>
                <a:cs typeface="Arial" panose="020B0604020202020204" pitchFamily="34" charset="0"/>
              </a:rPr>
              <a:t>Серышевский</a:t>
            </a:r>
            <a:r>
              <a:rPr lang="ru-RU" sz="1250" dirty="0">
                <a:latin typeface="Arial" panose="020B0604020202020204" pitchFamily="34" charset="0"/>
                <a:cs typeface="Arial" panose="020B0604020202020204" pitchFamily="34" charset="0"/>
              </a:rPr>
              <a:t> муниципальный округ является сельскохозяйственной территорией Амурской области. Сельскохозяйственное производство представлено </a:t>
            </a:r>
            <a:r>
              <a:rPr lang="ru-RU" sz="1250" b="1" dirty="0">
                <a:solidFill>
                  <a:srgbClr val="4472C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крупными предприятиями, КФХ и личными подсобными хозяйствами</a:t>
            </a:r>
            <a:r>
              <a:rPr lang="ru-RU" sz="125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>
              <a:lnSpc>
                <a:spcPct val="150000"/>
              </a:lnSpc>
            </a:pPr>
            <a:r>
              <a:rPr lang="ru-RU" sz="1250" dirty="0" smtClean="0">
                <a:solidFill>
                  <a:schemeClr val="tx1">
                    <a:lumMod val="90000"/>
                    <a:lumOff val="10000"/>
                  </a:schemeClr>
                </a:solidFill>
                <a:latin typeface="Arial" pitchFamily="34" charset="0"/>
                <a:ea typeface="Open Sans" panose="020B0606030504020204" pitchFamily="34" charset="0"/>
                <a:cs typeface="Arial" pitchFamily="34" charset="0"/>
              </a:rPr>
              <a:t>Благоприятные </a:t>
            </a:r>
            <a:r>
              <a:rPr lang="ru-RU" sz="1250" dirty="0">
                <a:solidFill>
                  <a:schemeClr val="tx1">
                    <a:lumMod val="90000"/>
                    <a:lumOff val="10000"/>
                  </a:schemeClr>
                </a:solidFill>
                <a:latin typeface="Arial" pitchFamily="34" charset="0"/>
                <a:ea typeface="Open Sans" panose="020B0606030504020204" pitchFamily="34" charset="0"/>
                <a:cs typeface="Arial" pitchFamily="34" charset="0"/>
              </a:rPr>
              <a:t>климатические условия, а также </a:t>
            </a:r>
            <a:r>
              <a:rPr lang="ru-RU" sz="1250" b="1" dirty="0">
                <a:solidFill>
                  <a:srgbClr val="4472C4"/>
                </a:solidFill>
                <a:latin typeface="Arial" pitchFamily="34" charset="0"/>
                <a:ea typeface="Open Sans" panose="020B0606030504020204" pitchFamily="34" charset="0"/>
                <a:cs typeface="Arial" pitchFamily="34" charset="0"/>
              </a:rPr>
              <a:t>плодородные почвы </a:t>
            </a:r>
            <a:r>
              <a:rPr lang="ru-RU" sz="1250" dirty="0">
                <a:solidFill>
                  <a:schemeClr val="tx1">
                    <a:lumMod val="90000"/>
                    <a:lumOff val="10000"/>
                  </a:schemeClr>
                </a:solidFill>
                <a:latin typeface="Arial" pitchFamily="34" charset="0"/>
                <a:ea typeface="Open Sans" panose="020B0606030504020204" pitchFamily="34" charset="0"/>
                <a:cs typeface="Arial" pitchFamily="34" charset="0"/>
              </a:rPr>
              <a:t>способствуют развитию сельского хозяйства.</a:t>
            </a:r>
            <a:endParaRPr lang="en-GB" sz="1250" dirty="0">
              <a:solidFill>
                <a:schemeClr val="tx1">
                  <a:lumMod val="90000"/>
                  <a:lumOff val="10000"/>
                </a:schemeClr>
              </a:solidFill>
              <a:latin typeface="Arial" pitchFamily="34" charset="0"/>
              <a:ea typeface="Open Sans" panose="020B0606030504020204" pitchFamily="34" charset="0"/>
              <a:cs typeface="Arial" pitchFamily="34" charset="0"/>
            </a:endParaRPr>
          </a:p>
        </p:txBody>
      </p:sp>
      <p:sp>
        <p:nvSpPr>
          <p:cNvPr id="30" name="Rectangle 5">
            <a:extLst>
              <a:ext uri="{FF2B5EF4-FFF2-40B4-BE49-F238E27FC236}">
                <a16:creationId xmlns="" xmlns:a16="http://schemas.microsoft.com/office/drawing/2014/main" id="{04BCF6F4-A108-48FB-92CB-D28C6932B1A8}"/>
              </a:ext>
            </a:extLst>
          </p:cNvPr>
          <p:cNvSpPr/>
          <p:nvPr/>
        </p:nvSpPr>
        <p:spPr>
          <a:xfrm>
            <a:off x="5572943" y="3796928"/>
            <a:ext cx="6360129" cy="26891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ru-RU" sz="1250" dirty="0">
                <a:solidFill>
                  <a:schemeClr val="tx1">
                    <a:lumMod val="90000"/>
                    <a:lumOff val="10000"/>
                  </a:schemeClr>
                </a:solidFill>
                <a:latin typeface="Arial" pitchFamily="34" charset="0"/>
                <a:ea typeface="Open Sans" panose="020B0606030504020204" pitchFamily="34" charset="0"/>
                <a:cs typeface="Arial" pitchFamily="34" charset="0"/>
              </a:rPr>
              <a:t>Полезные ископаемые на территории Серышевского муниципального округа представлены </a:t>
            </a:r>
            <a:r>
              <a:rPr lang="ru-RU" sz="1250" b="1" dirty="0">
                <a:solidFill>
                  <a:srgbClr val="4472C4"/>
                </a:solidFill>
                <a:latin typeface="Arial" pitchFamily="34" charset="0"/>
                <a:ea typeface="Open Sans" panose="020B0606030504020204" pitchFamily="34" charset="0"/>
                <a:cs typeface="Arial" pitchFamily="34" charset="0"/>
              </a:rPr>
              <a:t>месторождением глин и строительных песков</a:t>
            </a:r>
            <a:r>
              <a:rPr lang="ru-RU" sz="1250" dirty="0" smtClean="0">
                <a:solidFill>
                  <a:schemeClr val="tx1">
                    <a:lumMod val="90000"/>
                    <a:lumOff val="10000"/>
                  </a:schemeClr>
                </a:solidFill>
                <a:latin typeface="Arial" pitchFamily="34" charset="0"/>
                <a:ea typeface="Open Sans" panose="020B0606030504020204" pitchFamily="34" charset="0"/>
                <a:cs typeface="Arial" pitchFamily="34" charset="0"/>
              </a:rPr>
              <a:t>.</a:t>
            </a:r>
            <a:endParaRPr lang="ru-RU" sz="1250" dirty="0">
              <a:solidFill>
                <a:schemeClr val="tx1">
                  <a:lumMod val="90000"/>
                  <a:lumOff val="10000"/>
                </a:schemeClr>
              </a:solidFill>
              <a:latin typeface="Arial" pitchFamily="34" charset="0"/>
              <a:ea typeface="Open Sans" panose="020B0606030504020204" pitchFamily="34" charset="0"/>
              <a:cs typeface="Arial" pitchFamily="34" charset="0"/>
            </a:endParaRPr>
          </a:p>
          <a:p>
            <a:pPr>
              <a:lnSpc>
                <a:spcPct val="150000"/>
              </a:lnSpc>
            </a:pPr>
            <a:r>
              <a:rPr lang="ru-RU" sz="1250" dirty="0">
                <a:solidFill>
                  <a:schemeClr val="tx1">
                    <a:lumMod val="90000"/>
                    <a:lumOff val="10000"/>
                  </a:schemeClr>
                </a:solidFill>
                <a:latin typeface="Arial" pitchFamily="34" charset="0"/>
                <a:ea typeface="Open Sans" panose="020B0606030504020204" pitchFamily="34" charset="0"/>
                <a:cs typeface="Arial" pitchFamily="34" charset="0"/>
              </a:rPr>
              <a:t>Запасы </a:t>
            </a:r>
            <a:r>
              <a:rPr lang="ru-RU" sz="1250" b="1" dirty="0">
                <a:solidFill>
                  <a:srgbClr val="4472C4"/>
                </a:solidFill>
                <a:latin typeface="Arial" pitchFamily="34" charset="0"/>
                <a:ea typeface="Open Sans" panose="020B0606030504020204" pitchFamily="34" charset="0"/>
                <a:cs typeface="Arial" pitchFamily="34" charset="0"/>
              </a:rPr>
              <a:t>нерудных полезных ископаемых </a:t>
            </a:r>
            <a:r>
              <a:rPr lang="ru-RU" sz="1250" dirty="0">
                <a:solidFill>
                  <a:schemeClr val="tx1">
                    <a:lumMod val="90000"/>
                    <a:lumOff val="10000"/>
                  </a:schemeClr>
                </a:solidFill>
                <a:latin typeface="Arial" pitchFamily="34" charset="0"/>
                <a:ea typeface="Open Sans" panose="020B0606030504020204" pitchFamily="34" charset="0"/>
                <a:cs typeface="Arial" pitchFamily="34" charset="0"/>
              </a:rPr>
              <a:t>позволяют полностью удовлетворить потребности округа в песчано-гравийной смеси</a:t>
            </a:r>
            <a:r>
              <a:rPr lang="ru-RU" sz="1250" dirty="0" smtClean="0">
                <a:solidFill>
                  <a:schemeClr val="tx1">
                    <a:lumMod val="90000"/>
                    <a:lumOff val="10000"/>
                  </a:schemeClr>
                </a:solidFill>
                <a:latin typeface="Arial" pitchFamily="34" charset="0"/>
                <a:ea typeface="Open Sans" panose="020B0606030504020204" pitchFamily="34" charset="0"/>
                <a:cs typeface="Arial" pitchFamily="34" charset="0"/>
              </a:rPr>
              <a:t>.</a:t>
            </a:r>
            <a:endParaRPr lang="ru-RU" sz="1250" dirty="0">
              <a:solidFill>
                <a:schemeClr val="tx1">
                  <a:lumMod val="90000"/>
                  <a:lumOff val="10000"/>
                </a:schemeClr>
              </a:solidFill>
              <a:latin typeface="Arial" pitchFamily="34" charset="0"/>
              <a:ea typeface="Open Sans" panose="020B0606030504020204" pitchFamily="34" charset="0"/>
              <a:cs typeface="Arial" pitchFamily="34" charset="0"/>
            </a:endParaRPr>
          </a:p>
          <a:p>
            <a:pPr>
              <a:lnSpc>
                <a:spcPct val="150000"/>
              </a:lnSpc>
            </a:pPr>
            <a:r>
              <a:rPr lang="ru-RU" sz="1250" dirty="0">
                <a:solidFill>
                  <a:schemeClr val="tx1">
                    <a:lumMod val="90000"/>
                    <a:lumOff val="10000"/>
                  </a:schemeClr>
                </a:solidFill>
                <a:latin typeface="Arial" pitchFamily="34" charset="0"/>
                <a:ea typeface="Open Sans" panose="020B0606030504020204" pitchFamily="34" charset="0"/>
                <a:cs typeface="Arial" pitchFamily="34" charset="0"/>
              </a:rPr>
              <a:t>Рельеф территории округа в целом благоприятен для ведения сельскохозяйственного производства, организации всех видов производственно-гражданского строительства</a:t>
            </a:r>
            <a:r>
              <a:rPr lang="ru-RU" sz="1250" dirty="0" smtClean="0">
                <a:solidFill>
                  <a:schemeClr val="tx1">
                    <a:lumMod val="90000"/>
                    <a:lumOff val="10000"/>
                  </a:schemeClr>
                </a:solidFill>
                <a:latin typeface="Arial" pitchFamily="34" charset="0"/>
                <a:ea typeface="Open Sans" panose="020B0606030504020204" pitchFamily="34" charset="0"/>
                <a:cs typeface="Arial" pitchFamily="34" charset="0"/>
              </a:rPr>
              <a:t>.</a:t>
            </a:r>
            <a:endParaRPr lang="ru-RU" sz="1250" dirty="0">
              <a:solidFill>
                <a:schemeClr val="tx1">
                  <a:lumMod val="90000"/>
                  <a:lumOff val="10000"/>
                </a:schemeClr>
              </a:solidFill>
              <a:latin typeface="Arial" pitchFamily="34" charset="0"/>
              <a:ea typeface="Open Sans" panose="020B0606030504020204" pitchFamily="34" charset="0"/>
              <a:cs typeface="Arial" pitchFamily="34" charset="0"/>
            </a:endParaRPr>
          </a:p>
          <a:p>
            <a:pPr>
              <a:lnSpc>
                <a:spcPct val="150000"/>
              </a:lnSpc>
            </a:pPr>
            <a:r>
              <a:rPr lang="ru-RU" sz="1250" dirty="0">
                <a:solidFill>
                  <a:schemeClr val="tx1">
                    <a:lumMod val="90000"/>
                    <a:lumOff val="10000"/>
                  </a:schemeClr>
                </a:solidFill>
                <a:latin typeface="Arial" pitchFamily="34" charset="0"/>
                <a:ea typeface="Open Sans" panose="020B0606030504020204" pitchFamily="34" charset="0"/>
                <a:cs typeface="Arial" pitchFamily="34" charset="0"/>
              </a:rPr>
              <a:t>Выгодное местоположение округа, богатый природный мир создают благоприятные условия для развития сферы туризма.</a:t>
            </a:r>
            <a:endParaRPr lang="en-GB" sz="1250" dirty="0">
              <a:solidFill>
                <a:schemeClr val="tx1">
                  <a:lumMod val="90000"/>
                  <a:lumOff val="10000"/>
                </a:schemeClr>
              </a:solidFill>
              <a:latin typeface="Arial" pitchFamily="34" charset="0"/>
              <a:ea typeface="Open Sans" panose="020B0606030504020204" pitchFamily="34" charset="0"/>
              <a:cs typeface="Arial" pitchFamily="34" charset="0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="" xmlns:a16="http://schemas.microsoft.com/office/drawing/2014/main" id="{5F02C0B1-1D82-4ADC-BC80-676E13042EED}"/>
              </a:ext>
            </a:extLst>
          </p:cNvPr>
          <p:cNvSpPr txBox="1"/>
          <p:nvPr/>
        </p:nvSpPr>
        <p:spPr>
          <a:xfrm>
            <a:off x="5572943" y="3411000"/>
            <a:ext cx="378784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chemeClr val="tx1">
                    <a:lumMod val="90000"/>
                    <a:lumOff val="10000"/>
                  </a:schemeClr>
                </a:solidFill>
                <a:latin typeface="Arial" pitchFamily="34" charset="0"/>
                <a:ea typeface="Open Sans" panose="020B0606030504020204" pitchFamily="34" charset="0"/>
                <a:cs typeface="Arial" pitchFamily="34" charset="0"/>
              </a:rPr>
              <a:t>Природные ресурсы</a:t>
            </a:r>
            <a:endParaRPr lang="en-US" b="1" dirty="0">
              <a:solidFill>
                <a:schemeClr val="tx1">
                  <a:lumMod val="90000"/>
                  <a:lumOff val="10000"/>
                </a:schemeClr>
              </a:solidFill>
              <a:latin typeface="Arial" pitchFamily="34" charset="0"/>
              <a:ea typeface="Open Sans" panose="020B0606030504020204" pitchFamily="34" charset="0"/>
              <a:cs typeface="Arial" pitchFamily="34" charset="0"/>
            </a:endParaRPr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525901" y="3411000"/>
            <a:ext cx="3674533" cy="66146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800" b="1" dirty="0">
                <a:solidFill>
                  <a:schemeClr val="bg1"/>
                </a:solidFill>
                <a:latin typeface="Arial Black" pitchFamily="34" charset="0"/>
                <a:cs typeface="Arial" pitchFamily="34" charset="0"/>
              </a:rPr>
              <a:t>690 км   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до Хабаровска</a:t>
            </a:r>
            <a:endParaRPr lang="ru-RU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525901" y="4301913"/>
            <a:ext cx="4123266" cy="66146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800" b="1" dirty="0">
                <a:solidFill>
                  <a:schemeClr val="bg1"/>
                </a:solidFill>
                <a:latin typeface="Arial Black" pitchFamily="34" charset="0"/>
                <a:cs typeface="Arial" pitchFamily="34" charset="0"/>
              </a:rPr>
              <a:t>1400 км </a:t>
            </a:r>
            <a:r>
              <a:rPr lang="ru-RU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до </a:t>
            </a:r>
            <a:r>
              <a:rPr lang="ru-RU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Владивостока</a:t>
            </a:r>
            <a:endParaRPr lang="ru-RU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9" name="Скругленный прямоугольник 28"/>
          <p:cNvSpPr/>
          <p:nvPr/>
        </p:nvSpPr>
        <p:spPr>
          <a:xfrm>
            <a:off x="525901" y="5186494"/>
            <a:ext cx="4691209" cy="661467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800" b="1" dirty="0">
                <a:solidFill>
                  <a:srgbClr val="4472C4"/>
                </a:solidFill>
                <a:latin typeface="Arial Black" pitchFamily="34" charset="0"/>
                <a:cs typeface="Arial" pitchFamily="34" charset="0"/>
              </a:rPr>
              <a:t>7700 км </a:t>
            </a:r>
            <a:r>
              <a:rPr lang="ru-RU" b="1" dirty="0">
                <a:solidFill>
                  <a:srgbClr val="4472C4"/>
                </a:solidFill>
                <a:latin typeface="Arial" pitchFamily="34" charset="0"/>
                <a:cs typeface="Arial" pitchFamily="34" charset="0"/>
              </a:rPr>
              <a:t>до </a:t>
            </a:r>
            <a:r>
              <a:rPr lang="ru-RU" b="1" dirty="0" smtClean="0">
                <a:solidFill>
                  <a:srgbClr val="4472C4"/>
                </a:solidFill>
                <a:latin typeface="Arial" pitchFamily="34" charset="0"/>
                <a:cs typeface="Arial" pitchFamily="34" charset="0"/>
              </a:rPr>
              <a:t>Москвы</a:t>
            </a:r>
            <a:endParaRPr lang="ru-RU" b="1" dirty="0">
              <a:solidFill>
                <a:srgbClr val="4472C4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508069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  <p:bldP spid="22" grpId="0"/>
      <p:bldP spid="24" grpId="0"/>
      <p:bldP spid="26" grpId="0"/>
      <p:bldP spid="30" grpId="0"/>
      <p:bldP spid="32" grpId="0"/>
      <p:bldP spid="3" grpId="0" animBg="1"/>
      <p:bldP spid="25" grpId="0" animBg="1"/>
      <p:bldP spid="29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-2"/>
            <a:ext cx="12192000" cy="68580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Прямоугольник 11"/>
          <p:cNvSpPr/>
          <p:nvPr/>
        </p:nvSpPr>
        <p:spPr>
          <a:xfrm>
            <a:off x="9532" y="0"/>
            <a:ext cx="12191995" cy="6858000"/>
          </a:xfrm>
          <a:prstGeom prst="rect">
            <a:avLst/>
          </a:prstGeom>
          <a:solidFill>
            <a:schemeClr val="bg1">
              <a:lumMod val="95000"/>
              <a:alpha val="6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Right Triangle 2">
            <a:extLst>
              <a:ext uri="{FF2B5EF4-FFF2-40B4-BE49-F238E27FC236}">
                <a16:creationId xmlns="" xmlns:a16="http://schemas.microsoft.com/office/drawing/2014/main" id="{24FE1721-3792-4C0B-AFC5-E933EA748BFD}"/>
              </a:ext>
            </a:extLst>
          </p:cNvPr>
          <p:cNvSpPr/>
          <p:nvPr/>
        </p:nvSpPr>
        <p:spPr>
          <a:xfrm rot="10800000">
            <a:off x="11533515" y="-3"/>
            <a:ext cx="658481" cy="658481"/>
          </a:xfrm>
          <a:prstGeom prst="rtTriangle">
            <a:avLst/>
          </a:prstGeom>
          <a:solidFill>
            <a:srgbClr val="4472C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3" name="Rectangle 22">
            <a:extLst>
              <a:ext uri="{FF2B5EF4-FFF2-40B4-BE49-F238E27FC236}">
                <a16:creationId xmlns="" xmlns:a16="http://schemas.microsoft.com/office/drawing/2014/main" id="{1DD9E92B-CCDA-4A0E-A218-FB03D92837D4}"/>
              </a:ext>
            </a:extLst>
          </p:cNvPr>
          <p:cNvSpPr/>
          <p:nvPr/>
        </p:nvSpPr>
        <p:spPr>
          <a:xfrm>
            <a:off x="4949541" y="264672"/>
            <a:ext cx="2311979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4000" b="1" cap="all" dirty="0" smtClean="0">
                <a:solidFill>
                  <a:srgbClr val="4472C4"/>
                </a:solidFill>
                <a:latin typeface="Arial" pitchFamily="34" charset="0"/>
                <a:cs typeface="Arial" pitchFamily="34" charset="0"/>
              </a:rPr>
              <a:t>климат</a:t>
            </a:r>
            <a:endParaRPr lang="en-GB" sz="4000" b="1" cap="all" dirty="0">
              <a:solidFill>
                <a:srgbClr val="4472C4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ctangle 5">
            <a:extLst>
              <a:ext uri="{FF2B5EF4-FFF2-40B4-BE49-F238E27FC236}">
                <a16:creationId xmlns="" xmlns:a16="http://schemas.microsoft.com/office/drawing/2014/main" id="{04BCF6F4-A108-48FB-92CB-D28C6932B1A8}"/>
              </a:ext>
            </a:extLst>
          </p:cNvPr>
          <p:cNvSpPr/>
          <p:nvPr/>
        </p:nvSpPr>
        <p:spPr>
          <a:xfrm>
            <a:off x="886628" y="882429"/>
            <a:ext cx="10646887" cy="21121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ru-RU" sz="1250" dirty="0" smtClean="0">
                <a:solidFill>
                  <a:schemeClr val="tx1">
                    <a:lumMod val="90000"/>
                    <a:lumOff val="10000"/>
                  </a:schemeClr>
                </a:solidFill>
                <a:latin typeface="Arial" pitchFamily="34" charset="0"/>
                <a:ea typeface="Open Sans" panose="020B0606030504020204" pitchFamily="34" charset="0"/>
                <a:cs typeface="Arial" pitchFamily="34" charset="0"/>
              </a:rPr>
              <a:t>Для Серышевского муниципального округа характерна переменная облачность в течение всего года.</a:t>
            </a:r>
          </a:p>
          <a:p>
            <a:pPr>
              <a:lnSpc>
                <a:spcPct val="150000"/>
              </a:lnSpc>
            </a:pPr>
            <a:endParaRPr lang="ru-RU" sz="1250" dirty="0">
              <a:solidFill>
                <a:schemeClr val="tx1">
                  <a:lumMod val="90000"/>
                  <a:lumOff val="10000"/>
                </a:schemeClr>
              </a:solidFill>
              <a:latin typeface="Arial" pitchFamily="34" charset="0"/>
              <a:ea typeface="Open Sans" panose="020B0606030504020204" pitchFamily="34" charset="0"/>
              <a:cs typeface="Arial" pitchFamily="34" charset="0"/>
            </a:endParaRPr>
          </a:p>
          <a:p>
            <a:pPr>
              <a:lnSpc>
                <a:spcPct val="150000"/>
              </a:lnSpc>
            </a:pPr>
            <a:r>
              <a:rPr lang="ru-RU" sz="1250" dirty="0">
                <a:solidFill>
                  <a:schemeClr val="tx1">
                    <a:lumMod val="90000"/>
                    <a:lumOff val="10000"/>
                  </a:schemeClr>
                </a:solidFill>
                <a:latin typeface="Arial" pitchFamily="34" charset="0"/>
                <a:ea typeface="Open Sans" panose="020B0606030504020204" pitchFamily="34" charset="0"/>
                <a:cs typeface="Arial" pitchFamily="34" charset="0"/>
              </a:rPr>
              <a:t>Четко выражены времена года. Лето преимущественно </a:t>
            </a:r>
            <a:r>
              <a:rPr lang="ru-RU" sz="1250" dirty="0" smtClean="0">
                <a:solidFill>
                  <a:schemeClr val="tx1">
                    <a:lumMod val="90000"/>
                    <a:lumOff val="10000"/>
                  </a:schemeClr>
                </a:solidFill>
                <a:latin typeface="Arial" pitchFamily="34" charset="0"/>
                <a:ea typeface="Open Sans" panose="020B0606030504020204" pitchFamily="34" charset="0"/>
                <a:cs typeface="Arial" pitchFamily="34" charset="0"/>
              </a:rPr>
              <a:t>теплое. </a:t>
            </a:r>
            <a:r>
              <a:rPr lang="ru-RU" sz="1250" dirty="0">
                <a:solidFill>
                  <a:schemeClr val="tx1">
                    <a:lumMod val="90000"/>
                    <a:lumOff val="10000"/>
                  </a:schemeClr>
                </a:solidFill>
                <a:latin typeface="Arial" pitchFamily="34" charset="0"/>
                <a:ea typeface="Open Sans" panose="020B0606030504020204" pitchFamily="34" charset="0"/>
                <a:cs typeface="Arial" pitchFamily="34" charset="0"/>
              </a:rPr>
              <a:t>Зима холодная, </a:t>
            </a:r>
            <a:r>
              <a:rPr lang="ru-RU" sz="1250" dirty="0" smtClean="0">
                <a:solidFill>
                  <a:schemeClr val="tx1">
                    <a:lumMod val="90000"/>
                    <a:lumOff val="10000"/>
                  </a:schemeClr>
                </a:solidFill>
                <a:latin typeface="Arial" pitchFamily="34" charset="0"/>
                <a:ea typeface="Open Sans" panose="020B0606030504020204" pitchFamily="34" charset="0"/>
                <a:cs typeface="Arial" pitchFamily="34" charset="0"/>
              </a:rPr>
              <a:t>снежная.</a:t>
            </a:r>
          </a:p>
          <a:p>
            <a:pPr>
              <a:lnSpc>
                <a:spcPct val="150000"/>
              </a:lnSpc>
            </a:pPr>
            <a:endParaRPr lang="ru-RU" sz="1250" dirty="0" smtClean="0">
              <a:solidFill>
                <a:schemeClr val="tx1">
                  <a:lumMod val="90000"/>
                  <a:lumOff val="10000"/>
                </a:schemeClr>
              </a:solidFill>
              <a:latin typeface="Arial" pitchFamily="34" charset="0"/>
              <a:ea typeface="Open Sans" panose="020B0606030504020204" pitchFamily="34" charset="0"/>
              <a:cs typeface="Arial" pitchFamily="34" charset="0"/>
            </a:endParaRPr>
          </a:p>
          <a:p>
            <a:pPr>
              <a:lnSpc>
                <a:spcPct val="150000"/>
              </a:lnSpc>
            </a:pPr>
            <a:r>
              <a:rPr lang="ru-RU" sz="1250" dirty="0">
                <a:solidFill>
                  <a:schemeClr val="tx1">
                    <a:lumMod val="90000"/>
                    <a:lumOff val="10000"/>
                  </a:schemeClr>
                </a:solidFill>
                <a:latin typeface="Arial" pitchFamily="34" charset="0"/>
                <a:ea typeface="Open Sans" panose="020B0606030504020204" pitchFamily="34" charset="0"/>
                <a:cs typeface="Arial" pitchFamily="34" charset="0"/>
              </a:rPr>
              <a:t>В течение года осадки распределяются неравномерно. В холодный период года выпадает </a:t>
            </a:r>
            <a:r>
              <a:rPr lang="ru-RU" sz="1250" b="1" dirty="0">
                <a:solidFill>
                  <a:srgbClr val="4472C4"/>
                </a:solidFill>
                <a:latin typeface="Arial" pitchFamily="34" charset="0"/>
                <a:ea typeface="Open Sans" panose="020B0606030504020204" pitchFamily="34" charset="0"/>
                <a:cs typeface="Arial" pitchFamily="34" charset="0"/>
              </a:rPr>
              <a:t>90-100 мм осадков </a:t>
            </a:r>
            <a:r>
              <a:rPr lang="ru-RU" sz="1250" dirty="0">
                <a:solidFill>
                  <a:schemeClr val="tx1">
                    <a:lumMod val="90000"/>
                    <a:lumOff val="10000"/>
                  </a:schemeClr>
                </a:solidFill>
                <a:latin typeface="Arial" pitchFamily="34" charset="0"/>
                <a:ea typeface="Open Sans" panose="020B0606030504020204" pitchFamily="34" charset="0"/>
                <a:cs typeface="Arial" pitchFamily="34" charset="0"/>
              </a:rPr>
              <a:t>(до 20-25 % годовой суммы), в теплый – </a:t>
            </a:r>
            <a:r>
              <a:rPr lang="ru-RU" sz="1250" b="1" dirty="0">
                <a:solidFill>
                  <a:srgbClr val="4472C4"/>
                </a:solidFill>
                <a:latin typeface="Arial" pitchFamily="34" charset="0"/>
                <a:ea typeface="Open Sans" panose="020B0606030504020204" pitchFamily="34" charset="0"/>
                <a:cs typeface="Arial" pitchFamily="34" charset="0"/>
              </a:rPr>
              <a:t>480-580 мм </a:t>
            </a:r>
            <a:r>
              <a:rPr lang="ru-RU" sz="1250" dirty="0">
                <a:solidFill>
                  <a:schemeClr val="tx1">
                    <a:lumMod val="90000"/>
                    <a:lumOff val="10000"/>
                  </a:schemeClr>
                </a:solidFill>
                <a:latin typeface="Arial" pitchFamily="34" charset="0"/>
                <a:ea typeface="Open Sans" panose="020B0606030504020204" pitchFamily="34" charset="0"/>
                <a:cs typeface="Arial" pitchFamily="34" charset="0"/>
              </a:rPr>
              <a:t>(75-80 % годовой суммы). </a:t>
            </a:r>
            <a:endParaRPr lang="ru-RU" sz="1250" dirty="0" smtClean="0">
              <a:solidFill>
                <a:schemeClr val="tx1">
                  <a:lumMod val="90000"/>
                  <a:lumOff val="10000"/>
                </a:schemeClr>
              </a:solidFill>
              <a:latin typeface="Arial" pitchFamily="34" charset="0"/>
              <a:ea typeface="Open Sans" panose="020B0606030504020204" pitchFamily="34" charset="0"/>
              <a:cs typeface="Arial" pitchFamily="34" charset="0"/>
            </a:endParaRPr>
          </a:p>
          <a:p>
            <a:pPr>
              <a:lnSpc>
                <a:spcPct val="150000"/>
              </a:lnSpc>
            </a:pPr>
            <a:r>
              <a:rPr lang="ru-RU" sz="1250" dirty="0" smtClean="0">
                <a:solidFill>
                  <a:schemeClr val="tx1">
                    <a:lumMod val="90000"/>
                    <a:lumOff val="10000"/>
                  </a:schemeClr>
                </a:solidFill>
                <a:latin typeface="Arial" pitchFamily="34" charset="0"/>
                <a:ea typeface="Open Sans" panose="020B0606030504020204" pitchFamily="34" charset="0"/>
                <a:cs typeface="Arial" pitchFamily="34" charset="0"/>
              </a:rPr>
              <a:t>Июль </a:t>
            </a:r>
            <a:r>
              <a:rPr lang="ru-RU" sz="1250" dirty="0">
                <a:solidFill>
                  <a:schemeClr val="tx1">
                    <a:lumMod val="90000"/>
                    <a:lumOff val="10000"/>
                  </a:schemeClr>
                </a:solidFill>
                <a:latin typeface="Arial" pitchFamily="34" charset="0"/>
                <a:ea typeface="Open Sans" panose="020B0606030504020204" pitchFamily="34" charset="0"/>
                <a:cs typeface="Arial" pitchFamily="34" charset="0"/>
              </a:rPr>
              <a:t>и август - самые влажные месяцы года. </a:t>
            </a:r>
            <a:endParaRPr lang="ru-RU" sz="1250" dirty="0" smtClean="0">
              <a:solidFill>
                <a:schemeClr val="tx1">
                  <a:lumMod val="90000"/>
                  <a:lumOff val="10000"/>
                </a:schemeClr>
              </a:solidFill>
              <a:latin typeface="Arial" pitchFamily="34" charset="0"/>
              <a:ea typeface="Open Sans" panose="020B0606030504020204" pitchFamily="34" charset="0"/>
              <a:cs typeface="Arial" pitchFamily="34" charset="0"/>
            </a:endParaRPr>
          </a:p>
        </p:txBody>
      </p:sp>
      <p:sp>
        <p:nvSpPr>
          <p:cNvPr id="37" name="Скругленный прямоугольник 36"/>
          <p:cNvSpPr/>
          <p:nvPr/>
        </p:nvSpPr>
        <p:spPr>
          <a:xfrm>
            <a:off x="886628" y="3279727"/>
            <a:ext cx="2379134" cy="144195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2065" marR="5080" algn="ctr">
              <a:spcBef>
                <a:spcPts val="105"/>
              </a:spcBef>
            </a:pPr>
            <a:r>
              <a:rPr lang="ru-RU" sz="3600" b="1" dirty="0">
                <a:latin typeface="Arial Black" pitchFamily="34" charset="0"/>
                <a:ea typeface="Open Sans" panose="020B0606030504020204" pitchFamily="34" charset="0"/>
                <a:cs typeface="Arial" pitchFamily="34" charset="0"/>
              </a:rPr>
              <a:t>- 30 °С</a:t>
            </a:r>
            <a:endParaRPr lang="en-US" sz="3600" b="1" dirty="0">
              <a:latin typeface="Arial Black" pitchFamily="34" charset="0"/>
              <a:ea typeface="Open Sans" panose="020B0606030504020204" pitchFamily="34" charset="0"/>
              <a:cs typeface="Arial" pitchFamily="34" charset="0"/>
            </a:endParaRPr>
          </a:p>
          <a:p>
            <a:pPr marL="12065" marR="5080" algn="ctr">
              <a:lnSpc>
                <a:spcPct val="100000"/>
              </a:lnSpc>
              <a:spcBef>
                <a:spcPts val="105"/>
              </a:spcBef>
            </a:pPr>
            <a:r>
              <a:rPr lang="ru-RU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средняя </a:t>
            </a:r>
            <a:r>
              <a:rPr lang="ru-RU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температура января</a:t>
            </a:r>
          </a:p>
        </p:txBody>
      </p:sp>
      <p:sp>
        <p:nvSpPr>
          <p:cNvPr id="38" name="Скругленный прямоугольник 37"/>
          <p:cNvSpPr/>
          <p:nvPr/>
        </p:nvSpPr>
        <p:spPr>
          <a:xfrm>
            <a:off x="4915963" y="3279727"/>
            <a:ext cx="2379134" cy="144195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2065" marR="5080" algn="ctr">
              <a:spcBef>
                <a:spcPts val="105"/>
              </a:spcBef>
            </a:pPr>
            <a:r>
              <a:rPr lang="ru-RU" sz="3600" b="1" dirty="0">
                <a:latin typeface="Arial Black" pitchFamily="34" charset="0"/>
                <a:ea typeface="Open Sans" panose="020B0606030504020204" pitchFamily="34" charset="0"/>
                <a:cs typeface="Arial" pitchFamily="34" charset="0"/>
              </a:rPr>
              <a:t>+ 26 °С</a:t>
            </a:r>
          </a:p>
          <a:p>
            <a:pPr marL="12065" marR="5080" algn="ctr">
              <a:lnSpc>
                <a:spcPct val="100000"/>
              </a:lnSpc>
              <a:spcBef>
                <a:spcPts val="105"/>
              </a:spcBef>
            </a:pPr>
            <a:r>
              <a:rPr lang="ru-RU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средняя температура июля</a:t>
            </a:r>
          </a:p>
        </p:txBody>
      </p:sp>
      <p:sp>
        <p:nvSpPr>
          <p:cNvPr id="39" name="Скругленный прямоугольник 38"/>
          <p:cNvSpPr/>
          <p:nvPr/>
        </p:nvSpPr>
        <p:spPr>
          <a:xfrm>
            <a:off x="8961966" y="3279727"/>
            <a:ext cx="2379134" cy="1441955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2065" marR="5080" algn="ctr">
              <a:spcBef>
                <a:spcPts val="105"/>
              </a:spcBef>
            </a:pPr>
            <a:r>
              <a:rPr lang="ru-RU" sz="3600" b="1" dirty="0">
                <a:solidFill>
                  <a:srgbClr val="4472C4"/>
                </a:solidFill>
                <a:latin typeface="Arial Black" pitchFamily="34" charset="0"/>
                <a:ea typeface="Open Sans" panose="020B0606030504020204" pitchFamily="34" charset="0"/>
                <a:cs typeface="Arial" pitchFamily="34" charset="0"/>
              </a:rPr>
              <a:t>640 мм</a:t>
            </a:r>
          </a:p>
          <a:p>
            <a:pPr marL="12065" marR="5080" algn="ctr">
              <a:lnSpc>
                <a:spcPct val="100000"/>
              </a:lnSpc>
              <a:spcBef>
                <a:spcPts val="105"/>
              </a:spcBef>
            </a:pPr>
            <a:r>
              <a:rPr lang="ru-RU" b="1" dirty="0" smtClean="0">
                <a:solidFill>
                  <a:srgbClr val="4472C4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400" b="1" dirty="0">
                <a:solidFill>
                  <a:srgbClr val="4472C4"/>
                </a:solidFill>
                <a:latin typeface="Arial" pitchFamily="34" charset="0"/>
                <a:cs typeface="Arial" pitchFamily="34" charset="0"/>
              </a:rPr>
              <a:t>годовое количество осадков</a:t>
            </a:r>
          </a:p>
        </p:txBody>
      </p:sp>
      <p:sp>
        <p:nvSpPr>
          <p:cNvPr id="40" name="Скругленный прямоугольник 39"/>
          <p:cNvSpPr/>
          <p:nvPr/>
        </p:nvSpPr>
        <p:spPr>
          <a:xfrm>
            <a:off x="825498" y="5014184"/>
            <a:ext cx="2379134" cy="144195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2065" marR="5080" algn="ctr">
              <a:spcBef>
                <a:spcPts val="105"/>
              </a:spcBef>
            </a:pPr>
            <a:r>
              <a:rPr lang="ru-RU" sz="3600" b="1" dirty="0">
                <a:latin typeface="Arial Black" pitchFamily="34" charset="0"/>
                <a:ea typeface="Open Sans" panose="020B0606030504020204" pitchFamily="34" charset="0"/>
                <a:cs typeface="Arial" pitchFamily="34" charset="0"/>
              </a:rPr>
              <a:t>3,1 м</a:t>
            </a:r>
          </a:p>
          <a:p>
            <a:pPr marL="12065" marR="5080" algn="ctr">
              <a:lnSpc>
                <a:spcPct val="100000"/>
              </a:lnSpc>
              <a:spcBef>
                <a:spcPts val="105"/>
              </a:spcBef>
            </a:pPr>
            <a:r>
              <a:rPr lang="ru-RU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сезонное промерзание грунтов</a:t>
            </a:r>
            <a:endParaRPr lang="ru-RU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1" name="Скругленный прямоугольник 40"/>
          <p:cNvSpPr/>
          <p:nvPr/>
        </p:nvSpPr>
        <p:spPr>
          <a:xfrm>
            <a:off x="8961966" y="5013226"/>
            <a:ext cx="2379134" cy="1441955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2065" marR="5080" algn="ctr">
              <a:spcBef>
                <a:spcPts val="105"/>
              </a:spcBef>
            </a:pPr>
            <a:r>
              <a:rPr lang="ru-RU" sz="3600" b="1" dirty="0">
                <a:solidFill>
                  <a:srgbClr val="4472C4"/>
                </a:solidFill>
                <a:latin typeface="Arial Black" pitchFamily="34" charset="0"/>
                <a:ea typeface="Open Sans" panose="020B0606030504020204" pitchFamily="34" charset="0"/>
                <a:cs typeface="Arial" pitchFamily="34" charset="0"/>
              </a:rPr>
              <a:t>144 дня </a:t>
            </a:r>
            <a:r>
              <a:rPr lang="ru-RU" b="1" dirty="0">
                <a:solidFill>
                  <a:srgbClr val="4472C4"/>
                </a:solidFill>
                <a:latin typeface="Arial Black" pitchFamily="34" charset="0"/>
                <a:cs typeface="Arial" pitchFamily="34" charset="0"/>
              </a:rPr>
              <a:t> </a:t>
            </a:r>
            <a:r>
              <a:rPr lang="ru-RU" sz="1400" b="1" dirty="0" smtClean="0">
                <a:solidFill>
                  <a:srgbClr val="4472C4"/>
                </a:solidFill>
                <a:latin typeface="Arial" pitchFamily="34" charset="0"/>
                <a:cs typeface="Arial" pitchFamily="34" charset="0"/>
              </a:rPr>
              <a:t>продолжительность</a:t>
            </a:r>
            <a:endParaRPr lang="ru-RU" sz="17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2" name="Скругленный прямоугольник 41"/>
          <p:cNvSpPr/>
          <p:nvPr/>
        </p:nvSpPr>
        <p:spPr>
          <a:xfrm>
            <a:off x="4915963" y="5013226"/>
            <a:ext cx="2379134" cy="144195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2065" marR="5080" algn="ctr">
              <a:spcBef>
                <a:spcPts val="105"/>
              </a:spcBef>
            </a:pPr>
            <a:r>
              <a:rPr lang="ru-RU" sz="2400" b="1" dirty="0">
                <a:latin typeface="Arial Black" pitchFamily="34" charset="0"/>
                <a:ea typeface="Open Sans" panose="020B0606030504020204" pitchFamily="34" charset="0"/>
                <a:cs typeface="Arial" pitchFamily="34" charset="0"/>
              </a:rPr>
              <a:t>136-142 </a:t>
            </a:r>
            <a:r>
              <a:rPr lang="ru-RU" sz="2400" b="1" dirty="0" smtClean="0">
                <a:latin typeface="Arial Black" pitchFamily="34" charset="0"/>
                <a:ea typeface="Open Sans" panose="020B0606030504020204" pitchFamily="34" charset="0"/>
                <a:cs typeface="Arial" pitchFamily="34" charset="0"/>
              </a:rPr>
              <a:t>дня</a:t>
            </a:r>
          </a:p>
          <a:p>
            <a:pPr marL="12065" marR="5080" algn="ctr">
              <a:spcBef>
                <a:spcPts val="105"/>
              </a:spcBef>
            </a:pPr>
            <a:r>
              <a:rPr lang="ru-RU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средняя продолжительность  безморозного периода года </a:t>
            </a:r>
          </a:p>
        </p:txBody>
      </p:sp>
    </p:spTree>
    <p:extLst>
      <p:ext uri="{BB962C8B-B14F-4D97-AF65-F5344CB8AC3E}">
        <p14:creationId xmlns:p14="http://schemas.microsoft.com/office/powerpoint/2010/main" val="39177865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37" grpId="0" animBg="1"/>
      <p:bldP spid="38" grpId="0" animBg="1"/>
      <p:bldP spid="39" grpId="0" animBg="1"/>
      <p:bldP spid="40" grpId="0" animBg="1"/>
      <p:bldP spid="41" grpId="0" animBg="1"/>
      <p:bldP spid="42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ight Triangle 2">
            <a:extLst>
              <a:ext uri="{FF2B5EF4-FFF2-40B4-BE49-F238E27FC236}">
                <a16:creationId xmlns="" xmlns:a16="http://schemas.microsoft.com/office/drawing/2014/main" id="{24FE1721-3792-4C0B-AFC5-E933EA748BFD}"/>
              </a:ext>
            </a:extLst>
          </p:cNvPr>
          <p:cNvSpPr/>
          <p:nvPr/>
        </p:nvSpPr>
        <p:spPr>
          <a:xfrm rot="10800000">
            <a:off x="11533515" y="-3"/>
            <a:ext cx="658481" cy="658481"/>
          </a:xfrm>
          <a:prstGeom prst="rtTriangle">
            <a:avLst/>
          </a:prstGeom>
          <a:solidFill>
            <a:srgbClr val="4472C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3" name="Rectangle 22">
            <a:extLst>
              <a:ext uri="{FF2B5EF4-FFF2-40B4-BE49-F238E27FC236}">
                <a16:creationId xmlns="" xmlns:a16="http://schemas.microsoft.com/office/drawing/2014/main" id="{1DD9E92B-CCDA-4A0E-A218-FB03D92837D4}"/>
              </a:ext>
            </a:extLst>
          </p:cNvPr>
          <p:cNvSpPr/>
          <p:nvPr/>
        </p:nvSpPr>
        <p:spPr>
          <a:xfrm>
            <a:off x="1196623" y="264672"/>
            <a:ext cx="993422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cap="all" dirty="0">
                <a:solidFill>
                  <a:srgbClr val="4472C4"/>
                </a:solidFill>
                <a:latin typeface="Arial" pitchFamily="34" charset="0"/>
                <a:cs typeface="Arial" pitchFamily="34" charset="0"/>
              </a:rPr>
              <a:t>НАСЕЛЕНИЕ И ТРУДОВЫЕ РЕСУРСЫ</a:t>
            </a:r>
            <a:endParaRPr lang="en-GB" sz="4000" b="1" cap="all" dirty="0">
              <a:solidFill>
                <a:srgbClr val="4472C4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26534" y="1090124"/>
            <a:ext cx="5735077" cy="153503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ru-RU" sz="1250" b="1" dirty="0" smtClean="0">
                <a:latin typeface="Arial" pitchFamily="34" charset="0"/>
                <a:cs typeface="Arial" pitchFamily="34" charset="0"/>
              </a:rPr>
              <a:t>Удельный </a:t>
            </a:r>
            <a:r>
              <a:rPr lang="ru-RU" sz="1250" b="1" dirty="0">
                <a:latin typeface="Arial" pitchFamily="34" charset="0"/>
                <a:cs typeface="Arial" pitchFamily="34" charset="0"/>
              </a:rPr>
              <a:t>вес </a:t>
            </a:r>
            <a:r>
              <a:rPr lang="ru-RU" sz="1250" dirty="0" smtClean="0">
                <a:latin typeface="Arial" pitchFamily="34" charset="0"/>
                <a:cs typeface="Arial" pitchFamily="34" charset="0"/>
              </a:rPr>
              <a:t>численности </a:t>
            </a:r>
            <a:r>
              <a:rPr lang="ru-RU" sz="1250" dirty="0" err="1" smtClean="0">
                <a:latin typeface="Arial" pitchFamily="34" charset="0"/>
                <a:cs typeface="Arial" pitchFamily="34" charset="0"/>
              </a:rPr>
              <a:t>Серышевского</a:t>
            </a:r>
            <a:r>
              <a:rPr lang="ru-RU" sz="1250" dirty="0" smtClean="0">
                <a:latin typeface="Arial" pitchFamily="34" charset="0"/>
                <a:cs typeface="Arial" pitchFamily="34" charset="0"/>
              </a:rPr>
              <a:t> муниципального округа в </a:t>
            </a:r>
            <a:r>
              <a:rPr lang="ru-RU" sz="1250" dirty="0">
                <a:latin typeface="Arial" pitchFamily="34" charset="0"/>
                <a:cs typeface="Arial" pitchFamily="34" charset="0"/>
              </a:rPr>
              <a:t>общей численности населения Амурской области </a:t>
            </a:r>
            <a:r>
              <a:rPr lang="ru-RU" sz="1250" dirty="0" smtClean="0">
                <a:latin typeface="Arial" pitchFamily="34" charset="0"/>
                <a:cs typeface="Arial" pitchFamily="34" charset="0"/>
              </a:rPr>
              <a:t>составляет </a:t>
            </a:r>
            <a:r>
              <a:rPr lang="ru-RU" sz="1250" b="1" dirty="0" smtClean="0">
                <a:solidFill>
                  <a:srgbClr val="4472C4"/>
                </a:solidFill>
                <a:latin typeface="Arial" pitchFamily="34" charset="0"/>
                <a:cs typeface="Arial" pitchFamily="34" charset="0"/>
              </a:rPr>
              <a:t>2,7%. </a:t>
            </a:r>
            <a:r>
              <a:rPr lang="ru-RU" sz="1250" dirty="0">
                <a:latin typeface="Arial" pitchFamily="34" charset="0"/>
                <a:cs typeface="Arial" pitchFamily="34" charset="0"/>
              </a:rPr>
              <a:t>Данный показатель остается неизменным на протяжении последних </a:t>
            </a:r>
            <a:r>
              <a:rPr lang="ru-RU" sz="1250" dirty="0" smtClean="0">
                <a:latin typeface="Arial" pitchFamily="34" charset="0"/>
                <a:cs typeface="Arial" pitchFamily="34" charset="0"/>
              </a:rPr>
              <a:t>10-ти </a:t>
            </a:r>
            <a:r>
              <a:rPr lang="ru-RU" sz="1250" dirty="0">
                <a:latin typeface="Arial" pitchFamily="34" charset="0"/>
                <a:cs typeface="Arial" pitchFamily="34" charset="0"/>
              </a:rPr>
              <a:t>лет. </a:t>
            </a:r>
            <a:endParaRPr lang="ru-RU" sz="1250" dirty="0" smtClean="0">
              <a:latin typeface="Arial" pitchFamily="34" charset="0"/>
              <a:cs typeface="Arial" pitchFamily="34" charset="0"/>
            </a:endParaRPr>
          </a:p>
          <a:p>
            <a:pPr algn="just">
              <a:lnSpc>
                <a:spcPct val="150000"/>
              </a:lnSpc>
            </a:pPr>
            <a:endParaRPr lang="ru-RU" sz="1250" b="1" dirty="0">
              <a:solidFill>
                <a:srgbClr val="4472C4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7" name="Диаграмма 6"/>
          <p:cNvGraphicFramePr/>
          <p:nvPr>
            <p:extLst>
              <p:ext uri="{D42A27DB-BD31-4B8C-83A1-F6EECF244321}">
                <p14:modId xmlns:p14="http://schemas.microsoft.com/office/powerpoint/2010/main" val="1163723200"/>
              </p:ext>
            </p:extLst>
          </p:nvPr>
        </p:nvGraphicFramePr>
        <p:xfrm>
          <a:off x="6426926" y="1087369"/>
          <a:ext cx="4732141" cy="253938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9" name="Диаграмма 8"/>
          <p:cNvGraphicFramePr/>
          <p:nvPr>
            <p:extLst>
              <p:ext uri="{D42A27DB-BD31-4B8C-83A1-F6EECF244321}">
                <p14:modId xmlns:p14="http://schemas.microsoft.com/office/powerpoint/2010/main" val="955190899"/>
              </p:ext>
            </p:extLst>
          </p:nvPr>
        </p:nvGraphicFramePr>
        <p:xfrm>
          <a:off x="6374674" y="3855968"/>
          <a:ext cx="4885993" cy="254483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0" name="Прямоугольник 9"/>
          <p:cNvSpPr/>
          <p:nvPr/>
        </p:nvSpPr>
        <p:spPr>
          <a:xfrm>
            <a:off x="1487310" y="3215242"/>
            <a:ext cx="3793067" cy="6347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ru-RU" sz="1100" b="1" dirty="0" smtClean="0">
                <a:latin typeface="Arial" pitchFamily="34" charset="0"/>
                <a:cs typeface="Arial" pitchFamily="34" charset="0"/>
              </a:rPr>
              <a:t>Динамика численности населения </a:t>
            </a:r>
            <a:r>
              <a:rPr lang="ru-RU" sz="1250" b="1" dirty="0" smtClean="0">
                <a:latin typeface="Arial" pitchFamily="34" charset="0"/>
                <a:cs typeface="Arial" pitchFamily="34" charset="0"/>
              </a:rPr>
              <a:t>Серышевского</a:t>
            </a:r>
            <a:r>
              <a:rPr lang="ru-RU" sz="1100" b="1" dirty="0" smtClean="0">
                <a:latin typeface="Arial" pitchFamily="34" charset="0"/>
                <a:cs typeface="Arial" pitchFamily="34" charset="0"/>
              </a:rPr>
              <a:t> муниципального округа 2015-2025 гг., человек</a:t>
            </a:r>
            <a:endParaRPr lang="ru-RU" sz="1100" dirty="0"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5" name="Диаграмма 4"/>
          <p:cNvGraphicFramePr/>
          <p:nvPr>
            <p:extLst>
              <p:ext uri="{D42A27DB-BD31-4B8C-83A1-F6EECF244321}">
                <p14:modId xmlns:p14="http://schemas.microsoft.com/office/powerpoint/2010/main" val="3960017273"/>
              </p:ext>
            </p:extLst>
          </p:nvPr>
        </p:nvGraphicFramePr>
        <p:xfrm>
          <a:off x="576458" y="3801292"/>
          <a:ext cx="5230949" cy="268973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41322105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Graphic spid="7" grpId="0">
        <p:bldAsOne/>
      </p:bldGraphic>
      <p:bldGraphic spid="9" grpId="0">
        <p:bldAsOne/>
      </p:bldGraphic>
      <p:bldP spid="10" grpId="0"/>
      <p:bldGraphic spid="5" grpId="0">
        <p:bldAsOne/>
      </p:bldGraphic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ight Triangle 2">
            <a:extLst>
              <a:ext uri="{FF2B5EF4-FFF2-40B4-BE49-F238E27FC236}">
                <a16:creationId xmlns="" xmlns:a16="http://schemas.microsoft.com/office/drawing/2014/main" id="{24FE1721-3792-4C0B-AFC5-E933EA748BFD}"/>
              </a:ext>
            </a:extLst>
          </p:cNvPr>
          <p:cNvSpPr/>
          <p:nvPr/>
        </p:nvSpPr>
        <p:spPr>
          <a:xfrm rot="10800000">
            <a:off x="11533515" y="-3"/>
            <a:ext cx="658481" cy="658481"/>
          </a:xfrm>
          <a:prstGeom prst="rtTriangle">
            <a:avLst/>
          </a:prstGeom>
          <a:solidFill>
            <a:srgbClr val="4472C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4" name="Прямоугольник с двумя скругленными соседними углами 3"/>
          <p:cNvSpPr/>
          <p:nvPr/>
        </p:nvSpPr>
        <p:spPr>
          <a:xfrm>
            <a:off x="364067" y="972558"/>
            <a:ext cx="3674533" cy="5885442"/>
          </a:xfrm>
          <a:prstGeom prst="round2Same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Rectangle 22">
            <a:extLst>
              <a:ext uri="{FF2B5EF4-FFF2-40B4-BE49-F238E27FC236}">
                <a16:creationId xmlns="" xmlns:a16="http://schemas.microsoft.com/office/drawing/2014/main" id="{1DD9E92B-CCDA-4A0E-A218-FB03D92837D4}"/>
              </a:ext>
            </a:extLst>
          </p:cNvPr>
          <p:cNvSpPr/>
          <p:nvPr/>
        </p:nvSpPr>
        <p:spPr>
          <a:xfrm>
            <a:off x="210885" y="264672"/>
            <a:ext cx="11789318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4000" b="1" cap="all" dirty="0" smtClean="0">
                <a:solidFill>
                  <a:srgbClr val="4472C4"/>
                </a:solidFill>
                <a:latin typeface="Arial" pitchFamily="34" charset="0"/>
                <a:cs typeface="Arial" pitchFamily="34" charset="0"/>
              </a:rPr>
              <a:t>Транспортная ИНФРАСТРУКТУРА и связь</a:t>
            </a:r>
            <a:endParaRPr lang="en-GB" sz="4000" b="1" cap="all" dirty="0">
              <a:solidFill>
                <a:srgbClr val="4472C4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5F02C0B1-1D82-4ADC-BC80-676E13042EED}"/>
              </a:ext>
            </a:extLst>
          </p:cNvPr>
          <p:cNvSpPr txBox="1"/>
          <p:nvPr/>
        </p:nvSpPr>
        <p:spPr>
          <a:xfrm>
            <a:off x="4213838" y="990246"/>
            <a:ext cx="176528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chemeClr val="tx1">
                    <a:lumMod val="90000"/>
                    <a:lumOff val="10000"/>
                  </a:schemeClr>
                </a:solidFill>
                <a:latin typeface="Arial" pitchFamily="34" charset="0"/>
                <a:ea typeface="Open Sans" panose="020B0606030504020204" pitchFamily="34" charset="0"/>
                <a:cs typeface="Arial" pitchFamily="34" charset="0"/>
              </a:rPr>
              <a:t>Транспорт</a:t>
            </a:r>
            <a:endParaRPr lang="en-US" b="1" dirty="0">
              <a:solidFill>
                <a:schemeClr val="tx1">
                  <a:lumMod val="90000"/>
                  <a:lumOff val="10000"/>
                </a:schemeClr>
              </a:solidFill>
              <a:latin typeface="Arial" pitchFamily="34" charset="0"/>
              <a:ea typeface="Open Sans" panose="020B0606030504020204" pitchFamily="34" charset="0"/>
              <a:cs typeface="Arial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="" xmlns:a16="http://schemas.microsoft.com/office/drawing/2014/main" id="{5F02C0B1-1D82-4ADC-BC80-676E13042EED}"/>
              </a:ext>
            </a:extLst>
          </p:cNvPr>
          <p:cNvSpPr txBox="1"/>
          <p:nvPr/>
        </p:nvSpPr>
        <p:spPr>
          <a:xfrm>
            <a:off x="8042177" y="3267653"/>
            <a:ext cx="26596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chemeClr val="tx1">
                    <a:lumMod val="90000"/>
                    <a:lumOff val="10000"/>
                  </a:schemeClr>
                </a:solidFill>
                <a:latin typeface="Arial" pitchFamily="34" charset="0"/>
                <a:ea typeface="Open Sans" panose="020B0606030504020204" pitchFamily="34" charset="0"/>
                <a:cs typeface="Arial" pitchFamily="34" charset="0"/>
              </a:rPr>
              <a:t>Электроснабжение</a:t>
            </a:r>
            <a:endParaRPr lang="en-US" b="1" dirty="0">
              <a:solidFill>
                <a:schemeClr val="tx1">
                  <a:lumMod val="90000"/>
                  <a:lumOff val="10000"/>
                </a:schemeClr>
              </a:solidFill>
              <a:latin typeface="Arial" pitchFamily="34" charset="0"/>
              <a:ea typeface="Open Sans" panose="020B0606030504020204" pitchFamily="34" charset="0"/>
              <a:cs typeface="Arial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="" xmlns:a16="http://schemas.microsoft.com/office/drawing/2014/main" id="{5F02C0B1-1D82-4ADC-BC80-676E13042EED}"/>
              </a:ext>
            </a:extLst>
          </p:cNvPr>
          <p:cNvSpPr txBox="1"/>
          <p:nvPr/>
        </p:nvSpPr>
        <p:spPr>
          <a:xfrm>
            <a:off x="4213838" y="3267653"/>
            <a:ext cx="29138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chemeClr val="tx1">
                    <a:lumMod val="90000"/>
                    <a:lumOff val="10000"/>
                  </a:schemeClr>
                </a:solidFill>
                <a:latin typeface="Arial" pitchFamily="34" charset="0"/>
                <a:ea typeface="Open Sans" panose="020B0606030504020204" pitchFamily="34" charset="0"/>
                <a:cs typeface="Arial" pitchFamily="34" charset="0"/>
              </a:rPr>
              <a:t>Газоснабжение</a:t>
            </a:r>
            <a:endParaRPr lang="en-US" b="1" dirty="0">
              <a:solidFill>
                <a:schemeClr val="tx1">
                  <a:lumMod val="90000"/>
                  <a:lumOff val="10000"/>
                </a:schemeClr>
              </a:solidFill>
              <a:latin typeface="Arial" pitchFamily="34" charset="0"/>
              <a:ea typeface="Open Sans" panose="020B0606030504020204" pitchFamily="34" charset="0"/>
              <a:cs typeface="Arial" pitchFamily="34" charset="0"/>
            </a:endParaRPr>
          </a:p>
        </p:txBody>
      </p:sp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6861" y="1262867"/>
            <a:ext cx="2988460" cy="169604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 w="19050">
            <a:solidFill>
              <a:schemeClr val="bg1"/>
            </a:solidFill>
            <a:miter lim="800000"/>
            <a:headEnd/>
            <a:tailEnd/>
          </a:ln>
          <a:effectLst/>
          <a:extLst/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8149" y="3040595"/>
            <a:ext cx="2988460" cy="188523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 w="19050">
            <a:solidFill>
              <a:schemeClr val="bg1"/>
            </a:solidFill>
            <a:miter lim="800000"/>
            <a:headEnd/>
            <a:tailEnd/>
          </a:ln>
          <a:effectLst/>
          <a:extLst/>
        </p:spPr>
      </p:pic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8149" y="5021260"/>
            <a:ext cx="2988460" cy="161660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 w="19050">
            <a:solidFill>
              <a:schemeClr val="bg1"/>
            </a:solidFill>
            <a:miter lim="800000"/>
            <a:headEnd/>
            <a:tailEnd/>
          </a:ln>
          <a:effectLst/>
          <a:extLst/>
        </p:spPr>
      </p:pic>
      <p:sp>
        <p:nvSpPr>
          <p:cNvPr id="39" name="Rectangle 5">
            <a:extLst>
              <a:ext uri="{FF2B5EF4-FFF2-40B4-BE49-F238E27FC236}">
                <a16:creationId xmlns="" xmlns:a16="http://schemas.microsoft.com/office/drawing/2014/main" id="{04BCF6F4-A108-48FB-92CB-D28C6932B1A8}"/>
              </a:ext>
            </a:extLst>
          </p:cNvPr>
          <p:cNvSpPr/>
          <p:nvPr/>
        </p:nvSpPr>
        <p:spPr>
          <a:xfrm>
            <a:off x="4206077" y="1357388"/>
            <a:ext cx="7656678" cy="18235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ru-RU" sz="1250" dirty="0" smtClean="0">
                <a:solidFill>
                  <a:schemeClr val="tx1">
                    <a:lumMod val="90000"/>
                    <a:lumOff val="10000"/>
                  </a:schemeClr>
                </a:solidFill>
                <a:latin typeface="Arial" pitchFamily="34" charset="0"/>
                <a:ea typeface="Open Sans" panose="020B0606030504020204" pitchFamily="34" charset="0"/>
                <a:cs typeface="Arial" pitchFamily="34" charset="0"/>
              </a:rPr>
              <a:t>По </a:t>
            </a:r>
            <a:r>
              <a:rPr lang="ru-RU" sz="1250" dirty="0">
                <a:solidFill>
                  <a:schemeClr val="tx1">
                    <a:lumMod val="90000"/>
                    <a:lumOff val="10000"/>
                  </a:schemeClr>
                </a:solidFill>
                <a:latin typeface="Arial" pitchFamily="34" charset="0"/>
                <a:ea typeface="Open Sans" panose="020B0606030504020204" pitchFamily="34" charset="0"/>
                <a:cs typeface="Arial" pitchFamily="34" charset="0"/>
              </a:rPr>
              <a:t>территории района проходит </a:t>
            </a:r>
            <a:r>
              <a:rPr lang="ru-RU" sz="1250" b="1" dirty="0">
                <a:solidFill>
                  <a:srgbClr val="4472C4"/>
                </a:solidFill>
                <a:latin typeface="Arial" pitchFamily="34" charset="0"/>
                <a:ea typeface="Open Sans" panose="020B0606030504020204" pitchFamily="34" charset="0"/>
                <a:cs typeface="Arial" pitchFamily="34" charset="0"/>
              </a:rPr>
              <a:t>федеральная автодорога «Амур» М-58 (Чита-Хабаровск). </a:t>
            </a:r>
            <a:endParaRPr lang="ru-RU" sz="1250" b="1" dirty="0" smtClean="0">
              <a:solidFill>
                <a:srgbClr val="4472C4"/>
              </a:solidFill>
              <a:latin typeface="Arial" pitchFamily="34" charset="0"/>
              <a:ea typeface="Open Sans" panose="020B0606030504020204" pitchFamily="34" charset="0"/>
              <a:cs typeface="Arial" pitchFamily="34" charset="0"/>
            </a:endParaRPr>
          </a:p>
          <a:p>
            <a:pPr>
              <a:lnSpc>
                <a:spcPct val="150000"/>
              </a:lnSpc>
            </a:pPr>
            <a:r>
              <a:rPr lang="ru-RU" sz="1250" dirty="0" smtClean="0">
                <a:solidFill>
                  <a:schemeClr val="tx1">
                    <a:lumMod val="90000"/>
                    <a:lumOff val="10000"/>
                  </a:schemeClr>
                </a:solidFill>
                <a:latin typeface="Arial" pitchFamily="34" charset="0"/>
                <a:ea typeface="Open Sans" panose="020B0606030504020204" pitchFamily="34" charset="0"/>
                <a:cs typeface="Arial" pitchFamily="34" charset="0"/>
              </a:rPr>
              <a:t>Протяженность </a:t>
            </a:r>
            <a:r>
              <a:rPr lang="ru-RU" sz="1250" dirty="0">
                <a:solidFill>
                  <a:schemeClr val="tx1">
                    <a:lumMod val="90000"/>
                    <a:lumOff val="10000"/>
                  </a:schemeClr>
                </a:solidFill>
                <a:latin typeface="Arial" pitchFamily="34" charset="0"/>
                <a:ea typeface="Open Sans" panose="020B0606030504020204" pitchFamily="34" charset="0"/>
                <a:cs typeface="Arial" pitchFamily="34" charset="0"/>
              </a:rPr>
              <a:t>автомобильной дороги в пределах района </a:t>
            </a:r>
            <a:r>
              <a:rPr lang="ru-RU" sz="1250" b="1" dirty="0">
                <a:solidFill>
                  <a:srgbClr val="4472C4"/>
                </a:solidFill>
                <a:latin typeface="Arial" pitchFamily="34" charset="0"/>
                <a:ea typeface="Open Sans" panose="020B0606030504020204" pitchFamily="34" charset="0"/>
                <a:cs typeface="Arial" pitchFamily="34" charset="0"/>
              </a:rPr>
              <a:t>48,4 км. </a:t>
            </a:r>
            <a:endParaRPr lang="ru-RU" sz="1250" dirty="0">
              <a:solidFill>
                <a:schemeClr val="tx1">
                  <a:lumMod val="90000"/>
                  <a:lumOff val="10000"/>
                </a:schemeClr>
              </a:solidFill>
              <a:latin typeface="Arial" pitchFamily="34" charset="0"/>
              <a:ea typeface="Open Sans" panose="020B0606030504020204" pitchFamily="34" charset="0"/>
              <a:cs typeface="Arial" pitchFamily="34" charset="0"/>
            </a:endParaRPr>
          </a:p>
          <a:p>
            <a:pPr>
              <a:lnSpc>
                <a:spcPct val="150000"/>
              </a:lnSpc>
            </a:pPr>
            <a:r>
              <a:rPr lang="ru-RU" sz="1250" dirty="0">
                <a:solidFill>
                  <a:schemeClr val="tx1">
                    <a:lumMod val="90000"/>
                    <a:lumOff val="10000"/>
                  </a:schemeClr>
                </a:solidFill>
                <a:latin typeface="Arial" pitchFamily="34" charset="0"/>
                <a:ea typeface="Open Sans" panose="020B0606030504020204" pitchFamily="34" charset="0"/>
                <a:cs typeface="Arial" pitchFamily="34" charset="0"/>
              </a:rPr>
              <a:t>Территорию округа в широтном направлении пересекает </a:t>
            </a:r>
            <a:r>
              <a:rPr lang="ru-RU" sz="1250" b="1" dirty="0">
                <a:solidFill>
                  <a:srgbClr val="4472C4"/>
                </a:solidFill>
                <a:latin typeface="Arial" pitchFamily="34" charset="0"/>
                <a:ea typeface="Open Sans" panose="020B0606030504020204" pitchFamily="34" charset="0"/>
                <a:cs typeface="Arial" pitchFamily="34" charset="0"/>
              </a:rPr>
              <a:t>Транссибирская железнодорожная магистраль</a:t>
            </a:r>
            <a:r>
              <a:rPr lang="ru-RU" sz="1250" dirty="0">
                <a:solidFill>
                  <a:schemeClr val="tx1">
                    <a:lumMod val="90000"/>
                    <a:lumOff val="10000"/>
                  </a:schemeClr>
                </a:solidFill>
                <a:latin typeface="Arial" pitchFamily="34" charset="0"/>
                <a:ea typeface="Open Sans" panose="020B0606030504020204" pitchFamily="34" charset="0"/>
                <a:cs typeface="Arial" pitchFamily="34" charset="0"/>
              </a:rPr>
              <a:t>, протяженностью в границах района </a:t>
            </a:r>
            <a:r>
              <a:rPr lang="ru-RU" sz="1250" b="1" dirty="0">
                <a:solidFill>
                  <a:srgbClr val="4472C4"/>
                </a:solidFill>
                <a:latin typeface="Arial" pitchFamily="34" charset="0"/>
                <a:ea typeface="Open Sans" panose="020B0606030504020204" pitchFamily="34" charset="0"/>
                <a:cs typeface="Arial" pitchFamily="34" charset="0"/>
              </a:rPr>
              <a:t>50 км</a:t>
            </a:r>
            <a:r>
              <a:rPr lang="ru-RU" sz="1250" dirty="0">
                <a:solidFill>
                  <a:schemeClr val="tx1">
                    <a:lumMod val="90000"/>
                    <a:lumOff val="10000"/>
                  </a:schemeClr>
                </a:solidFill>
                <a:latin typeface="Arial" pitchFamily="34" charset="0"/>
                <a:ea typeface="Open Sans" panose="020B0606030504020204" pitchFamily="34" charset="0"/>
                <a:cs typeface="Arial" pitchFamily="34" charset="0"/>
              </a:rPr>
              <a:t>. Железнодорожный транспорт осуществляет в основном дальние межрайонные связи.</a:t>
            </a:r>
          </a:p>
          <a:p>
            <a:pPr>
              <a:lnSpc>
                <a:spcPct val="150000"/>
              </a:lnSpc>
            </a:pPr>
            <a:r>
              <a:rPr lang="ru-RU" sz="1250" dirty="0">
                <a:solidFill>
                  <a:schemeClr val="tx1">
                    <a:lumMod val="90000"/>
                    <a:lumOff val="10000"/>
                  </a:schemeClr>
                </a:solidFill>
                <a:latin typeface="Arial" pitchFamily="34" charset="0"/>
                <a:ea typeface="Open Sans" panose="020B0606030504020204" pitchFamily="34" charset="0"/>
                <a:cs typeface="Arial" pitchFamily="34" charset="0"/>
              </a:rPr>
              <a:t>Наиболее крупные железнодорожные </a:t>
            </a:r>
            <a:r>
              <a:rPr lang="ru-RU" sz="1250" b="1" dirty="0">
                <a:solidFill>
                  <a:srgbClr val="4472C4"/>
                </a:solidFill>
                <a:latin typeface="Arial" pitchFamily="34" charset="0"/>
                <a:ea typeface="Open Sans" panose="020B0606030504020204" pitchFamily="34" charset="0"/>
                <a:cs typeface="Arial" pitchFamily="34" charset="0"/>
              </a:rPr>
              <a:t>станции Серышево и </a:t>
            </a:r>
            <a:r>
              <a:rPr lang="ru-RU" sz="1250" b="1" dirty="0" err="1">
                <a:solidFill>
                  <a:srgbClr val="4472C4"/>
                </a:solidFill>
                <a:latin typeface="Arial" pitchFamily="34" charset="0"/>
                <a:ea typeface="Open Sans" panose="020B0606030504020204" pitchFamily="34" charset="0"/>
                <a:cs typeface="Arial" pitchFamily="34" charset="0"/>
              </a:rPr>
              <a:t>Арга</a:t>
            </a:r>
            <a:r>
              <a:rPr lang="ru-RU" sz="1250" dirty="0">
                <a:solidFill>
                  <a:schemeClr val="tx1">
                    <a:lumMod val="90000"/>
                    <a:lumOff val="10000"/>
                  </a:schemeClr>
                </a:solidFill>
                <a:latin typeface="Arial" pitchFamily="34" charset="0"/>
                <a:ea typeface="Open Sans" panose="020B0606030504020204" pitchFamily="34" charset="0"/>
                <a:cs typeface="Arial" pitchFamily="34" charset="0"/>
              </a:rPr>
              <a:t>. </a:t>
            </a:r>
          </a:p>
        </p:txBody>
      </p:sp>
      <p:sp>
        <p:nvSpPr>
          <p:cNvPr id="40" name="Rectangle 5">
            <a:extLst>
              <a:ext uri="{FF2B5EF4-FFF2-40B4-BE49-F238E27FC236}">
                <a16:creationId xmlns="" xmlns:a16="http://schemas.microsoft.com/office/drawing/2014/main" id="{04BCF6F4-A108-48FB-92CB-D28C6932B1A8}"/>
              </a:ext>
            </a:extLst>
          </p:cNvPr>
          <p:cNvSpPr/>
          <p:nvPr/>
        </p:nvSpPr>
        <p:spPr>
          <a:xfrm>
            <a:off x="4206077" y="3677069"/>
            <a:ext cx="3828339" cy="153503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ru-RU" sz="1250" dirty="0">
                <a:solidFill>
                  <a:schemeClr val="tx1">
                    <a:lumMod val="90000"/>
                    <a:lumOff val="10000"/>
                  </a:schemeClr>
                </a:solidFill>
                <a:latin typeface="Arial" pitchFamily="34" charset="0"/>
                <a:ea typeface="Open Sans" panose="020B0606030504020204" pitchFamily="34" charset="0"/>
                <a:cs typeface="Arial" pitchFamily="34" charset="0"/>
              </a:rPr>
              <a:t>Газификация </a:t>
            </a:r>
            <a:r>
              <a:rPr lang="ru-RU" sz="1250" dirty="0" err="1">
                <a:solidFill>
                  <a:schemeClr val="tx1">
                    <a:lumMod val="90000"/>
                    <a:lumOff val="10000"/>
                  </a:schemeClr>
                </a:solidFill>
                <a:latin typeface="Arial" pitchFamily="34" charset="0"/>
                <a:ea typeface="Open Sans" panose="020B0606030504020204" pitchFamily="34" charset="0"/>
                <a:cs typeface="Arial" pitchFamily="34" charset="0"/>
              </a:rPr>
              <a:t>Серышевского</a:t>
            </a:r>
            <a:r>
              <a:rPr lang="ru-RU" sz="1250" dirty="0">
                <a:solidFill>
                  <a:schemeClr val="tx1">
                    <a:lumMod val="90000"/>
                    <a:lumOff val="10000"/>
                  </a:schemeClr>
                </a:solidFill>
                <a:latin typeface="Arial" pitchFamily="34" charset="0"/>
                <a:ea typeface="Open Sans" panose="020B0606030504020204" pitchFamily="34" charset="0"/>
                <a:cs typeface="Arial" pitchFamily="34" charset="0"/>
              </a:rPr>
              <a:t> муниципального округа будет производиться после строительства второго этапа магистрального </a:t>
            </a:r>
            <a:r>
              <a:rPr lang="ru-RU" sz="1250" b="1" dirty="0">
                <a:solidFill>
                  <a:srgbClr val="4472C4"/>
                </a:solidFill>
                <a:latin typeface="Arial" pitchFamily="34" charset="0"/>
                <a:ea typeface="Open Sans" panose="020B0606030504020204" pitchFamily="34" charset="0"/>
                <a:cs typeface="Arial" pitchFamily="34" charset="0"/>
              </a:rPr>
              <a:t>газопровода «Сила Сибири»</a:t>
            </a:r>
            <a:r>
              <a:rPr lang="ru-RU" sz="1250" dirty="0">
                <a:solidFill>
                  <a:schemeClr val="tx1">
                    <a:lumMod val="90000"/>
                    <a:lumOff val="10000"/>
                  </a:schemeClr>
                </a:solidFill>
                <a:latin typeface="Arial" pitchFamily="34" charset="0"/>
                <a:ea typeface="Open Sans" panose="020B0606030504020204" pitchFamily="34" charset="0"/>
                <a:cs typeface="Arial" pitchFamily="34" charset="0"/>
              </a:rPr>
              <a:t> ориентировочно с 2026 года.</a:t>
            </a:r>
          </a:p>
        </p:txBody>
      </p:sp>
      <p:sp>
        <p:nvSpPr>
          <p:cNvPr id="41" name="Rectangle 5">
            <a:extLst>
              <a:ext uri="{FF2B5EF4-FFF2-40B4-BE49-F238E27FC236}">
                <a16:creationId xmlns="" xmlns:a16="http://schemas.microsoft.com/office/drawing/2014/main" id="{04BCF6F4-A108-48FB-92CB-D28C6932B1A8}"/>
              </a:ext>
            </a:extLst>
          </p:cNvPr>
          <p:cNvSpPr/>
          <p:nvPr/>
        </p:nvSpPr>
        <p:spPr>
          <a:xfrm>
            <a:off x="7899660" y="3636985"/>
            <a:ext cx="3828339" cy="20764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ru-RU" sz="1250" dirty="0">
                <a:solidFill>
                  <a:schemeClr val="tx1">
                    <a:lumMod val="90000"/>
                    <a:lumOff val="10000"/>
                  </a:schemeClr>
                </a:solidFill>
                <a:latin typeface="Arial" pitchFamily="34" charset="0"/>
                <a:ea typeface="Open Sans" panose="020B0606030504020204" pitchFamily="34" charset="0"/>
                <a:cs typeface="Arial" pitchFamily="34" charset="0"/>
              </a:rPr>
              <a:t>Электроснабжение населенных  пунктов </a:t>
            </a:r>
            <a:r>
              <a:rPr lang="ru-RU" sz="1250" dirty="0" err="1">
                <a:solidFill>
                  <a:schemeClr val="tx1">
                    <a:lumMod val="90000"/>
                    <a:lumOff val="10000"/>
                  </a:schemeClr>
                </a:solidFill>
                <a:latin typeface="Arial" pitchFamily="34" charset="0"/>
                <a:ea typeface="Open Sans" panose="020B0606030504020204" pitchFamily="34" charset="0"/>
                <a:cs typeface="Arial" pitchFamily="34" charset="0"/>
              </a:rPr>
              <a:t>Серышевского</a:t>
            </a:r>
            <a:r>
              <a:rPr lang="ru-RU" sz="1250" dirty="0">
                <a:solidFill>
                  <a:schemeClr val="tx1">
                    <a:lumMod val="90000"/>
                    <a:lumOff val="10000"/>
                  </a:schemeClr>
                </a:solidFill>
                <a:latin typeface="Arial" pitchFamily="34" charset="0"/>
                <a:ea typeface="Open Sans" panose="020B0606030504020204" pitchFamily="34" charset="0"/>
                <a:cs typeface="Arial" pitchFamily="34" charset="0"/>
              </a:rPr>
              <a:t> муниципального округа производит  </a:t>
            </a:r>
            <a:r>
              <a:rPr lang="ru-RU" sz="1250" b="1" dirty="0">
                <a:solidFill>
                  <a:srgbClr val="4472C4"/>
                </a:solidFill>
                <a:latin typeface="Arial" pitchFamily="34" charset="0"/>
                <a:ea typeface="Open Sans" panose="020B0606030504020204" pitchFamily="34" charset="0"/>
                <a:cs typeface="Arial" pitchFamily="34" charset="0"/>
              </a:rPr>
              <a:t>ФАО «ДРСК» (Дальневосточная распределительная сетевая компания), ЭУ «</a:t>
            </a:r>
            <a:r>
              <a:rPr lang="ru-RU" sz="1250" b="1" dirty="0" err="1">
                <a:solidFill>
                  <a:srgbClr val="4472C4"/>
                </a:solidFill>
                <a:latin typeface="Arial" pitchFamily="34" charset="0"/>
                <a:ea typeface="Open Sans" panose="020B0606030504020204" pitchFamily="34" charset="0"/>
                <a:cs typeface="Arial" pitchFamily="34" charset="0"/>
              </a:rPr>
              <a:t>Серышевский</a:t>
            </a:r>
            <a:r>
              <a:rPr lang="ru-RU" sz="1250" b="1" dirty="0">
                <a:solidFill>
                  <a:srgbClr val="4472C4"/>
                </a:solidFill>
                <a:latin typeface="Arial" pitchFamily="34" charset="0"/>
                <a:ea typeface="Open Sans" panose="020B0606030504020204" pitchFamily="34" charset="0"/>
                <a:cs typeface="Arial" pitchFamily="34" charset="0"/>
              </a:rPr>
              <a:t> РЭС» Филиал Дальневосточный ОАО «</a:t>
            </a:r>
            <a:r>
              <a:rPr lang="ru-RU" sz="1250" b="1" dirty="0" err="1">
                <a:solidFill>
                  <a:srgbClr val="4472C4"/>
                </a:solidFill>
                <a:latin typeface="Arial" pitchFamily="34" charset="0"/>
                <a:ea typeface="Open Sans" panose="020B0606030504020204" pitchFamily="34" charset="0"/>
                <a:cs typeface="Arial" pitchFamily="34" charset="0"/>
              </a:rPr>
              <a:t>Оборонэнерго</a:t>
            </a:r>
            <a:r>
              <a:rPr lang="ru-RU" sz="1250" b="1" dirty="0">
                <a:solidFill>
                  <a:srgbClr val="4472C4"/>
                </a:solidFill>
                <a:latin typeface="Arial" pitchFamily="34" charset="0"/>
                <a:ea typeface="Open Sans" panose="020B0606030504020204" pitchFamily="34" charset="0"/>
                <a:cs typeface="Arial" pitchFamily="34" charset="0"/>
              </a:rPr>
              <a:t>», ОАО ДЭК «</a:t>
            </a:r>
            <a:r>
              <a:rPr lang="ru-RU" sz="1250" b="1" dirty="0" err="1">
                <a:solidFill>
                  <a:srgbClr val="4472C4"/>
                </a:solidFill>
                <a:latin typeface="Arial" pitchFamily="34" charset="0"/>
                <a:ea typeface="Open Sans" panose="020B0606030504020204" pitchFamily="34" charset="0"/>
                <a:cs typeface="Arial" pitchFamily="34" charset="0"/>
              </a:rPr>
              <a:t>Амурэнергосбыт</a:t>
            </a:r>
            <a:r>
              <a:rPr lang="ru-RU" sz="1250" b="1" dirty="0">
                <a:solidFill>
                  <a:srgbClr val="4472C4"/>
                </a:solidFill>
                <a:latin typeface="Arial" pitchFamily="34" charset="0"/>
                <a:ea typeface="Open Sans" panose="020B0606030504020204" pitchFamily="34" charset="0"/>
                <a:cs typeface="Arial" pitchFamily="34" charset="0"/>
              </a:rPr>
              <a:t>».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="" xmlns:a16="http://schemas.microsoft.com/office/drawing/2014/main" id="{5F02C0B1-1D82-4ADC-BC80-676E13042EED}"/>
              </a:ext>
            </a:extLst>
          </p:cNvPr>
          <p:cNvSpPr txBox="1"/>
          <p:nvPr/>
        </p:nvSpPr>
        <p:spPr>
          <a:xfrm>
            <a:off x="4217718" y="5405776"/>
            <a:ext cx="29138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chemeClr val="tx1">
                    <a:lumMod val="90000"/>
                    <a:lumOff val="10000"/>
                  </a:schemeClr>
                </a:solidFill>
                <a:latin typeface="Arial" pitchFamily="34" charset="0"/>
                <a:ea typeface="Open Sans" panose="020B0606030504020204" pitchFamily="34" charset="0"/>
                <a:cs typeface="Arial" pitchFamily="34" charset="0"/>
              </a:rPr>
              <a:t>Связь</a:t>
            </a:r>
            <a:endParaRPr lang="en-US" b="1" dirty="0">
              <a:solidFill>
                <a:schemeClr val="tx1">
                  <a:lumMod val="90000"/>
                  <a:lumOff val="10000"/>
                </a:schemeClr>
              </a:solidFill>
              <a:latin typeface="Arial" pitchFamily="34" charset="0"/>
              <a:ea typeface="Open Sans" panose="020B0606030504020204" pitchFamily="34" charset="0"/>
              <a:cs typeface="Arial" pitchFamily="34" charset="0"/>
            </a:endParaRPr>
          </a:p>
        </p:txBody>
      </p:sp>
      <p:sp>
        <p:nvSpPr>
          <p:cNvPr id="43" name="Rectangle 5">
            <a:extLst>
              <a:ext uri="{FF2B5EF4-FFF2-40B4-BE49-F238E27FC236}">
                <a16:creationId xmlns="" xmlns:a16="http://schemas.microsoft.com/office/drawing/2014/main" id="{04BCF6F4-A108-48FB-92CB-D28C6932B1A8}"/>
              </a:ext>
            </a:extLst>
          </p:cNvPr>
          <p:cNvSpPr/>
          <p:nvPr/>
        </p:nvSpPr>
        <p:spPr>
          <a:xfrm>
            <a:off x="4217718" y="5775108"/>
            <a:ext cx="7648917" cy="9579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ru-RU" sz="1250" dirty="0">
                <a:solidFill>
                  <a:schemeClr val="tx1">
                    <a:lumMod val="90000"/>
                    <a:lumOff val="10000"/>
                  </a:schemeClr>
                </a:solidFill>
                <a:latin typeface="Arial" pitchFamily="34" charset="0"/>
                <a:ea typeface="Open Sans" panose="020B0606030504020204" pitchFamily="34" charset="0"/>
                <a:cs typeface="Arial" pitchFamily="34" charset="0"/>
              </a:rPr>
              <a:t>Связь представлена в округе </a:t>
            </a:r>
            <a:r>
              <a:rPr lang="ru-RU" sz="1250" b="1" dirty="0" err="1">
                <a:solidFill>
                  <a:srgbClr val="4472C4"/>
                </a:solidFill>
                <a:latin typeface="Arial" pitchFamily="34" charset="0"/>
                <a:ea typeface="Open Sans" panose="020B0606030504020204" pitchFamily="34" charset="0"/>
                <a:cs typeface="Arial" pitchFamily="34" charset="0"/>
              </a:rPr>
              <a:t>Серышевским</a:t>
            </a:r>
            <a:r>
              <a:rPr lang="ru-RU" sz="1250" b="1" dirty="0">
                <a:solidFill>
                  <a:srgbClr val="4472C4"/>
                </a:solidFill>
                <a:latin typeface="Arial" pitchFamily="34" charset="0"/>
                <a:ea typeface="Open Sans" panose="020B0606030504020204" pitchFamily="34" charset="0"/>
                <a:cs typeface="Arial" pitchFamily="34" charset="0"/>
              </a:rPr>
              <a:t> ЛТЦ Белогорским МЦТЭТ Амурского филиала «Ростелеком», Белогорским почтамтом УФПС Амурской области филиала ФГУП Почта России</a:t>
            </a:r>
            <a:r>
              <a:rPr lang="ru-RU" sz="1250" dirty="0">
                <a:solidFill>
                  <a:schemeClr val="tx1">
                    <a:lumMod val="90000"/>
                    <a:lumOff val="10000"/>
                  </a:schemeClr>
                </a:solidFill>
                <a:latin typeface="Arial" pitchFamily="34" charset="0"/>
                <a:ea typeface="Open Sans" panose="020B0606030504020204" pitchFamily="34" charset="0"/>
                <a:cs typeface="Arial" pitchFamily="34" charset="0"/>
              </a:rPr>
              <a:t>, сотовую связь обеспечивают операторы: </a:t>
            </a:r>
            <a:r>
              <a:rPr lang="ru-RU" sz="1250" b="1" dirty="0">
                <a:solidFill>
                  <a:srgbClr val="4472C4"/>
                </a:solidFill>
                <a:latin typeface="Arial" pitchFamily="34" charset="0"/>
                <a:ea typeface="Open Sans" panose="020B0606030504020204" pitchFamily="34" charset="0"/>
                <a:cs typeface="Arial" pitchFamily="34" charset="0"/>
              </a:rPr>
              <a:t>«МТС», «Билайн», «Мегафон», «</a:t>
            </a:r>
            <a:r>
              <a:rPr lang="ru-RU" sz="1250" b="1" dirty="0" err="1">
                <a:solidFill>
                  <a:srgbClr val="4472C4"/>
                </a:solidFill>
                <a:latin typeface="Arial" pitchFamily="34" charset="0"/>
                <a:ea typeface="Open Sans" panose="020B0606030504020204" pitchFamily="34" charset="0"/>
                <a:cs typeface="Arial" pitchFamily="34" charset="0"/>
              </a:rPr>
              <a:t>Yota</a:t>
            </a:r>
            <a:r>
              <a:rPr lang="ru-RU" sz="1250" b="1" dirty="0" smtClean="0">
                <a:solidFill>
                  <a:srgbClr val="4472C4"/>
                </a:solidFill>
                <a:latin typeface="Arial" pitchFamily="34" charset="0"/>
                <a:ea typeface="Open Sans" panose="020B0606030504020204" pitchFamily="34" charset="0"/>
                <a:cs typeface="Arial" pitchFamily="34" charset="0"/>
              </a:rPr>
              <a:t>», </a:t>
            </a:r>
            <a:r>
              <a:rPr lang="en-US" sz="1250" b="1" dirty="0">
                <a:solidFill>
                  <a:srgbClr val="4472C4"/>
                </a:solidFill>
                <a:latin typeface="Arial" pitchFamily="34" charset="0"/>
                <a:ea typeface="Open Sans" panose="020B0606030504020204" pitchFamily="34" charset="0"/>
                <a:cs typeface="Arial" pitchFamily="34" charset="0"/>
              </a:rPr>
              <a:t>«Tele2</a:t>
            </a:r>
            <a:r>
              <a:rPr lang="en-US" sz="1250" b="1" dirty="0" smtClean="0">
                <a:solidFill>
                  <a:srgbClr val="4472C4"/>
                </a:solidFill>
                <a:latin typeface="Arial" pitchFamily="34" charset="0"/>
                <a:ea typeface="Open Sans" panose="020B0606030504020204" pitchFamily="34" charset="0"/>
                <a:cs typeface="Arial" pitchFamily="34" charset="0"/>
              </a:rPr>
              <a:t>»</a:t>
            </a:r>
            <a:r>
              <a:rPr lang="ru-RU" sz="1250" dirty="0" smtClean="0">
                <a:solidFill>
                  <a:schemeClr val="tx1">
                    <a:lumMod val="90000"/>
                    <a:lumOff val="10000"/>
                  </a:schemeClr>
                </a:solidFill>
                <a:latin typeface="Arial" pitchFamily="34" charset="0"/>
                <a:ea typeface="Open Sans" panose="020B0606030504020204" pitchFamily="34" charset="0"/>
                <a:cs typeface="Arial" pitchFamily="34" charset="0"/>
              </a:rPr>
              <a:t>.</a:t>
            </a:r>
            <a:endParaRPr lang="ru-RU" sz="1250" dirty="0">
              <a:solidFill>
                <a:schemeClr val="tx1">
                  <a:lumMod val="90000"/>
                  <a:lumOff val="10000"/>
                </a:schemeClr>
              </a:solidFill>
              <a:latin typeface="Arial" pitchFamily="34" charset="0"/>
              <a:ea typeface="Open Sans" panose="020B0606030504020204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11670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5" grpId="0"/>
      <p:bldP spid="17" grpId="0"/>
      <p:bldP spid="39" grpId="0"/>
      <p:bldP spid="40" grpId="0"/>
      <p:bldP spid="41" grpId="0"/>
      <p:bldP spid="42" grpId="0"/>
      <p:bldP spid="4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ight Triangle 2">
            <a:extLst>
              <a:ext uri="{FF2B5EF4-FFF2-40B4-BE49-F238E27FC236}">
                <a16:creationId xmlns="" xmlns:a16="http://schemas.microsoft.com/office/drawing/2014/main" id="{24FE1721-3792-4C0B-AFC5-E933EA748BFD}"/>
              </a:ext>
            </a:extLst>
          </p:cNvPr>
          <p:cNvSpPr/>
          <p:nvPr/>
        </p:nvSpPr>
        <p:spPr>
          <a:xfrm rot="10800000">
            <a:off x="11533515" y="-3"/>
            <a:ext cx="658481" cy="658481"/>
          </a:xfrm>
          <a:prstGeom prst="rtTriangle">
            <a:avLst/>
          </a:prstGeom>
          <a:solidFill>
            <a:srgbClr val="4472C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4" name="Прямоугольник с двумя скругленными соседними углами 3"/>
          <p:cNvSpPr/>
          <p:nvPr/>
        </p:nvSpPr>
        <p:spPr>
          <a:xfrm>
            <a:off x="364067" y="972558"/>
            <a:ext cx="3674533" cy="5885442"/>
          </a:xfrm>
          <a:prstGeom prst="round2Same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Rectangle 22">
            <a:extLst>
              <a:ext uri="{FF2B5EF4-FFF2-40B4-BE49-F238E27FC236}">
                <a16:creationId xmlns="" xmlns:a16="http://schemas.microsoft.com/office/drawing/2014/main" id="{1DD9E92B-CCDA-4A0E-A218-FB03D92837D4}"/>
              </a:ext>
            </a:extLst>
          </p:cNvPr>
          <p:cNvSpPr/>
          <p:nvPr/>
        </p:nvSpPr>
        <p:spPr>
          <a:xfrm>
            <a:off x="1695067" y="264672"/>
            <a:ext cx="8820941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4000" b="1" cap="all" dirty="0" smtClean="0">
                <a:solidFill>
                  <a:srgbClr val="4472C4"/>
                </a:solidFill>
                <a:latin typeface="Arial" pitchFamily="34" charset="0"/>
                <a:cs typeface="Arial" pitchFamily="34" charset="0"/>
              </a:rPr>
              <a:t>СОЦИАЛЬНАЯ ИНФРАСТРУКТУРА</a:t>
            </a:r>
            <a:endParaRPr lang="en-GB" sz="4000" b="1" cap="all" dirty="0">
              <a:solidFill>
                <a:srgbClr val="4472C4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5F02C0B1-1D82-4ADC-BC80-676E13042EED}"/>
              </a:ext>
            </a:extLst>
          </p:cNvPr>
          <p:cNvSpPr txBox="1"/>
          <p:nvPr/>
        </p:nvSpPr>
        <p:spPr>
          <a:xfrm>
            <a:off x="4213839" y="977928"/>
            <a:ext cx="176528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chemeClr val="tx1">
                    <a:lumMod val="90000"/>
                    <a:lumOff val="10000"/>
                  </a:schemeClr>
                </a:solidFill>
                <a:latin typeface="Arial" pitchFamily="34" charset="0"/>
                <a:ea typeface="Open Sans" panose="020B0606030504020204" pitchFamily="34" charset="0"/>
                <a:cs typeface="Arial" pitchFamily="34" charset="0"/>
              </a:rPr>
              <a:t>Образование </a:t>
            </a:r>
            <a:endParaRPr lang="en-US" b="1" dirty="0">
              <a:solidFill>
                <a:schemeClr val="tx1">
                  <a:lumMod val="90000"/>
                  <a:lumOff val="10000"/>
                </a:schemeClr>
              </a:solidFill>
              <a:latin typeface="Arial" pitchFamily="34" charset="0"/>
              <a:ea typeface="Open Sans" panose="020B0606030504020204" pitchFamily="34" charset="0"/>
              <a:cs typeface="Arial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2FED3015-490E-945C-F94C-90A898212B48}"/>
              </a:ext>
            </a:extLst>
          </p:cNvPr>
          <p:cNvSpPr txBox="1"/>
          <p:nvPr/>
        </p:nvSpPr>
        <p:spPr>
          <a:xfrm>
            <a:off x="4432243" y="1471077"/>
            <a:ext cx="1328477" cy="61555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>
              <a:lnSpc>
                <a:spcPts val="1220"/>
              </a:lnSpc>
            </a:pPr>
            <a:r>
              <a:rPr lang="ru-RU" b="1" dirty="0" smtClean="0">
                <a:solidFill>
                  <a:srgbClr val="4472C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ru-RU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dirty="0" smtClean="0">
              <a:solidFill>
                <a:srgbClr val="4756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lnSpc>
                <a:spcPts val="1220"/>
              </a:lnSpc>
            </a:pPr>
            <a:r>
              <a:rPr lang="ru-RU" sz="1250" spc="-20" dirty="0" smtClean="0">
                <a:latin typeface="Arial" panose="020B0604020202020204" pitchFamily="34" charset="0"/>
                <a:cs typeface="Arial" panose="020B0604020202020204" pitchFamily="34" charset="0"/>
              </a:rPr>
              <a:t>дошкольных образовательных учреждения</a:t>
            </a:r>
            <a:endParaRPr lang="ru-RU" sz="1250" spc="-2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="" xmlns:a16="http://schemas.microsoft.com/office/drawing/2014/main" id="{2FED3015-490E-945C-F94C-90A898212B48}"/>
              </a:ext>
            </a:extLst>
          </p:cNvPr>
          <p:cNvSpPr txBox="1"/>
          <p:nvPr/>
        </p:nvSpPr>
        <p:spPr>
          <a:xfrm>
            <a:off x="4432240" y="2267240"/>
            <a:ext cx="1328477" cy="46166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>
              <a:lnSpc>
                <a:spcPts val="1220"/>
              </a:lnSpc>
            </a:pPr>
            <a:r>
              <a:rPr lang="ru-RU" b="1" dirty="0" smtClean="0">
                <a:solidFill>
                  <a:srgbClr val="4472C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</a:p>
          <a:p>
            <a:pPr algn="ctr">
              <a:lnSpc>
                <a:spcPts val="1220"/>
              </a:lnSpc>
            </a:pPr>
            <a:r>
              <a:rPr lang="ru-RU" sz="1250" spc="-20" dirty="0" smtClean="0">
                <a:latin typeface="Arial" panose="020B0604020202020204" pitchFamily="34" charset="0"/>
                <a:cs typeface="Arial" panose="020B0604020202020204" pitchFamily="34" charset="0"/>
              </a:rPr>
              <a:t>дошкольных отделений</a:t>
            </a:r>
            <a:endParaRPr lang="ru-RU" sz="1250" spc="-2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="" xmlns:a16="http://schemas.microsoft.com/office/drawing/2014/main" id="{2FED3015-490E-945C-F94C-90A898212B48}"/>
              </a:ext>
            </a:extLst>
          </p:cNvPr>
          <p:cNvSpPr txBox="1"/>
          <p:nvPr/>
        </p:nvSpPr>
        <p:spPr>
          <a:xfrm>
            <a:off x="4340802" y="2916699"/>
            <a:ext cx="1511357" cy="76944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>
              <a:lnSpc>
                <a:spcPts val="1220"/>
              </a:lnSpc>
            </a:pPr>
            <a:r>
              <a:rPr lang="ru-RU" b="1" dirty="0" smtClean="0">
                <a:solidFill>
                  <a:srgbClr val="4472C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ru-RU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b="1" dirty="0" smtClean="0">
              <a:solidFill>
                <a:srgbClr val="4756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lnSpc>
                <a:spcPts val="1220"/>
              </a:lnSpc>
            </a:pPr>
            <a:r>
              <a:rPr lang="ru-RU" sz="1250" spc="-20" dirty="0" smtClean="0">
                <a:latin typeface="Arial" panose="020B0604020202020204" pitchFamily="34" charset="0"/>
                <a:cs typeface="Arial" panose="020B0604020202020204" pitchFamily="34" charset="0"/>
              </a:rPr>
              <a:t>структурных подразделения при общеобразовательных организациях</a:t>
            </a:r>
            <a:endParaRPr lang="ru-RU" sz="1250" spc="-2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="" xmlns:a16="http://schemas.microsoft.com/office/drawing/2014/main" id="{2FED3015-490E-945C-F94C-90A898212B48}"/>
              </a:ext>
            </a:extLst>
          </p:cNvPr>
          <p:cNvSpPr txBox="1"/>
          <p:nvPr/>
        </p:nvSpPr>
        <p:spPr>
          <a:xfrm>
            <a:off x="4432243" y="3814487"/>
            <a:ext cx="1328477" cy="61555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>
              <a:lnSpc>
                <a:spcPts val="1220"/>
              </a:lnSpc>
            </a:pPr>
            <a:r>
              <a:rPr lang="ru-RU" b="1" dirty="0" smtClean="0">
                <a:solidFill>
                  <a:srgbClr val="4472C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ru-RU" b="1" dirty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b="1" dirty="0" smtClean="0">
              <a:solidFill>
                <a:srgbClr val="4756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lnSpc>
                <a:spcPts val="1220"/>
              </a:lnSpc>
            </a:pPr>
            <a:r>
              <a:rPr lang="ru-RU" sz="1250" spc="-20" dirty="0" smtClean="0">
                <a:latin typeface="Arial" panose="020B0604020202020204" pitchFamily="34" charset="0"/>
                <a:cs typeface="Arial" panose="020B0604020202020204" pitchFamily="34" charset="0"/>
              </a:rPr>
              <a:t>дошкольных образовательных учреждения</a:t>
            </a:r>
            <a:endParaRPr lang="ru-RU" sz="1250" spc="-2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2FED3015-490E-945C-F94C-90A898212B48}"/>
              </a:ext>
            </a:extLst>
          </p:cNvPr>
          <p:cNvSpPr txBox="1"/>
          <p:nvPr/>
        </p:nvSpPr>
        <p:spPr>
          <a:xfrm>
            <a:off x="4432238" y="4614871"/>
            <a:ext cx="1328477" cy="107721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>
              <a:lnSpc>
                <a:spcPts val="1220"/>
              </a:lnSpc>
            </a:pPr>
            <a:r>
              <a:rPr lang="ru-RU" b="1" dirty="0" smtClean="0">
                <a:solidFill>
                  <a:srgbClr val="4472C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r>
              <a:rPr lang="ru-RU" b="1" dirty="0" smtClean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>
              <a:lnSpc>
                <a:spcPts val="1220"/>
              </a:lnSpc>
            </a:pPr>
            <a:r>
              <a:rPr lang="ru-RU" sz="1250" spc="-20" dirty="0" smtClean="0">
                <a:latin typeface="Arial" panose="020B0604020202020204" pitchFamily="34" charset="0"/>
                <a:cs typeface="Arial" panose="020B0604020202020204" pitchFamily="34" charset="0"/>
              </a:rPr>
              <a:t>групп кратковременного пребывания детей дошкольного возраста</a:t>
            </a:r>
            <a:endParaRPr lang="ru-RU" sz="1250" spc="-2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="" xmlns:a16="http://schemas.microsoft.com/office/drawing/2014/main" id="{2FED3015-490E-945C-F94C-90A898212B48}"/>
              </a:ext>
            </a:extLst>
          </p:cNvPr>
          <p:cNvSpPr txBox="1"/>
          <p:nvPr/>
        </p:nvSpPr>
        <p:spPr>
          <a:xfrm>
            <a:off x="4432243" y="5881969"/>
            <a:ext cx="1328477" cy="46166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>
              <a:lnSpc>
                <a:spcPts val="1220"/>
              </a:lnSpc>
            </a:pPr>
            <a:r>
              <a:rPr lang="ru-RU" b="1" dirty="0" smtClean="0">
                <a:solidFill>
                  <a:srgbClr val="4472C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</a:p>
          <a:p>
            <a:pPr algn="ctr">
              <a:lnSpc>
                <a:spcPts val="1220"/>
              </a:lnSpc>
            </a:pPr>
            <a:r>
              <a:rPr lang="ru-RU" sz="1250" spc="-20" dirty="0" smtClean="0">
                <a:latin typeface="Arial" panose="020B0604020202020204" pitchFamily="34" charset="0"/>
                <a:cs typeface="Arial" panose="020B0604020202020204" pitchFamily="34" charset="0"/>
              </a:rPr>
              <a:t>общеобразовательных организаций</a:t>
            </a:r>
            <a:endParaRPr lang="ru-RU" sz="1250" spc="-2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="" xmlns:a16="http://schemas.microsoft.com/office/drawing/2014/main" id="{5F02C0B1-1D82-4ADC-BC80-676E13042EED}"/>
              </a:ext>
            </a:extLst>
          </p:cNvPr>
          <p:cNvSpPr txBox="1"/>
          <p:nvPr/>
        </p:nvSpPr>
        <p:spPr>
          <a:xfrm>
            <a:off x="6353589" y="977928"/>
            <a:ext cx="232014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chemeClr val="tx1">
                    <a:lumMod val="90000"/>
                    <a:lumOff val="10000"/>
                  </a:schemeClr>
                </a:solidFill>
                <a:latin typeface="Arial" pitchFamily="34" charset="0"/>
                <a:ea typeface="Open Sans" panose="020B0606030504020204" pitchFamily="34" charset="0"/>
                <a:cs typeface="Arial" pitchFamily="34" charset="0"/>
              </a:rPr>
              <a:t>Здравоохранение</a:t>
            </a:r>
            <a:endParaRPr lang="en-US" b="1" dirty="0">
              <a:solidFill>
                <a:schemeClr val="tx1">
                  <a:lumMod val="90000"/>
                  <a:lumOff val="10000"/>
                </a:schemeClr>
              </a:solidFill>
              <a:latin typeface="Arial" pitchFamily="34" charset="0"/>
              <a:ea typeface="Open Sans" panose="020B0606030504020204" pitchFamily="34" charset="0"/>
              <a:cs typeface="Arial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="" xmlns:a16="http://schemas.microsoft.com/office/drawing/2014/main" id="{5F02C0B1-1D82-4ADC-BC80-676E13042EED}"/>
              </a:ext>
            </a:extLst>
          </p:cNvPr>
          <p:cNvSpPr txBox="1"/>
          <p:nvPr/>
        </p:nvSpPr>
        <p:spPr>
          <a:xfrm>
            <a:off x="8843556" y="972558"/>
            <a:ext cx="1371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chemeClr val="tx1">
                    <a:lumMod val="90000"/>
                    <a:lumOff val="10000"/>
                  </a:schemeClr>
                </a:solidFill>
                <a:latin typeface="Arial" pitchFamily="34" charset="0"/>
                <a:ea typeface="Open Sans" panose="020B0606030504020204" pitchFamily="34" charset="0"/>
                <a:cs typeface="Arial" pitchFamily="34" charset="0"/>
              </a:rPr>
              <a:t>Культура</a:t>
            </a:r>
            <a:endParaRPr lang="en-US" b="1" dirty="0">
              <a:solidFill>
                <a:schemeClr val="tx1">
                  <a:lumMod val="90000"/>
                  <a:lumOff val="10000"/>
                </a:schemeClr>
              </a:solidFill>
              <a:latin typeface="Arial" pitchFamily="34" charset="0"/>
              <a:ea typeface="Open Sans" panose="020B0606030504020204" pitchFamily="34" charset="0"/>
              <a:cs typeface="Arial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="" xmlns:a16="http://schemas.microsoft.com/office/drawing/2014/main" id="{5F02C0B1-1D82-4ADC-BC80-676E13042EED}"/>
              </a:ext>
            </a:extLst>
          </p:cNvPr>
          <p:cNvSpPr txBox="1"/>
          <p:nvPr/>
        </p:nvSpPr>
        <p:spPr>
          <a:xfrm>
            <a:off x="10477221" y="977928"/>
            <a:ext cx="105629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chemeClr val="tx1">
                    <a:lumMod val="90000"/>
                    <a:lumOff val="10000"/>
                  </a:schemeClr>
                </a:solidFill>
                <a:latin typeface="Arial" pitchFamily="34" charset="0"/>
                <a:ea typeface="Open Sans" panose="020B0606030504020204" pitchFamily="34" charset="0"/>
                <a:cs typeface="Arial" pitchFamily="34" charset="0"/>
              </a:rPr>
              <a:t>Спорт</a:t>
            </a:r>
            <a:endParaRPr lang="en-US" b="1" dirty="0">
              <a:solidFill>
                <a:schemeClr val="tx1">
                  <a:lumMod val="90000"/>
                  <a:lumOff val="10000"/>
                </a:schemeClr>
              </a:solidFill>
              <a:latin typeface="Arial" pitchFamily="34" charset="0"/>
              <a:ea typeface="Open Sans" panose="020B0606030504020204" pitchFamily="34" charset="0"/>
              <a:cs typeface="Arial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="" xmlns:a16="http://schemas.microsoft.com/office/drawing/2014/main" id="{2FED3015-490E-945C-F94C-90A898212B48}"/>
              </a:ext>
            </a:extLst>
          </p:cNvPr>
          <p:cNvSpPr txBox="1"/>
          <p:nvPr/>
        </p:nvSpPr>
        <p:spPr>
          <a:xfrm>
            <a:off x="6849421" y="1548020"/>
            <a:ext cx="1328477" cy="46166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>
              <a:lnSpc>
                <a:spcPts val="1220"/>
              </a:lnSpc>
            </a:pPr>
            <a:r>
              <a:rPr lang="ru-RU" b="1" dirty="0" smtClean="0">
                <a:solidFill>
                  <a:srgbClr val="4472C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52</a:t>
            </a:r>
            <a:r>
              <a:rPr lang="ru-RU" dirty="0" smtClean="0">
                <a:solidFill>
                  <a:srgbClr val="4472C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>
              <a:lnSpc>
                <a:spcPts val="1220"/>
              </a:lnSpc>
            </a:pPr>
            <a:r>
              <a:rPr lang="ru-RU" sz="1250" spc="-20" dirty="0" smtClean="0">
                <a:latin typeface="Arial" panose="020B0604020202020204" pitchFamily="34" charset="0"/>
                <a:cs typeface="Arial" panose="020B0604020202020204" pitchFamily="34" charset="0"/>
              </a:rPr>
              <a:t>стационарных койки</a:t>
            </a:r>
            <a:endParaRPr lang="ru-RU" sz="1250" spc="-2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="" xmlns:a16="http://schemas.microsoft.com/office/drawing/2014/main" id="{2FED3015-490E-945C-F94C-90A898212B48}"/>
              </a:ext>
            </a:extLst>
          </p:cNvPr>
          <p:cNvSpPr txBox="1"/>
          <p:nvPr/>
        </p:nvSpPr>
        <p:spPr>
          <a:xfrm>
            <a:off x="6784383" y="2190294"/>
            <a:ext cx="1458555" cy="61555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>
              <a:lnSpc>
                <a:spcPts val="1220"/>
              </a:lnSpc>
            </a:pPr>
            <a:r>
              <a:rPr lang="ru-RU" b="1" dirty="0" smtClean="0">
                <a:solidFill>
                  <a:srgbClr val="4472C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25</a:t>
            </a:r>
          </a:p>
          <a:p>
            <a:pPr algn="ctr">
              <a:lnSpc>
                <a:spcPts val="1220"/>
              </a:lnSpc>
            </a:pPr>
            <a:r>
              <a:rPr lang="ru-RU" sz="1250" spc="-20" dirty="0" smtClean="0">
                <a:latin typeface="Arial" panose="020B0604020202020204" pitchFamily="34" charset="0"/>
                <a:cs typeface="Arial" panose="020B0604020202020204" pitchFamily="34" charset="0"/>
              </a:rPr>
              <a:t>лечебно-профилактических учреждения</a:t>
            </a:r>
            <a:endParaRPr lang="ru-RU" sz="1250" spc="-2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="" xmlns:a16="http://schemas.microsoft.com/office/drawing/2014/main" id="{2FED3015-490E-945C-F94C-90A898212B48}"/>
              </a:ext>
            </a:extLst>
          </p:cNvPr>
          <p:cNvSpPr txBox="1"/>
          <p:nvPr/>
        </p:nvSpPr>
        <p:spPr>
          <a:xfrm>
            <a:off x="6849423" y="2993642"/>
            <a:ext cx="1328477" cy="61555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>
              <a:lnSpc>
                <a:spcPts val="1220"/>
              </a:lnSpc>
            </a:pPr>
            <a:r>
              <a:rPr lang="ru-RU" b="1" dirty="0">
                <a:solidFill>
                  <a:srgbClr val="4472C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endParaRPr lang="ru-RU" dirty="0" smtClean="0">
              <a:solidFill>
                <a:srgbClr val="4472C4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lnSpc>
                <a:spcPts val="1220"/>
              </a:lnSpc>
            </a:pPr>
            <a:r>
              <a:rPr lang="ru-RU" sz="1250" spc="-20" dirty="0" smtClean="0">
                <a:latin typeface="Arial" panose="020B0604020202020204" pitchFamily="34" charset="0"/>
                <a:cs typeface="Arial" panose="020B0604020202020204" pitchFamily="34" charset="0"/>
              </a:rPr>
              <a:t>амбулаторно-поликлинических учреждения</a:t>
            </a:r>
            <a:endParaRPr lang="ru-RU" sz="1250" spc="-2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="" xmlns:a16="http://schemas.microsoft.com/office/drawing/2014/main" id="{2FED3015-490E-945C-F94C-90A898212B48}"/>
              </a:ext>
            </a:extLst>
          </p:cNvPr>
          <p:cNvSpPr txBox="1"/>
          <p:nvPr/>
        </p:nvSpPr>
        <p:spPr>
          <a:xfrm>
            <a:off x="6849423" y="3814486"/>
            <a:ext cx="1328477" cy="46166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>
              <a:lnSpc>
                <a:spcPts val="1220"/>
              </a:lnSpc>
            </a:pPr>
            <a:r>
              <a:rPr lang="ru-RU" b="1" dirty="0" smtClean="0">
                <a:solidFill>
                  <a:srgbClr val="4472C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ru-RU" dirty="0">
                <a:solidFill>
                  <a:srgbClr val="4472C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dirty="0" smtClean="0">
              <a:solidFill>
                <a:srgbClr val="4472C4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lnSpc>
                <a:spcPts val="1220"/>
              </a:lnSpc>
            </a:pPr>
            <a:r>
              <a:rPr lang="ru-RU" sz="1250" spc="-20" dirty="0" smtClean="0">
                <a:latin typeface="Arial" panose="020B0604020202020204" pitchFamily="34" charset="0"/>
                <a:cs typeface="Arial" panose="020B0604020202020204" pitchFamily="34" charset="0"/>
              </a:rPr>
              <a:t>стационарных учреждения</a:t>
            </a:r>
            <a:endParaRPr lang="ru-RU" sz="1250" spc="-2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="" xmlns:a16="http://schemas.microsoft.com/office/drawing/2014/main" id="{2FED3015-490E-945C-F94C-90A898212B48}"/>
              </a:ext>
            </a:extLst>
          </p:cNvPr>
          <p:cNvSpPr txBox="1"/>
          <p:nvPr/>
        </p:nvSpPr>
        <p:spPr>
          <a:xfrm>
            <a:off x="8865117" y="1471077"/>
            <a:ext cx="1328477" cy="46166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>
              <a:lnSpc>
                <a:spcPts val="1220"/>
              </a:lnSpc>
            </a:pPr>
            <a:r>
              <a:rPr lang="ru-RU" b="1" dirty="0" smtClean="0">
                <a:solidFill>
                  <a:srgbClr val="4472C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34</a:t>
            </a:r>
            <a:r>
              <a:rPr lang="ru-RU" dirty="0" smtClean="0">
                <a:solidFill>
                  <a:srgbClr val="4472C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>
              <a:lnSpc>
                <a:spcPts val="1220"/>
              </a:lnSpc>
            </a:pPr>
            <a:r>
              <a:rPr lang="ru-RU" sz="1250" spc="-20" dirty="0" smtClean="0">
                <a:latin typeface="Arial" panose="020B0604020202020204" pitchFamily="34" charset="0"/>
                <a:cs typeface="Arial" panose="020B0604020202020204" pitchFamily="34" charset="0"/>
              </a:rPr>
              <a:t>клубных учреждения</a:t>
            </a:r>
            <a:endParaRPr lang="ru-RU" sz="1250" spc="-2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="" xmlns:a16="http://schemas.microsoft.com/office/drawing/2014/main" id="{2FED3015-490E-945C-F94C-90A898212B48}"/>
              </a:ext>
            </a:extLst>
          </p:cNvPr>
          <p:cNvSpPr txBox="1"/>
          <p:nvPr/>
        </p:nvSpPr>
        <p:spPr>
          <a:xfrm>
            <a:off x="8886679" y="2267240"/>
            <a:ext cx="1328477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>
              <a:lnSpc>
                <a:spcPts val="1220"/>
              </a:lnSpc>
            </a:pPr>
            <a:r>
              <a:rPr lang="ru-RU" b="1" dirty="0" smtClean="0">
                <a:solidFill>
                  <a:srgbClr val="4472C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24</a:t>
            </a:r>
            <a:r>
              <a:rPr lang="ru-RU" dirty="0" smtClean="0">
                <a:solidFill>
                  <a:srgbClr val="4472C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>
              <a:lnSpc>
                <a:spcPts val="1220"/>
              </a:lnSpc>
            </a:pPr>
            <a:r>
              <a:rPr lang="ru-RU" sz="1250" spc="-20" dirty="0" smtClean="0">
                <a:latin typeface="Arial" panose="020B0604020202020204" pitchFamily="34" charset="0"/>
                <a:cs typeface="Arial" panose="020B0604020202020204" pitchFamily="34" charset="0"/>
              </a:rPr>
              <a:t>библиотеки</a:t>
            </a:r>
            <a:endParaRPr lang="ru-RU" sz="1250" spc="-2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="" xmlns:a16="http://schemas.microsoft.com/office/drawing/2014/main" id="{2FED3015-490E-945C-F94C-90A898212B48}"/>
              </a:ext>
            </a:extLst>
          </p:cNvPr>
          <p:cNvSpPr txBox="1"/>
          <p:nvPr/>
        </p:nvSpPr>
        <p:spPr>
          <a:xfrm>
            <a:off x="8865116" y="2993641"/>
            <a:ext cx="1328477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>
              <a:lnSpc>
                <a:spcPts val="1220"/>
              </a:lnSpc>
            </a:pPr>
            <a:r>
              <a:rPr lang="ru-RU" b="1" dirty="0">
                <a:solidFill>
                  <a:srgbClr val="4472C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ru-RU" dirty="0" smtClean="0">
                <a:solidFill>
                  <a:srgbClr val="4472C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>
              <a:lnSpc>
                <a:spcPts val="1220"/>
              </a:lnSpc>
            </a:pPr>
            <a:r>
              <a:rPr lang="ru-RU" sz="1250" spc="-20" dirty="0" smtClean="0">
                <a:latin typeface="Arial" panose="020B0604020202020204" pitchFamily="34" charset="0"/>
                <a:cs typeface="Arial" panose="020B0604020202020204" pitchFamily="34" charset="0"/>
              </a:rPr>
              <a:t>музей</a:t>
            </a:r>
            <a:endParaRPr lang="ru-RU" sz="1250" spc="-2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="" xmlns:a16="http://schemas.microsoft.com/office/drawing/2014/main" id="{2FED3015-490E-945C-F94C-90A898212B48}"/>
              </a:ext>
            </a:extLst>
          </p:cNvPr>
          <p:cNvSpPr txBox="1"/>
          <p:nvPr/>
        </p:nvSpPr>
        <p:spPr>
          <a:xfrm>
            <a:off x="8886679" y="3814486"/>
            <a:ext cx="1328477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>
              <a:lnSpc>
                <a:spcPts val="1220"/>
              </a:lnSpc>
            </a:pPr>
            <a:r>
              <a:rPr lang="ru-RU" b="1" dirty="0" smtClean="0">
                <a:solidFill>
                  <a:srgbClr val="4472C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40</a:t>
            </a:r>
            <a:r>
              <a:rPr lang="ru-RU" dirty="0" smtClean="0">
                <a:solidFill>
                  <a:srgbClr val="4472C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>
              <a:lnSpc>
                <a:spcPts val="1220"/>
              </a:lnSpc>
            </a:pPr>
            <a:r>
              <a:rPr lang="ru-RU" sz="1250" spc="-20" dirty="0" smtClean="0">
                <a:latin typeface="Arial" panose="020B0604020202020204" pitchFamily="34" charset="0"/>
                <a:cs typeface="Arial" panose="020B0604020202020204" pitchFamily="34" charset="0"/>
              </a:rPr>
              <a:t>памятников</a:t>
            </a:r>
            <a:endParaRPr lang="ru-RU" sz="1250" spc="-2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="" xmlns:a16="http://schemas.microsoft.com/office/drawing/2014/main" id="{2FED3015-490E-945C-F94C-90A898212B48}"/>
              </a:ext>
            </a:extLst>
          </p:cNvPr>
          <p:cNvSpPr txBox="1"/>
          <p:nvPr/>
        </p:nvSpPr>
        <p:spPr>
          <a:xfrm>
            <a:off x="8886678" y="4609174"/>
            <a:ext cx="1328477" cy="46166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>
              <a:lnSpc>
                <a:spcPts val="1220"/>
              </a:lnSpc>
            </a:pPr>
            <a:r>
              <a:rPr lang="ru-RU" b="1" dirty="0" smtClean="0">
                <a:solidFill>
                  <a:srgbClr val="4472C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ru-RU" dirty="0" smtClean="0">
                <a:solidFill>
                  <a:srgbClr val="4472C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>
              <a:lnSpc>
                <a:spcPts val="1220"/>
              </a:lnSpc>
            </a:pPr>
            <a:r>
              <a:rPr lang="ru-RU" sz="1250" spc="-20" dirty="0" smtClean="0">
                <a:latin typeface="Arial" panose="020B0604020202020204" pitchFamily="34" charset="0"/>
                <a:cs typeface="Arial" panose="020B0604020202020204" pitchFamily="34" charset="0"/>
              </a:rPr>
              <a:t>детская школа искусств</a:t>
            </a:r>
            <a:endParaRPr lang="ru-RU" sz="1250" spc="-2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="" xmlns:a16="http://schemas.microsoft.com/office/drawing/2014/main" id="{2FED3015-490E-945C-F94C-90A898212B48}"/>
              </a:ext>
            </a:extLst>
          </p:cNvPr>
          <p:cNvSpPr txBox="1"/>
          <p:nvPr/>
        </p:nvSpPr>
        <p:spPr>
          <a:xfrm>
            <a:off x="8886679" y="5410618"/>
            <a:ext cx="1328477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>
              <a:lnSpc>
                <a:spcPts val="1220"/>
              </a:lnSpc>
            </a:pPr>
            <a:r>
              <a:rPr lang="ru-RU" b="1" dirty="0" smtClean="0">
                <a:solidFill>
                  <a:srgbClr val="4472C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ru-RU" dirty="0" smtClean="0">
                <a:solidFill>
                  <a:srgbClr val="4472C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>
              <a:lnSpc>
                <a:spcPts val="1220"/>
              </a:lnSpc>
            </a:pPr>
            <a:r>
              <a:rPr lang="ru-RU" sz="1250" spc="-20" dirty="0" smtClean="0">
                <a:latin typeface="Arial" panose="020B0604020202020204" pitchFamily="34" charset="0"/>
                <a:cs typeface="Arial" panose="020B0604020202020204" pitchFamily="34" charset="0"/>
              </a:rPr>
              <a:t>автоклуб</a:t>
            </a:r>
            <a:endParaRPr lang="ru-RU" sz="1250" spc="-2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="" xmlns:a16="http://schemas.microsoft.com/office/drawing/2014/main" id="{2FED3015-490E-945C-F94C-90A898212B48}"/>
              </a:ext>
            </a:extLst>
          </p:cNvPr>
          <p:cNvSpPr txBox="1"/>
          <p:nvPr/>
        </p:nvSpPr>
        <p:spPr>
          <a:xfrm>
            <a:off x="10341129" y="1471077"/>
            <a:ext cx="1328477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>
              <a:lnSpc>
                <a:spcPts val="1220"/>
              </a:lnSpc>
            </a:pPr>
            <a:r>
              <a:rPr lang="ru-RU" b="1" dirty="0" smtClean="0">
                <a:solidFill>
                  <a:srgbClr val="4472C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ru-RU" dirty="0" smtClean="0">
                <a:solidFill>
                  <a:srgbClr val="4472C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>
              <a:lnSpc>
                <a:spcPts val="1220"/>
              </a:lnSpc>
            </a:pPr>
            <a:r>
              <a:rPr lang="ru-RU" sz="1250" spc="-20" dirty="0" smtClean="0">
                <a:latin typeface="Arial" panose="020B0604020202020204" pitchFamily="34" charset="0"/>
                <a:cs typeface="Arial" panose="020B0604020202020204" pitchFamily="34" charset="0"/>
              </a:rPr>
              <a:t>стадион</a:t>
            </a:r>
            <a:endParaRPr lang="ru-RU" sz="1250" spc="-2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="" xmlns:a16="http://schemas.microsoft.com/office/drawing/2014/main" id="{2FED3015-490E-945C-F94C-90A898212B48}"/>
              </a:ext>
            </a:extLst>
          </p:cNvPr>
          <p:cNvSpPr txBox="1"/>
          <p:nvPr/>
        </p:nvSpPr>
        <p:spPr>
          <a:xfrm>
            <a:off x="10341129" y="2267237"/>
            <a:ext cx="1328477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>
              <a:lnSpc>
                <a:spcPts val="1220"/>
              </a:lnSpc>
            </a:pPr>
            <a:r>
              <a:rPr lang="ru-RU" b="1" dirty="0" smtClean="0">
                <a:solidFill>
                  <a:srgbClr val="4472C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30 </a:t>
            </a:r>
          </a:p>
          <a:p>
            <a:pPr algn="ctr">
              <a:lnSpc>
                <a:spcPts val="1220"/>
              </a:lnSpc>
            </a:pPr>
            <a:r>
              <a:rPr lang="ru-RU" sz="1250" spc="-20" dirty="0" smtClean="0">
                <a:latin typeface="Arial" panose="020B0604020202020204" pitchFamily="34" charset="0"/>
                <a:cs typeface="Arial" panose="020B0604020202020204" pitchFamily="34" charset="0"/>
              </a:rPr>
              <a:t>спортзалов</a:t>
            </a:r>
            <a:endParaRPr lang="ru-RU" sz="1250" spc="-2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="" xmlns:a16="http://schemas.microsoft.com/office/drawing/2014/main" id="{2FED3015-490E-945C-F94C-90A898212B48}"/>
              </a:ext>
            </a:extLst>
          </p:cNvPr>
          <p:cNvSpPr txBox="1"/>
          <p:nvPr/>
        </p:nvSpPr>
        <p:spPr>
          <a:xfrm>
            <a:off x="10341128" y="3070585"/>
            <a:ext cx="1328477" cy="61555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>
              <a:lnSpc>
                <a:spcPts val="1220"/>
              </a:lnSpc>
            </a:pPr>
            <a:r>
              <a:rPr lang="ru-RU" b="1" dirty="0" smtClean="0">
                <a:solidFill>
                  <a:srgbClr val="4472C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67</a:t>
            </a:r>
            <a:r>
              <a:rPr lang="ru-RU" dirty="0" smtClean="0">
                <a:solidFill>
                  <a:srgbClr val="4472C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>
              <a:lnSpc>
                <a:spcPts val="1220"/>
              </a:lnSpc>
            </a:pPr>
            <a:r>
              <a:rPr lang="ru-RU" sz="1250" spc="-20" dirty="0" smtClean="0">
                <a:latin typeface="Arial" panose="020B0604020202020204" pitchFamily="34" charset="0"/>
                <a:cs typeface="Arial" panose="020B0604020202020204" pitchFamily="34" charset="0"/>
              </a:rPr>
              <a:t>плоскостных спортивных сооружений</a:t>
            </a:r>
            <a:endParaRPr lang="ru-RU" sz="1250" spc="-2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="" xmlns:a16="http://schemas.microsoft.com/office/drawing/2014/main" id="{2FED3015-490E-945C-F94C-90A898212B48}"/>
              </a:ext>
            </a:extLst>
          </p:cNvPr>
          <p:cNvSpPr txBox="1"/>
          <p:nvPr/>
        </p:nvSpPr>
        <p:spPr>
          <a:xfrm>
            <a:off x="10341129" y="3961842"/>
            <a:ext cx="1328477" cy="46166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>
              <a:lnSpc>
                <a:spcPts val="1220"/>
              </a:lnSpc>
            </a:pPr>
            <a:r>
              <a:rPr lang="ru-RU" b="1" dirty="0" smtClean="0">
                <a:solidFill>
                  <a:srgbClr val="4472C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27</a:t>
            </a:r>
            <a:r>
              <a:rPr lang="ru-RU" dirty="0" smtClean="0">
                <a:solidFill>
                  <a:srgbClr val="4472C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>
              <a:lnSpc>
                <a:spcPts val="1220"/>
              </a:lnSpc>
            </a:pPr>
            <a:r>
              <a:rPr lang="ru-RU" sz="1250" spc="-20" dirty="0" smtClean="0">
                <a:latin typeface="Arial" panose="020B0604020202020204" pitchFamily="34" charset="0"/>
                <a:cs typeface="Arial" panose="020B0604020202020204" pitchFamily="34" charset="0"/>
              </a:rPr>
              <a:t>футбольных полей</a:t>
            </a:r>
            <a:endParaRPr lang="ru-RU" sz="1250" spc="-2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="" xmlns:a16="http://schemas.microsoft.com/office/drawing/2014/main" id="{2FED3015-490E-945C-F94C-90A898212B48}"/>
              </a:ext>
            </a:extLst>
          </p:cNvPr>
          <p:cNvSpPr txBox="1"/>
          <p:nvPr/>
        </p:nvSpPr>
        <p:spPr>
          <a:xfrm>
            <a:off x="10341127" y="4614871"/>
            <a:ext cx="1328477" cy="61555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>
              <a:lnSpc>
                <a:spcPts val="1220"/>
              </a:lnSpc>
            </a:pPr>
            <a:r>
              <a:rPr lang="ru-RU" b="1" dirty="0" smtClean="0">
                <a:solidFill>
                  <a:srgbClr val="4472C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ru-RU" dirty="0" smtClean="0">
                <a:solidFill>
                  <a:srgbClr val="4756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>
              <a:lnSpc>
                <a:spcPts val="1220"/>
              </a:lnSpc>
            </a:pPr>
            <a:r>
              <a:rPr lang="ru-RU" sz="1250" spc="-20" dirty="0" smtClean="0">
                <a:latin typeface="Arial" panose="020B0604020202020204" pitchFamily="34" charset="0"/>
                <a:cs typeface="Arial" panose="020B0604020202020204" pitchFamily="34" charset="0"/>
              </a:rPr>
              <a:t>сооружения для стрелковых видов спорта</a:t>
            </a:r>
            <a:endParaRPr lang="ru-RU" sz="1250" spc="-2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3970" y="1306021"/>
            <a:ext cx="3114726" cy="173739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 w="19050">
            <a:solidFill>
              <a:schemeClr val="bg1"/>
            </a:solidFill>
            <a:miter lim="800000"/>
            <a:headEnd/>
            <a:tailEnd/>
          </a:ln>
          <a:effectLst/>
          <a:extLst/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3971" y="3140038"/>
            <a:ext cx="3114726" cy="169996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 w="19050">
            <a:solidFill>
              <a:schemeClr val="bg1"/>
            </a:solidFill>
            <a:miter lim="800000"/>
            <a:headEnd/>
            <a:tailEnd/>
          </a:ln>
          <a:effectLst/>
          <a:extLst/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3970" y="4963296"/>
            <a:ext cx="3114726" cy="168303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 w="19050">
            <a:solidFill>
              <a:schemeClr val="bg1"/>
            </a:solidFill>
            <a:miter lim="800000"/>
            <a:headEnd/>
            <a:tailEnd/>
          </a:ln>
          <a:effectLst/>
          <a:extLst/>
        </p:spPr>
      </p:pic>
    </p:spTree>
    <p:extLst>
      <p:ext uri="{BB962C8B-B14F-4D97-AF65-F5344CB8AC3E}">
        <p14:creationId xmlns:p14="http://schemas.microsoft.com/office/powerpoint/2010/main" val="8011054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ight Triangle 2">
            <a:extLst>
              <a:ext uri="{FF2B5EF4-FFF2-40B4-BE49-F238E27FC236}">
                <a16:creationId xmlns="" xmlns:a16="http://schemas.microsoft.com/office/drawing/2014/main" id="{24FE1721-3792-4C0B-AFC5-E933EA748BFD}"/>
              </a:ext>
            </a:extLst>
          </p:cNvPr>
          <p:cNvSpPr/>
          <p:nvPr/>
        </p:nvSpPr>
        <p:spPr>
          <a:xfrm rot="10800000">
            <a:off x="11533515" y="-3"/>
            <a:ext cx="658481" cy="658481"/>
          </a:xfrm>
          <a:prstGeom prst="rtTriangle">
            <a:avLst/>
          </a:prstGeom>
          <a:solidFill>
            <a:srgbClr val="4472C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4" name="Прямоугольник с двумя скругленными соседними углами 3"/>
          <p:cNvSpPr/>
          <p:nvPr/>
        </p:nvSpPr>
        <p:spPr>
          <a:xfrm>
            <a:off x="364067" y="972558"/>
            <a:ext cx="3674533" cy="5885442"/>
          </a:xfrm>
          <a:prstGeom prst="round2Same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Rectangle 22">
            <a:extLst>
              <a:ext uri="{FF2B5EF4-FFF2-40B4-BE49-F238E27FC236}">
                <a16:creationId xmlns="" xmlns:a16="http://schemas.microsoft.com/office/drawing/2014/main" id="{1DD9E92B-CCDA-4A0E-A218-FB03D92837D4}"/>
              </a:ext>
            </a:extLst>
          </p:cNvPr>
          <p:cNvSpPr/>
          <p:nvPr/>
        </p:nvSpPr>
        <p:spPr>
          <a:xfrm>
            <a:off x="1922411" y="264672"/>
            <a:ext cx="8366265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4000" b="1" cap="all" dirty="0">
                <a:solidFill>
                  <a:srgbClr val="4472C4"/>
                </a:solidFill>
                <a:latin typeface="Arial" pitchFamily="34" charset="0"/>
                <a:cs typeface="Arial" pitchFamily="34" charset="0"/>
              </a:rPr>
              <a:t>ЭКОНОМИЧЕСКИЙ ПОТЕНЦИАЛ</a:t>
            </a:r>
            <a:endParaRPr lang="en-GB" sz="4000" b="1" cap="all" dirty="0">
              <a:solidFill>
                <a:srgbClr val="4472C4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5F02C0B1-1D82-4ADC-BC80-676E13042EED}"/>
              </a:ext>
            </a:extLst>
          </p:cNvPr>
          <p:cNvSpPr txBox="1"/>
          <p:nvPr/>
        </p:nvSpPr>
        <p:spPr>
          <a:xfrm>
            <a:off x="4213838" y="990246"/>
            <a:ext cx="432056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chemeClr val="tx1">
                    <a:lumMod val="90000"/>
                    <a:lumOff val="10000"/>
                  </a:schemeClr>
                </a:solidFill>
                <a:latin typeface="Arial" pitchFamily="34" charset="0"/>
                <a:ea typeface="Open Sans" panose="020B0606030504020204" pitchFamily="34" charset="0"/>
                <a:cs typeface="Arial" pitchFamily="34" charset="0"/>
              </a:rPr>
              <a:t>Природно-ресурсный потенциал</a:t>
            </a:r>
            <a:endParaRPr lang="en-US" b="1" dirty="0">
              <a:solidFill>
                <a:schemeClr val="tx1">
                  <a:lumMod val="90000"/>
                  <a:lumOff val="10000"/>
                </a:schemeClr>
              </a:solidFill>
              <a:latin typeface="Arial" pitchFamily="34" charset="0"/>
              <a:ea typeface="Open Sans" panose="020B0606030504020204" pitchFamily="34" charset="0"/>
              <a:cs typeface="Arial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="" xmlns:a16="http://schemas.microsoft.com/office/drawing/2014/main" id="{5F02C0B1-1D82-4ADC-BC80-676E13042EED}"/>
              </a:ext>
            </a:extLst>
          </p:cNvPr>
          <p:cNvSpPr txBox="1"/>
          <p:nvPr/>
        </p:nvSpPr>
        <p:spPr>
          <a:xfrm>
            <a:off x="8046057" y="2903485"/>
            <a:ext cx="323542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chemeClr val="tx1">
                    <a:lumMod val="90000"/>
                    <a:lumOff val="10000"/>
                  </a:schemeClr>
                </a:solidFill>
                <a:latin typeface="Arial" pitchFamily="34" charset="0"/>
                <a:ea typeface="Open Sans" panose="020B0606030504020204" pitchFamily="34" charset="0"/>
                <a:cs typeface="Arial" pitchFamily="34" charset="0"/>
              </a:rPr>
              <a:t>Жилье и строительство</a:t>
            </a:r>
            <a:endParaRPr lang="en-US" b="1" dirty="0">
              <a:solidFill>
                <a:schemeClr val="tx1">
                  <a:lumMod val="90000"/>
                  <a:lumOff val="10000"/>
                </a:schemeClr>
              </a:solidFill>
              <a:latin typeface="Arial" pitchFamily="34" charset="0"/>
              <a:ea typeface="Open Sans" panose="020B0606030504020204" pitchFamily="34" charset="0"/>
              <a:cs typeface="Arial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="" xmlns:a16="http://schemas.microsoft.com/office/drawing/2014/main" id="{5F02C0B1-1D82-4ADC-BC80-676E13042EED}"/>
              </a:ext>
            </a:extLst>
          </p:cNvPr>
          <p:cNvSpPr txBox="1"/>
          <p:nvPr/>
        </p:nvSpPr>
        <p:spPr>
          <a:xfrm>
            <a:off x="4217718" y="2903485"/>
            <a:ext cx="29138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chemeClr val="tx1">
                    <a:lumMod val="90000"/>
                    <a:lumOff val="10000"/>
                  </a:schemeClr>
                </a:solidFill>
                <a:latin typeface="Arial" pitchFamily="34" charset="0"/>
                <a:ea typeface="Open Sans" panose="020B0606030504020204" pitchFamily="34" charset="0"/>
                <a:cs typeface="Arial" pitchFamily="34" charset="0"/>
              </a:rPr>
              <a:t>Промышленность</a:t>
            </a:r>
            <a:endParaRPr lang="en-US" b="1" dirty="0">
              <a:solidFill>
                <a:schemeClr val="tx1">
                  <a:lumMod val="90000"/>
                  <a:lumOff val="10000"/>
                </a:schemeClr>
              </a:solidFill>
              <a:latin typeface="Arial" pitchFamily="34" charset="0"/>
              <a:ea typeface="Open Sans" panose="020B0606030504020204" pitchFamily="34" charset="0"/>
              <a:cs typeface="Arial" pitchFamily="34" charset="0"/>
            </a:endParaRPr>
          </a:p>
        </p:txBody>
      </p:sp>
      <p:sp>
        <p:nvSpPr>
          <p:cNvPr id="39" name="Rectangle 5">
            <a:extLst>
              <a:ext uri="{FF2B5EF4-FFF2-40B4-BE49-F238E27FC236}">
                <a16:creationId xmlns="" xmlns:a16="http://schemas.microsoft.com/office/drawing/2014/main" id="{04BCF6F4-A108-48FB-92CB-D28C6932B1A8}"/>
              </a:ext>
            </a:extLst>
          </p:cNvPr>
          <p:cNvSpPr/>
          <p:nvPr/>
        </p:nvSpPr>
        <p:spPr>
          <a:xfrm>
            <a:off x="4217718" y="1345973"/>
            <a:ext cx="7656678" cy="153503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ru-RU" sz="1250" dirty="0">
                <a:solidFill>
                  <a:schemeClr val="tx1">
                    <a:lumMod val="90000"/>
                    <a:lumOff val="10000"/>
                  </a:schemeClr>
                </a:solidFill>
                <a:latin typeface="Arial" pitchFamily="34" charset="0"/>
                <a:ea typeface="Open Sans" panose="020B0606030504020204" pitchFamily="34" charset="0"/>
                <a:cs typeface="Arial" pitchFamily="34" charset="0"/>
              </a:rPr>
              <a:t>По состоянию на </a:t>
            </a:r>
            <a:r>
              <a:rPr lang="ru-RU" sz="1250" dirty="0" smtClean="0">
                <a:solidFill>
                  <a:schemeClr val="tx1">
                    <a:lumMod val="90000"/>
                    <a:lumOff val="10000"/>
                  </a:schemeClr>
                </a:solidFill>
                <a:latin typeface="Arial" pitchFamily="34" charset="0"/>
                <a:ea typeface="Open Sans" panose="020B0606030504020204" pitchFamily="34" charset="0"/>
                <a:cs typeface="Arial" pitchFamily="34" charset="0"/>
              </a:rPr>
              <a:t>01.01.2026 </a:t>
            </a:r>
            <a:r>
              <a:rPr lang="ru-RU" sz="1250" dirty="0">
                <a:solidFill>
                  <a:schemeClr val="tx1">
                    <a:lumMod val="90000"/>
                    <a:lumOff val="10000"/>
                  </a:schemeClr>
                </a:solidFill>
                <a:latin typeface="Arial" pitchFamily="34" charset="0"/>
                <a:ea typeface="Open Sans" panose="020B0606030504020204" pitchFamily="34" charset="0"/>
                <a:cs typeface="Arial" pitchFamily="34" charset="0"/>
              </a:rPr>
              <a:t>на территории округа имеется 1 неиспользуемый земельный участок </a:t>
            </a:r>
            <a:r>
              <a:rPr lang="ru-RU" sz="1250" b="1" dirty="0">
                <a:solidFill>
                  <a:srgbClr val="4472C4"/>
                </a:solidFill>
                <a:latin typeface="Arial" pitchFamily="34" charset="0"/>
                <a:ea typeface="Open Sans" panose="020B0606030504020204" pitchFamily="34" charset="0"/>
                <a:cs typeface="Arial" pitchFamily="34" charset="0"/>
              </a:rPr>
              <a:t>общей площадью 2,66 га</a:t>
            </a:r>
            <a:r>
              <a:rPr lang="ru-RU" sz="1250" dirty="0">
                <a:solidFill>
                  <a:schemeClr val="tx1">
                    <a:lumMod val="90000"/>
                    <a:lumOff val="10000"/>
                  </a:schemeClr>
                </a:solidFill>
                <a:latin typeface="Arial" pitchFamily="34" charset="0"/>
                <a:ea typeface="Open Sans" panose="020B0606030504020204" pitchFamily="34" charset="0"/>
                <a:cs typeface="Arial" pitchFamily="34" charset="0"/>
              </a:rPr>
              <a:t>, пригодных для строительства производственных помещений, с возможностью подключения объектов инженерным сетям электроснабжения</a:t>
            </a:r>
            <a:r>
              <a:rPr lang="ru-RU" sz="1250" dirty="0" smtClean="0">
                <a:solidFill>
                  <a:schemeClr val="tx1">
                    <a:lumMod val="90000"/>
                    <a:lumOff val="10000"/>
                  </a:schemeClr>
                </a:solidFill>
                <a:latin typeface="Arial" pitchFamily="34" charset="0"/>
                <a:ea typeface="Open Sans" panose="020B0606030504020204" pitchFamily="34" charset="0"/>
                <a:cs typeface="Arial" pitchFamily="34" charset="0"/>
              </a:rPr>
              <a:t>.</a:t>
            </a:r>
            <a:endParaRPr lang="ru-RU" sz="1250" dirty="0">
              <a:solidFill>
                <a:schemeClr val="tx1">
                  <a:lumMod val="90000"/>
                  <a:lumOff val="10000"/>
                </a:schemeClr>
              </a:solidFill>
              <a:latin typeface="Arial" pitchFamily="34" charset="0"/>
              <a:ea typeface="Open Sans" panose="020B0606030504020204" pitchFamily="34" charset="0"/>
              <a:cs typeface="Arial" pitchFamily="34" charset="0"/>
            </a:endParaRPr>
          </a:p>
          <a:p>
            <a:pPr>
              <a:lnSpc>
                <a:spcPct val="150000"/>
              </a:lnSpc>
            </a:pPr>
            <a:r>
              <a:rPr lang="ru-RU" sz="1250" dirty="0">
                <a:solidFill>
                  <a:schemeClr val="tx1">
                    <a:lumMod val="90000"/>
                    <a:lumOff val="10000"/>
                  </a:schemeClr>
                </a:solidFill>
                <a:latin typeface="Arial" pitchFamily="34" charset="0"/>
                <a:ea typeface="Open Sans" panose="020B0606030504020204" pitchFamily="34" charset="0"/>
                <a:cs typeface="Arial" pitchFamily="34" charset="0"/>
              </a:rPr>
              <a:t>Также на территории округа имеется 2 земельных участка </a:t>
            </a:r>
            <a:r>
              <a:rPr lang="ru-RU" sz="1250" b="1" dirty="0">
                <a:solidFill>
                  <a:srgbClr val="4472C4"/>
                </a:solidFill>
                <a:latin typeface="Arial" pitchFamily="34" charset="0"/>
                <a:ea typeface="Open Sans" panose="020B0606030504020204" pitchFamily="34" charset="0"/>
                <a:cs typeface="Arial" pitchFamily="34" charset="0"/>
              </a:rPr>
              <a:t>общей площадью 9,1 га</a:t>
            </a:r>
            <a:r>
              <a:rPr lang="ru-RU" sz="1250" dirty="0">
                <a:solidFill>
                  <a:schemeClr val="tx1">
                    <a:lumMod val="90000"/>
                    <a:lumOff val="10000"/>
                  </a:schemeClr>
                </a:solidFill>
                <a:latin typeface="Arial" pitchFamily="34" charset="0"/>
                <a:ea typeface="Open Sans" panose="020B0606030504020204" pitchFamily="34" charset="0"/>
                <a:cs typeface="Arial" pitchFamily="34" charset="0"/>
              </a:rPr>
              <a:t>, пригодных для строительства </a:t>
            </a:r>
            <a:r>
              <a:rPr lang="ru-RU" sz="1250" dirty="0" smtClean="0">
                <a:solidFill>
                  <a:schemeClr val="tx1">
                    <a:lumMod val="90000"/>
                    <a:lumOff val="10000"/>
                  </a:schemeClr>
                </a:solidFill>
                <a:latin typeface="Arial" pitchFamily="34" charset="0"/>
                <a:ea typeface="Open Sans" panose="020B0606030504020204" pitchFamily="34" charset="0"/>
                <a:cs typeface="Arial" pitchFamily="34" charset="0"/>
              </a:rPr>
              <a:t>жилых помещений.</a:t>
            </a:r>
            <a:endParaRPr lang="ru-RU" sz="1250" dirty="0">
              <a:solidFill>
                <a:schemeClr val="tx1">
                  <a:lumMod val="90000"/>
                  <a:lumOff val="10000"/>
                </a:schemeClr>
              </a:solidFill>
              <a:latin typeface="Arial" pitchFamily="34" charset="0"/>
              <a:ea typeface="Open Sans" panose="020B0606030504020204" pitchFamily="34" charset="0"/>
              <a:cs typeface="Arial" pitchFamily="34" charset="0"/>
            </a:endParaRPr>
          </a:p>
        </p:txBody>
      </p:sp>
      <p:sp>
        <p:nvSpPr>
          <p:cNvPr id="40" name="Rectangle 5">
            <a:extLst>
              <a:ext uri="{FF2B5EF4-FFF2-40B4-BE49-F238E27FC236}">
                <a16:creationId xmlns="" xmlns:a16="http://schemas.microsoft.com/office/drawing/2014/main" id="{04BCF6F4-A108-48FB-92CB-D28C6932B1A8}"/>
              </a:ext>
            </a:extLst>
          </p:cNvPr>
          <p:cNvSpPr/>
          <p:nvPr/>
        </p:nvSpPr>
        <p:spPr>
          <a:xfrm>
            <a:off x="4217718" y="3319439"/>
            <a:ext cx="3828339" cy="32662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ru-RU" sz="1250" dirty="0">
                <a:solidFill>
                  <a:schemeClr val="tx1">
                    <a:lumMod val="90000"/>
                    <a:lumOff val="10000"/>
                  </a:schemeClr>
                </a:solidFill>
                <a:latin typeface="Arial" pitchFamily="34" charset="0"/>
                <a:ea typeface="Open Sans" panose="020B0606030504020204" pitchFamily="34" charset="0"/>
                <a:cs typeface="Arial" pitchFamily="34" charset="0"/>
              </a:rPr>
              <a:t>Основные виды продукции пищевой и перерабатывающей промышленности: </a:t>
            </a:r>
            <a:r>
              <a:rPr lang="ru-RU" sz="1250" b="1" dirty="0">
                <a:solidFill>
                  <a:srgbClr val="4472C4"/>
                </a:solidFill>
                <a:latin typeface="Arial" pitchFamily="34" charset="0"/>
                <a:ea typeface="Open Sans" panose="020B0606030504020204" pitchFamily="34" charset="0"/>
                <a:cs typeface="Arial" pitchFamily="34" charset="0"/>
              </a:rPr>
              <a:t>мясные полуфабрикаты; цельномолочная продукция; масло животное; рыбные пресервы; сельдь соленая</a:t>
            </a:r>
            <a:r>
              <a:rPr lang="ru-RU" sz="1250" b="1" dirty="0" smtClean="0">
                <a:solidFill>
                  <a:srgbClr val="4472C4"/>
                </a:solidFill>
                <a:latin typeface="Arial" pitchFamily="34" charset="0"/>
                <a:ea typeface="Open Sans" panose="020B0606030504020204" pitchFamily="34" charset="0"/>
                <a:cs typeface="Arial" pitchFamily="34" charset="0"/>
              </a:rPr>
              <a:t>.</a:t>
            </a:r>
          </a:p>
          <a:p>
            <a:pPr>
              <a:lnSpc>
                <a:spcPct val="150000"/>
              </a:lnSpc>
            </a:pPr>
            <a:r>
              <a:rPr lang="ru-RU" sz="1250" dirty="0">
                <a:latin typeface="Arial" pitchFamily="34" charset="0"/>
                <a:ea typeface="Open Sans" panose="020B0606030504020204" pitchFamily="34" charset="0"/>
                <a:cs typeface="Arial" pitchFamily="34" charset="0"/>
              </a:rPr>
              <a:t>Основными производителями пищевой  продукции в округе являются: «Молочный завод «</a:t>
            </a:r>
            <a:r>
              <a:rPr lang="ru-RU" sz="1250" dirty="0" err="1">
                <a:latin typeface="Arial" pitchFamily="34" charset="0"/>
                <a:ea typeface="Open Sans" panose="020B0606030504020204" pitchFamily="34" charset="0"/>
                <a:cs typeface="Arial" pitchFamily="34" charset="0"/>
              </a:rPr>
              <a:t>Серышевский</a:t>
            </a:r>
            <a:r>
              <a:rPr lang="ru-RU" sz="1250" dirty="0">
                <a:latin typeface="Arial" pitchFamily="34" charset="0"/>
                <a:ea typeface="Open Sans" panose="020B0606030504020204" pitchFamily="34" charset="0"/>
                <a:cs typeface="Arial" pitchFamily="34" charset="0"/>
              </a:rPr>
              <a:t>» (ИП Мельниченко Д.В.), цех полуфабрикатов «</a:t>
            </a:r>
            <a:r>
              <a:rPr lang="ru-RU" sz="1250" dirty="0" err="1">
                <a:latin typeface="Arial" pitchFamily="34" charset="0"/>
                <a:ea typeface="Open Sans" panose="020B0606030504020204" pitchFamily="34" charset="0"/>
                <a:cs typeface="Arial" pitchFamily="34" charset="0"/>
              </a:rPr>
              <a:t>Серышевский</a:t>
            </a:r>
            <a:r>
              <a:rPr lang="ru-RU" sz="1250" dirty="0">
                <a:latin typeface="Arial" pitchFamily="34" charset="0"/>
                <a:ea typeface="Open Sans" panose="020B0606030504020204" pitchFamily="34" charset="0"/>
                <a:cs typeface="Arial" pitchFamily="34" charset="0"/>
              </a:rPr>
              <a:t>» (ИП Мельниченко Д.В.), а также индивидуальный предприниматель </a:t>
            </a:r>
            <a:r>
              <a:rPr lang="ru-RU" sz="1250" dirty="0" err="1">
                <a:latin typeface="Arial" pitchFamily="34" charset="0"/>
                <a:ea typeface="Open Sans" panose="020B0606030504020204" pitchFamily="34" charset="0"/>
                <a:cs typeface="Arial" pitchFamily="34" charset="0"/>
              </a:rPr>
              <a:t>Гладштейн</a:t>
            </a:r>
            <a:r>
              <a:rPr lang="ru-RU" sz="1250" dirty="0">
                <a:latin typeface="Arial" pitchFamily="34" charset="0"/>
                <a:ea typeface="Open Sans" panose="020B0606030504020204" pitchFamily="34" charset="0"/>
                <a:cs typeface="Arial" pitchFamily="34" charset="0"/>
              </a:rPr>
              <a:t> С.П.</a:t>
            </a:r>
          </a:p>
        </p:txBody>
      </p:sp>
      <p:sp>
        <p:nvSpPr>
          <p:cNvPr id="41" name="Rectangle 5">
            <a:extLst>
              <a:ext uri="{FF2B5EF4-FFF2-40B4-BE49-F238E27FC236}">
                <a16:creationId xmlns="" xmlns:a16="http://schemas.microsoft.com/office/drawing/2014/main" id="{04BCF6F4-A108-48FB-92CB-D28C6932B1A8}"/>
              </a:ext>
            </a:extLst>
          </p:cNvPr>
          <p:cNvSpPr/>
          <p:nvPr/>
        </p:nvSpPr>
        <p:spPr>
          <a:xfrm>
            <a:off x="8046057" y="3310619"/>
            <a:ext cx="3828339" cy="32662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ru-RU" sz="1250" dirty="0" smtClean="0">
                <a:solidFill>
                  <a:schemeClr val="tx1">
                    <a:lumMod val="90000"/>
                    <a:lumOff val="10000"/>
                  </a:schemeClr>
                </a:solidFill>
                <a:latin typeface="Arial" pitchFamily="34" charset="0"/>
                <a:ea typeface="Open Sans" panose="020B0606030504020204" pitchFamily="34" charset="0"/>
                <a:cs typeface="Arial" pitchFamily="34" charset="0"/>
              </a:rPr>
              <a:t>В 2025 </a:t>
            </a:r>
            <a:r>
              <a:rPr lang="ru-RU" sz="1250" dirty="0">
                <a:solidFill>
                  <a:schemeClr val="tx1">
                    <a:lumMod val="90000"/>
                    <a:lumOff val="10000"/>
                  </a:schemeClr>
                </a:solidFill>
                <a:latin typeface="Arial" pitchFamily="34" charset="0"/>
                <a:ea typeface="Open Sans" panose="020B0606030504020204" pitchFamily="34" charset="0"/>
                <a:cs typeface="Arial" pitchFamily="34" charset="0"/>
              </a:rPr>
              <a:t>году для обеспечения жилыми помещениями детей-сирот и детей, оставшихся без попечения родителей, </a:t>
            </a:r>
            <a:r>
              <a:rPr lang="ru-RU" sz="1250" dirty="0" smtClean="0">
                <a:solidFill>
                  <a:schemeClr val="tx1">
                    <a:lumMod val="90000"/>
                    <a:lumOff val="10000"/>
                  </a:schemeClr>
                </a:solidFill>
                <a:latin typeface="Arial" pitchFamily="34" charset="0"/>
                <a:ea typeface="Open Sans" panose="020B0606030504020204" pitchFamily="34" charset="0"/>
                <a:cs typeface="Arial" pitchFamily="34" charset="0"/>
              </a:rPr>
              <a:t>приобретено </a:t>
            </a:r>
            <a:r>
              <a:rPr lang="ru-RU" sz="1250" b="1" dirty="0">
                <a:solidFill>
                  <a:srgbClr val="4472C4"/>
                </a:solidFill>
                <a:latin typeface="Arial" pitchFamily="34" charset="0"/>
                <a:ea typeface="Open Sans" panose="020B0606030504020204" pitchFamily="34" charset="0"/>
                <a:cs typeface="Arial" pitchFamily="34" charset="0"/>
              </a:rPr>
              <a:t>2 квартиры</a:t>
            </a:r>
            <a:r>
              <a:rPr lang="ru-RU" sz="1250" dirty="0">
                <a:solidFill>
                  <a:schemeClr val="tx1">
                    <a:lumMod val="90000"/>
                    <a:lumOff val="10000"/>
                  </a:schemeClr>
                </a:solidFill>
                <a:latin typeface="Arial" pitchFamily="34" charset="0"/>
                <a:ea typeface="Open Sans" panose="020B0606030504020204" pitchFamily="34" charset="0"/>
                <a:cs typeface="Arial" pitchFamily="34" charset="0"/>
              </a:rPr>
              <a:t> на вторичном рынке на общую сумму </a:t>
            </a:r>
            <a:r>
              <a:rPr lang="ru-RU" sz="1250" b="1" dirty="0" smtClean="0">
                <a:solidFill>
                  <a:srgbClr val="4472C4"/>
                </a:solidFill>
                <a:latin typeface="Arial" pitchFamily="34" charset="0"/>
                <a:ea typeface="Open Sans" panose="020B0606030504020204" pitchFamily="34" charset="0"/>
                <a:cs typeface="Arial" pitchFamily="34" charset="0"/>
              </a:rPr>
              <a:t>3 097,0 тыс. рублей.</a:t>
            </a:r>
            <a:endParaRPr lang="ru-RU" sz="1250" dirty="0">
              <a:solidFill>
                <a:schemeClr val="tx1">
                  <a:lumMod val="90000"/>
                  <a:lumOff val="10000"/>
                </a:schemeClr>
              </a:solidFill>
              <a:latin typeface="Arial" pitchFamily="34" charset="0"/>
              <a:ea typeface="Open Sans" panose="020B0606030504020204" pitchFamily="34" charset="0"/>
              <a:cs typeface="Arial" pitchFamily="34" charset="0"/>
            </a:endParaRPr>
          </a:p>
          <a:p>
            <a:pPr>
              <a:lnSpc>
                <a:spcPct val="150000"/>
              </a:lnSpc>
            </a:pPr>
            <a:r>
              <a:rPr lang="ru-RU" sz="1250" dirty="0" smtClean="0">
                <a:solidFill>
                  <a:schemeClr val="tx1">
                    <a:lumMod val="90000"/>
                    <a:lumOff val="10000"/>
                  </a:schemeClr>
                </a:solidFill>
                <a:latin typeface="Arial" pitchFamily="34" charset="0"/>
                <a:ea typeface="Open Sans" panose="020B0606030504020204" pitchFamily="34" charset="0"/>
                <a:cs typeface="Arial" pitchFamily="34" charset="0"/>
              </a:rPr>
              <a:t>В </a:t>
            </a:r>
            <a:r>
              <a:rPr lang="ru-RU" sz="1250" dirty="0" smtClean="0">
                <a:solidFill>
                  <a:schemeClr val="tx1">
                    <a:lumMod val="90000"/>
                    <a:lumOff val="10000"/>
                  </a:schemeClr>
                </a:solidFill>
                <a:latin typeface="Arial" pitchFamily="34" charset="0"/>
                <a:ea typeface="Open Sans" panose="020B0606030504020204" pitchFamily="34" charset="0"/>
                <a:cs typeface="Arial" pitchFamily="34" charset="0"/>
              </a:rPr>
              <a:t>2025 году  </a:t>
            </a:r>
            <a:r>
              <a:rPr lang="ru-RU" sz="1250" dirty="0">
                <a:solidFill>
                  <a:schemeClr val="tx1">
                    <a:lumMod val="90000"/>
                    <a:lumOff val="10000"/>
                  </a:schemeClr>
                </a:solidFill>
                <a:latin typeface="Arial" pitchFamily="34" charset="0"/>
                <a:ea typeface="Open Sans" panose="020B0606030504020204" pitchFamily="34" charset="0"/>
                <a:cs typeface="Arial" pitchFamily="34" charset="0"/>
              </a:rPr>
              <a:t>в ходе реализации </a:t>
            </a:r>
            <a:r>
              <a:rPr lang="ru-RU" sz="1250" dirty="0" smtClean="0">
                <a:solidFill>
                  <a:schemeClr val="tx1">
                    <a:lumMod val="90000"/>
                    <a:lumOff val="10000"/>
                  </a:schemeClr>
                </a:solidFill>
                <a:latin typeface="Arial" pitchFamily="34" charset="0"/>
                <a:ea typeface="Open Sans" panose="020B0606030504020204" pitchFamily="34" charset="0"/>
                <a:cs typeface="Arial" pitchFamily="34" charset="0"/>
              </a:rPr>
              <a:t>социальной программы  </a:t>
            </a:r>
            <a:r>
              <a:rPr lang="ru-RU" sz="1250" dirty="0">
                <a:solidFill>
                  <a:schemeClr val="tx1">
                    <a:lumMod val="90000"/>
                    <a:lumOff val="10000"/>
                  </a:schemeClr>
                </a:solidFill>
                <a:latin typeface="Arial" pitchFamily="34" charset="0"/>
                <a:ea typeface="Open Sans" panose="020B0606030504020204" pitchFamily="34" charset="0"/>
                <a:cs typeface="Arial" pitchFamily="34" charset="0"/>
              </a:rPr>
              <a:t>«Молодая семья» </a:t>
            </a:r>
            <a:r>
              <a:rPr lang="ru-RU" sz="1250" dirty="0" smtClean="0">
                <a:solidFill>
                  <a:schemeClr val="tx1">
                    <a:lumMod val="90000"/>
                    <a:lumOff val="10000"/>
                  </a:schemeClr>
                </a:solidFill>
                <a:latin typeface="Arial" pitchFamily="34" charset="0"/>
                <a:ea typeface="Open Sans" panose="020B0606030504020204" pitchFamily="34" charset="0"/>
                <a:cs typeface="Arial" pitchFamily="34" charset="0"/>
              </a:rPr>
              <a:t>был выдан </a:t>
            </a:r>
            <a:r>
              <a:rPr lang="ru-RU" sz="1250" b="1" dirty="0" smtClean="0">
                <a:solidFill>
                  <a:srgbClr val="4472C4"/>
                </a:solidFill>
                <a:latin typeface="Arial" pitchFamily="34" charset="0"/>
                <a:ea typeface="Open Sans" panose="020B0606030504020204" pitchFamily="34" charset="0"/>
                <a:cs typeface="Arial" pitchFamily="34" charset="0"/>
              </a:rPr>
              <a:t>1 сертификат </a:t>
            </a:r>
            <a:r>
              <a:rPr lang="ru-RU" sz="1250" b="1" dirty="0">
                <a:solidFill>
                  <a:srgbClr val="4472C4"/>
                </a:solidFill>
                <a:latin typeface="Arial" pitchFamily="34" charset="0"/>
                <a:ea typeface="Open Sans" panose="020B0606030504020204" pitchFamily="34" charset="0"/>
                <a:cs typeface="Arial" pitchFamily="34" charset="0"/>
              </a:rPr>
              <a:t>на приобретение жилья</a:t>
            </a:r>
            <a:r>
              <a:rPr lang="ru-RU" sz="1250" b="1" dirty="0" smtClean="0">
                <a:solidFill>
                  <a:srgbClr val="4472C4"/>
                </a:solidFill>
                <a:latin typeface="Arial" pitchFamily="34" charset="0"/>
                <a:ea typeface="Open Sans" panose="020B0606030504020204" pitchFamily="34" charset="0"/>
                <a:cs typeface="Arial" pitchFamily="34" charset="0"/>
              </a:rPr>
              <a:t>.</a:t>
            </a:r>
          </a:p>
          <a:p>
            <a:pPr>
              <a:lnSpc>
                <a:spcPct val="150000"/>
              </a:lnSpc>
            </a:pPr>
            <a:r>
              <a:rPr lang="ru-RU" sz="1250" dirty="0">
                <a:latin typeface="Arial" pitchFamily="34" charset="0"/>
                <a:ea typeface="Open Sans" panose="020B0606030504020204" pitchFamily="34" charset="0"/>
                <a:cs typeface="Arial" pitchFamily="34" charset="0"/>
              </a:rPr>
              <a:t>Всего в 2025 году на ремонт и благоустройство жилого фонда </a:t>
            </a:r>
            <a:r>
              <a:rPr lang="ru-RU" sz="1250" dirty="0" smtClean="0">
                <a:latin typeface="Arial" pitchFamily="34" charset="0"/>
                <a:ea typeface="Open Sans" panose="020B0606030504020204" pitchFamily="34" charset="0"/>
                <a:cs typeface="Arial" pitchFamily="34" charset="0"/>
              </a:rPr>
              <a:t>округа израсходовано</a:t>
            </a:r>
            <a:r>
              <a:rPr lang="ru-RU" sz="1250" b="1" dirty="0" smtClean="0">
                <a:solidFill>
                  <a:srgbClr val="4472C4"/>
                </a:solidFill>
                <a:latin typeface="Arial" pitchFamily="34" charset="0"/>
                <a:ea typeface="Open Sans" panose="020B0606030504020204" pitchFamily="34" charset="0"/>
                <a:cs typeface="Arial" pitchFamily="34" charset="0"/>
              </a:rPr>
              <a:t> 4 013 </a:t>
            </a:r>
            <a:r>
              <a:rPr lang="ru-RU" sz="1250" b="1" dirty="0">
                <a:solidFill>
                  <a:srgbClr val="4472C4"/>
                </a:solidFill>
                <a:latin typeface="Arial" pitchFamily="34" charset="0"/>
                <a:ea typeface="Open Sans" panose="020B0606030504020204" pitchFamily="34" charset="0"/>
                <a:cs typeface="Arial" pitchFamily="34" charset="0"/>
              </a:rPr>
              <a:t>тыс. </a:t>
            </a:r>
            <a:r>
              <a:rPr lang="ru-RU" sz="1250" b="1" dirty="0" smtClean="0">
                <a:solidFill>
                  <a:srgbClr val="4472C4"/>
                </a:solidFill>
                <a:latin typeface="Arial" pitchFamily="34" charset="0"/>
                <a:ea typeface="Open Sans" panose="020B0606030504020204" pitchFamily="34" charset="0"/>
                <a:cs typeface="Arial" pitchFamily="34" charset="0"/>
              </a:rPr>
              <a:t>рублей.</a:t>
            </a:r>
            <a:endParaRPr lang="ru-RU" sz="1250" b="1" dirty="0">
              <a:solidFill>
                <a:srgbClr val="4472C4"/>
              </a:solidFill>
              <a:latin typeface="Arial" pitchFamily="34" charset="0"/>
              <a:ea typeface="Open Sans" panose="020B0606030504020204" pitchFamily="34" charset="0"/>
              <a:cs typeface="Arial" pitchFamily="34" charset="0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3468" y="1290926"/>
            <a:ext cx="3104444" cy="176836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 w="19050">
            <a:solidFill>
              <a:schemeClr val="bg1"/>
            </a:solidFill>
            <a:miter lim="800000"/>
            <a:headEnd/>
            <a:tailEnd/>
          </a:ln>
          <a:effectLst/>
          <a:extLst/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9111" y="3180964"/>
            <a:ext cx="3104443" cy="168454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 w="19050">
            <a:solidFill>
              <a:schemeClr val="bg1"/>
            </a:solidFill>
            <a:miter lim="800000"/>
            <a:headEnd/>
            <a:tailEnd/>
          </a:ln>
          <a:effectLst/>
          <a:extLst/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9110" y="4989689"/>
            <a:ext cx="3098801" cy="156166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 w="19050">
            <a:solidFill>
              <a:schemeClr val="bg1"/>
            </a:solidFill>
            <a:miter lim="800000"/>
            <a:headEnd/>
            <a:tailEnd/>
          </a:ln>
          <a:effectLst/>
          <a:extLst/>
        </p:spPr>
      </p:pic>
    </p:spTree>
    <p:extLst>
      <p:ext uri="{BB962C8B-B14F-4D97-AF65-F5344CB8AC3E}">
        <p14:creationId xmlns:p14="http://schemas.microsoft.com/office/powerpoint/2010/main" val="14758878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5" grpId="0"/>
      <p:bldP spid="17" grpId="0"/>
      <p:bldP spid="39" grpId="0"/>
      <p:bldP spid="40" grpId="0"/>
      <p:bldP spid="41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1885</TotalTime>
  <Words>2018</Words>
  <Application>Microsoft Office PowerPoint</Application>
  <PresentationFormat>Широкоэкранный</PresentationFormat>
  <Paragraphs>336</Paragraphs>
  <Slides>22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30" baseType="lpstr">
      <vt:lpstr>Arial</vt:lpstr>
      <vt:lpstr>Arial Black</vt:lpstr>
      <vt:lpstr>Calibri</vt:lpstr>
      <vt:lpstr>Calibri Light</vt:lpstr>
      <vt:lpstr>Open Sans</vt:lpstr>
      <vt:lpstr>Times New Roman</vt:lpstr>
      <vt:lpstr>Wingdings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Shaheer Khan</dc:creator>
  <cp:lastModifiedBy>Zhdanova</cp:lastModifiedBy>
  <cp:revision>449</cp:revision>
  <dcterms:created xsi:type="dcterms:W3CDTF">2019-07-03T06:32:44Z</dcterms:created>
  <dcterms:modified xsi:type="dcterms:W3CDTF">2026-08-20T05:26:48Z</dcterms:modified>
</cp:coreProperties>
</file>