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67" r:id="rId2"/>
    <p:sldId id="414" r:id="rId3"/>
    <p:sldId id="269" r:id="rId4"/>
    <p:sldId id="371" r:id="rId5"/>
    <p:sldId id="375" r:id="rId6"/>
    <p:sldId id="383" r:id="rId7"/>
    <p:sldId id="384" r:id="rId8"/>
    <p:sldId id="385" r:id="rId9"/>
    <p:sldId id="373" r:id="rId10"/>
    <p:sldId id="391" r:id="rId11"/>
    <p:sldId id="413" r:id="rId12"/>
    <p:sldId id="409" r:id="rId13"/>
    <p:sldId id="412" r:id="rId14"/>
    <p:sldId id="411" r:id="rId15"/>
    <p:sldId id="410" r:id="rId16"/>
    <p:sldId id="401" r:id="rId17"/>
    <p:sldId id="408" r:id="rId18"/>
    <p:sldId id="377" r:id="rId19"/>
    <p:sldId id="402" r:id="rId20"/>
    <p:sldId id="374" r:id="rId21"/>
    <p:sldId id="390" r:id="rId22"/>
    <p:sldId id="395" r:id="rId23"/>
    <p:sldId id="388" r:id="rId24"/>
    <p:sldId id="381" r:id="rId25"/>
    <p:sldId id="359" r:id="rId26"/>
    <p:sldId id="286" r:id="rId27"/>
    <p:sldId id="363" r:id="rId28"/>
    <p:sldId id="360" r:id="rId29"/>
    <p:sldId id="334" r:id="rId30"/>
    <p:sldId id="415" r:id="rId3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414"/>
            <p14:sldId id="269"/>
            <p14:sldId id="371"/>
            <p14:sldId id="375"/>
            <p14:sldId id="383"/>
            <p14:sldId id="384"/>
            <p14:sldId id="385"/>
            <p14:sldId id="373"/>
            <p14:sldId id="391"/>
            <p14:sldId id="413"/>
            <p14:sldId id="409"/>
            <p14:sldId id="412"/>
            <p14:sldId id="411"/>
            <p14:sldId id="410"/>
            <p14:sldId id="401"/>
            <p14:sldId id="408"/>
            <p14:sldId id="377"/>
            <p14:sldId id="402"/>
            <p14:sldId id="374"/>
            <p14:sldId id="390"/>
            <p14:sldId id="395"/>
            <p14:sldId id="388"/>
            <p14:sldId id="381"/>
            <p14:sldId id="359"/>
            <p14:sldId id="286"/>
            <p14:sldId id="363"/>
            <p14:sldId id="360"/>
            <p14:sldId id="334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162" autoAdjust="0"/>
  </p:normalViewPr>
  <p:slideViewPr>
    <p:cSldViewPr snapToGrid="0">
      <p:cViewPr>
        <p:scale>
          <a:sx n="80" d="100"/>
          <a:sy n="80" d="100"/>
        </p:scale>
        <p:origin x="774" y="-48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36-F044-9683-AF306EA152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3,2%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36-F044-9683-AF306EA1524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23,6%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536-F044-9683-AF306EA15244}"/>
                </c:ext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здравохранение, соц. услуги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3.9E-2</c:v>
                </c:pt>
                <c:pt idx="1">
                  <c:v>1.7999999999999999E-2</c:v>
                </c:pt>
                <c:pt idx="2">
                  <c:v>4.5999999999999999E-2</c:v>
                </c:pt>
                <c:pt idx="3">
                  <c:v>0.89700000000000002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4646117142571980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#\ ##0\ [$₽-419]</c:formatCode>
                <c:ptCount val="3"/>
                <c:pt idx="0">
                  <c:v>39736.11</c:v>
                </c:pt>
                <c:pt idx="1">
                  <c:v>35006.300000000003</c:v>
                </c:pt>
                <c:pt idx="2">
                  <c:v>122566.67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1-208E-452B-9FF9-D2DB54C7344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3-208E-452B-9FF9-D2DB54C73448}"/>
              </c:ext>
            </c:extLst>
          </c:dPt>
          <c:dPt>
            <c:idx val="2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>
                <a:softEdge rad="0"/>
              </a:effectLst>
            </c:spPr>
            <c:extLst>
              <c:ext xmlns:c16="http://schemas.microsoft.com/office/drawing/2014/chart" uri="{C3380CC4-5D6E-409C-BE32-E72D297353CC}">
                <c16:uniqueId val="{00000005-208E-452B-9FF9-D2DB54C734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#\ ##0\ [$₽-419]</c:formatCode>
                <c:ptCount val="3"/>
                <c:pt idx="0">
                  <c:v>3240120</c:v>
                </c:pt>
                <c:pt idx="1">
                  <c:v>4245223</c:v>
                </c:pt>
                <c:pt idx="2">
                  <c:v>1267058.1000000001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8E-452B-9FF9-D2DB54C73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#\ ##0\ [$₽-419]" sourceLinked="1"/>
        <c:majorTickMark val="none"/>
        <c:minorTickMark val="none"/>
        <c:tickLblPos val="nextTo"/>
        <c:crossAx val="92345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0.06551</cdr:x>
      <cdr:y>0.08932</cdr:y>
    </cdr:from>
    <cdr:to>
      <cdr:x>0.50785</cdr:x>
      <cdr:y>0.90021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6129DF8-8729-4DDF-A75F-A7491CB0DAEB}"/>
            </a:ext>
          </a:extLst>
        </cdr:cNvPr>
        <cdr:cNvSpPr txBox="1"/>
      </cdr:nvSpPr>
      <cdr:spPr>
        <a:xfrm xmlns:a="http://schemas.openxmlformats.org/drawingml/2006/main">
          <a:off x="194319" y="359057"/>
          <a:ext cx="1312155" cy="3259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0.15016</cdr:y>
    </cdr:from>
    <cdr:to>
      <cdr:x>0.50785</cdr:x>
      <cdr:y>0.90021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D0765C9-0081-44EE-8333-DDBEC42DDDCF}"/>
            </a:ext>
          </a:extLst>
        </cdr:cNvPr>
        <cdr:cNvSpPr txBox="1"/>
      </cdr:nvSpPr>
      <cdr:spPr>
        <a:xfrm xmlns:a="http://schemas.openxmlformats.org/drawingml/2006/main">
          <a:off x="0" y="603604"/>
          <a:ext cx="1506474" cy="30149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ru-RU" sz="1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Торговля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КФХ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Пассажирские перевозки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Лесозаготовки</a:t>
          </a:r>
        </a:p>
        <a:p xmlns:a="http://schemas.openxmlformats.org/drawingml/2006/main">
          <a:pPr algn="r"/>
          <a:endParaRPr lang="ru-RU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1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06/23/2026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5359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23.06.2026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23.06.2026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23.06.2026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23.06.2026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23.06.2026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23.06.2026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23.06.2026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23.06.2026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23.06.2026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23.06.2026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23.06.2026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23.06.2026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8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89.svg"/><Relationship Id="rId4" Type="http://schemas.openxmlformats.org/officeDocument/2006/relationships/image" Target="../media/image85.sv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18" Type="http://schemas.openxmlformats.org/officeDocument/2006/relationships/slide" Target="slide25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17" Type="http://schemas.openxmlformats.org/officeDocument/2006/relationships/slide" Target="slide24.xml"/><Relationship Id="rId2" Type="http://schemas.openxmlformats.org/officeDocument/2006/relationships/image" Target="../media/image1.jpeg"/><Relationship Id="rId16" Type="http://schemas.openxmlformats.org/officeDocument/2006/relationships/slide" Target="slide21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5.xml"/><Relationship Id="rId5" Type="http://schemas.openxmlformats.org/officeDocument/2006/relationships/slide" Target="slide5.xml"/><Relationship Id="rId15" Type="http://schemas.openxmlformats.org/officeDocument/2006/relationships/slide" Target="slide20.xml"/><Relationship Id="rId10" Type="http://schemas.openxmlformats.org/officeDocument/2006/relationships/slide" Target="slide13.xml"/><Relationship Id="rId19" Type="http://schemas.openxmlformats.org/officeDocument/2006/relationships/slide" Target="slide26.xml"/><Relationship Id="rId4" Type="http://schemas.openxmlformats.org/officeDocument/2006/relationships/slide" Target="slide4.xml"/><Relationship Id="rId9" Type="http://schemas.openxmlformats.org/officeDocument/2006/relationships/slide" Target="slide12.xml"/><Relationship Id="rId14" Type="http://schemas.openxmlformats.org/officeDocument/2006/relationships/slide" Target="slide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18" Type="http://schemas.openxmlformats.org/officeDocument/2006/relationships/image" Target="../media/image42.sv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12" Type="http://schemas.openxmlformats.org/officeDocument/2006/relationships/image" Target="../media/image20.jpg"/><Relationship Id="rId17" Type="http://schemas.openxmlformats.org/officeDocument/2006/relationships/image" Target="../media/image41.png"/><Relationship Id="rId2" Type="http://schemas.openxmlformats.org/officeDocument/2006/relationships/image" Target="../media/image92.png"/><Relationship Id="rId16" Type="http://schemas.openxmlformats.org/officeDocument/2006/relationships/image" Target="../media/image10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52.svg"/><Relationship Id="rId5" Type="http://schemas.openxmlformats.org/officeDocument/2006/relationships/image" Target="../media/image95.svg"/><Relationship Id="rId15" Type="http://schemas.openxmlformats.org/officeDocument/2006/relationships/image" Target="../media/image102.png"/><Relationship Id="rId10" Type="http://schemas.openxmlformats.org/officeDocument/2006/relationships/image" Target="../media/image51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sv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svg"/><Relationship Id="rId4" Type="http://schemas.openxmlformats.org/officeDocument/2006/relationships/image" Target="../media/image120.sv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sv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svg"/><Relationship Id="rId4" Type="http://schemas.openxmlformats.org/officeDocument/2006/relationships/image" Target="../media/image131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g"/><Relationship Id="rId4" Type="http://schemas.openxmlformats.org/officeDocument/2006/relationships/image" Target="../media/image14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52.svg"/><Relationship Id="rId3" Type="http://schemas.openxmlformats.org/officeDocument/2006/relationships/image" Target="../media/image142.jpg"/><Relationship Id="rId7" Type="http://schemas.openxmlformats.org/officeDocument/2006/relationships/image" Target="../media/image148.sv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11" Type="http://schemas.openxmlformats.org/officeDocument/2006/relationships/image" Target="../media/image150.svg"/><Relationship Id="rId5" Type="http://schemas.openxmlformats.org/officeDocument/2006/relationships/image" Target="../media/image146.svg"/><Relationship Id="rId10" Type="http://schemas.openxmlformats.org/officeDocument/2006/relationships/image" Target="../media/image149.png"/><Relationship Id="rId4" Type="http://schemas.openxmlformats.org/officeDocument/2006/relationships/image" Target="../media/image145.png"/><Relationship Id="rId9" Type="http://schemas.openxmlformats.org/officeDocument/2006/relationships/image" Target="../media/image9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svg"/><Relationship Id="rId21" Type="http://schemas.openxmlformats.org/officeDocument/2006/relationships/image" Target="../media/image33.pn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Relationship Id="rId22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chart" Target="../charts/chart2.xml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19" Type="http://schemas.openxmlformats.org/officeDocument/2006/relationships/image" Target="../media/image35.png"/><Relationship Id="rId4" Type="http://schemas.openxmlformats.org/officeDocument/2006/relationships/image" Target="../media/image24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4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6.jpg"/><Relationship Id="rId4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15735" y="158307"/>
            <a:ext cx="2251082" cy="727622"/>
          </a:xfrm>
          <a:prstGeom prst="roundRect">
            <a:avLst>
              <a:gd name="adj" fmla="val 274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ШИМАНОВСКИЙ МУНИЦИПАЛЬНЫЙ ОКРУГ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38401" y="5029581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(ОТДЕЛОМ ЭКОНОМИКИ АДМИНИСТРАЦИИ ШИМАНОВСКОГО ОКРУГА)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Шимановский МР_ПП-01">
            <a:extLst>
              <a:ext uri="{FF2B5EF4-FFF2-40B4-BE49-F238E27FC236}">
                <a16:creationId xmlns:a16="http://schemas.microsoft.com/office/drawing/2014/main" id="{8806EC9F-29D4-4AAE-B5FE-6BE5A560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237955"/>
            <a:ext cx="490537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DF05C-9A5F-433E-A6EC-9E3FC9FD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3" y="1026354"/>
            <a:ext cx="2210353" cy="3126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28BCDD-E5F1-47B7-9375-9DF2886EDBB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401" y="720423"/>
            <a:ext cx="6665250" cy="40620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C8D717-CE48-40B8-9CD6-B4DD2479C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01" y="1669203"/>
            <a:ext cx="5194754" cy="3798052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27016" y="2287721"/>
            <a:ext cx="3977403" cy="2045740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63719" y="2617161"/>
            <a:ext cx="213607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Геологический памятник природы областного значения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«Горящие горы»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45028" y="274640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63719" y="3459377"/>
            <a:ext cx="1857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визит центр «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Легенды Кумары»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45028" y="353450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0B5799-F18D-7293-0C7F-935E19DADBF5}"/>
              </a:ext>
            </a:extLst>
          </p:cNvPr>
          <p:cNvSpPr txBox="1"/>
          <p:nvPr/>
        </p:nvSpPr>
        <p:spPr>
          <a:xfrm>
            <a:off x="5605006" y="5641597"/>
            <a:ext cx="210722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 </a:t>
            </a:r>
          </a:p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 – </a:t>
            </a:r>
            <a:r>
              <a:rPr lang="ru-RU" sz="7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Нововоскресеновка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 - Малиновка</a:t>
            </a:r>
          </a:p>
        </p:txBody>
      </p:sp>
      <p:pic>
        <p:nvPicPr>
          <p:cNvPr id="95" name="Рисунок 94" descr="Горы со сплошной заливкой">
            <a:extLst>
              <a:ext uri="{FF2B5EF4-FFF2-40B4-BE49-F238E27FC236}">
                <a16:creationId xmlns:a16="http://schemas.microsoft.com/office/drawing/2014/main" id="{BF317730-6154-4BCB-84AD-937311E9C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8788" y="2182545"/>
            <a:ext cx="276598" cy="276598"/>
          </a:xfrm>
          <a:prstGeom prst="rect">
            <a:avLst/>
          </a:prstGeom>
        </p:spPr>
      </p:pic>
      <p:pic>
        <p:nvPicPr>
          <p:cNvPr id="97" name="Рисунок 96" descr="Огонь со сплошной заливкой">
            <a:extLst>
              <a:ext uri="{FF2B5EF4-FFF2-40B4-BE49-F238E27FC236}">
                <a16:creationId xmlns:a16="http://schemas.microsoft.com/office/drawing/2014/main" id="{58740305-8832-44E2-AC3C-8DB9C3F2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7087" y="2119945"/>
            <a:ext cx="114396" cy="1143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5BA4DD4-6316-4DC5-B945-A0F9FF3732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28021B3-A9EC-4A06-B99C-B5A1E80E7277}"/>
              </a:ext>
            </a:extLst>
          </p:cNvPr>
          <p:cNvCxnSpPr/>
          <p:nvPr/>
        </p:nvCxnSpPr>
        <p:spPr>
          <a:xfrm>
            <a:off x="5057029" y="5795228"/>
            <a:ext cx="413468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Рисунок 16" descr="Пользователи со сплошной заливкой">
            <a:extLst>
              <a:ext uri="{FF2B5EF4-FFF2-40B4-BE49-F238E27FC236}">
                <a16:creationId xmlns:a16="http://schemas.microsoft.com/office/drawing/2014/main" id="{0FC0CACA-B02E-4DF0-A8D8-E00C65F56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92858" y="3767154"/>
            <a:ext cx="238741" cy="2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ru-ID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ru-ID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C0E3E4-5E72-4724-BA8A-A543873C7BC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344649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68C25-F6C3-4054-8CBA-0954586BBDD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Высокое зависимость МО от обрабатывающей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крупных производств с полным циклом  переработки сырья, позволяющих увеличить налогооблагаемую базу и снизить уровень безработицы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численности населения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летние заморозки, летняя засуха, обильные летние осадки пагубно влияют на урожай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экологической обстановки в результате увеличения загрязнения окружающей среды от увеличения транспортных средств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Недостаточное развитие инженерной инфраструктуры для строительства жилья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16938"/>
            <a:ext cx="4497839" cy="1597528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территориальное расположение округа в регионе, наличие железной дороги, связывающей сообщением со всеми регионами России.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начительные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запасы минерально-сырьевых и лесных ресурсов</a:t>
            </a: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апасы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неметаллических полезных ископаемых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Агроклиматические условия позволяют производить многие виды продукции растениеводства и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территорий пригодных для жилищной застройки; высокий уровень обеспеченности жилой площадью на одного жителя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основных рынков сбыта продукции местных товаропроизводителей.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программах по развитию моногородов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промышленного туризма на крупные предприятия МО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площадок (11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4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field’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4D2C9-4908-444B-B3BF-63F2E5CEC21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Сильное зависимость от обрабатывающего производства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инвестиционных проектов в отраслях: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газа и паром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привлечением инвесторов                                                  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онкуренция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соседними районами)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Снижение спроса на бумажные изделия                                                                    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связи с развитием концепции устойчивого развития)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Особое внимание со стороны государства на компании в части влияния их деятельности на экологию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отрасли сельского хозяйства за счёт строительства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минифермы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ИП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Гулуевым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Г.Э.о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транспортировки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Дальнейшее развитие отраслей сельского хозяйства за счёт вовлечение               в оборот неиспользуемых земель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емонт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теплоснабжения, водоснабжение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ЭФФЕКТЫ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C8073E-C264-4D8E-96CF-25397EE107D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C1DEC16-8480-4161-A067-3A5B56E5F5F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ru-ID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ru-ID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</a:t>
            </a: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144E5-FDB5-4554-91F0-12E19EFF289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5" y="1956987"/>
            <a:ext cx="9136387" cy="3755836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895170"/>
              </p:ext>
            </p:extLst>
          </p:nvPr>
        </p:nvGraphicFramePr>
        <p:xfrm>
          <a:off x="627015" y="1376759"/>
          <a:ext cx="9136391" cy="4103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045926532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3825271456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  <a:gridCol w="806240">
                  <a:extLst>
                    <a:ext uri="{9D8B030D-6E8A-4147-A177-3AD203B41FA5}">
                      <a16:colId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маршрутов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27015" y="5920197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2900" y="5916817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853" y="225331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853" y="4876751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853" y="3255557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9853" y="4059501"/>
            <a:ext cx="360000" cy="36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188F71-2E30-4681-BD50-637D899C97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0578E4-B9F2-49F9-9FDB-B1ADC8EB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960" y="1140983"/>
            <a:ext cx="2213040" cy="3127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41FAD-112D-4F6F-A142-242BBD945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506700" y="2398132"/>
            <a:ext cx="9136387" cy="2346657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506701" y="1842691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506700" y="833031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256713"/>
              </p:ext>
            </p:extLst>
          </p:nvPr>
        </p:nvGraphicFramePr>
        <p:xfrm>
          <a:off x="506700" y="1817907"/>
          <a:ext cx="9136390" cy="2864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«Багульник»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Лесозаготовки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СПК «</a:t>
                      </a:r>
                      <a:r>
                        <a:rPr lang="ru-RU" sz="900" b="1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Новогеоргиевский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«АгроСевер-1»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Сельское хозяйство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«Престиж»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«Охотхозяйство Шимановское»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Охота, отлов и отстрел диких животных, включая предоставления услуг в этих областях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FAB6F55-2EE6-4DDA-AD52-9C31CCB96A9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15735" y="158307"/>
            <a:ext cx="2251082" cy="727622"/>
          </a:xfrm>
          <a:prstGeom prst="roundRect">
            <a:avLst>
              <a:gd name="adj" fmla="val 274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ШИМАНОВСКИЙ МУНИЦИПАЛЬНЫЙ ОКРУГ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38401" y="5029581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(ОТДЕЛОМ ЭКОНОМИКИ АДМИНИСТРАЦИИ ШИМАНОВСКОГО ОКРУГА)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Шимановский МР_ПП-01">
            <a:extLst>
              <a:ext uri="{FF2B5EF4-FFF2-40B4-BE49-F238E27FC236}">
                <a16:creationId xmlns:a16="http://schemas.microsoft.com/office/drawing/2014/main" id="{8806EC9F-29D4-4AAE-B5FE-6BE5A560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237955"/>
            <a:ext cx="490537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C3A40EFF-83C8-4113-B073-C579A2A6CAB8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14" name="Скругленный прямоугольник 3">
            <a:hlinkClick r:id="rId4" action="ppaction://hlinksldjump"/>
            <a:extLst>
              <a:ext uri="{FF2B5EF4-FFF2-40B4-BE49-F238E27FC236}">
                <a16:creationId xmlns:a16="http://schemas.microsoft.com/office/drawing/2014/main" id="{3B3FAE49-E991-46A4-B2C8-1B5AD5349C17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15" name="Скругленный прямоугольник 4">
            <a:hlinkClick r:id="rId5" action="ppaction://hlinksldjump"/>
            <a:extLst>
              <a:ext uri="{FF2B5EF4-FFF2-40B4-BE49-F238E27FC236}">
                <a16:creationId xmlns:a16="http://schemas.microsoft.com/office/drawing/2014/main" id="{F455B802-3DFC-4DE9-9F66-5CCF3935549C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16" name="Скругленный прямоугольник 5">
            <a:hlinkClick r:id="rId6" action="ppaction://hlinksldjump"/>
            <a:extLst>
              <a:ext uri="{FF2B5EF4-FFF2-40B4-BE49-F238E27FC236}">
                <a16:creationId xmlns:a16="http://schemas.microsoft.com/office/drawing/2014/main" id="{45BFCF69-4C29-4D9F-8272-2278772D721A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17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id="{61C1E397-E126-4092-87FB-F8224EF1AF17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20" name="Скругленный прямоугольник 13">
            <a:hlinkClick r:id="rId8" action="ppaction://hlinksldjump"/>
            <a:extLst>
              <a:ext uri="{FF2B5EF4-FFF2-40B4-BE49-F238E27FC236}">
                <a16:creationId xmlns:a16="http://schemas.microsoft.com/office/drawing/2014/main" id="{79D46773-391A-4649-BB7B-DD0D03765490}"/>
              </a:ext>
            </a:extLst>
          </p:cNvPr>
          <p:cNvSpPr/>
          <p:nvPr/>
        </p:nvSpPr>
        <p:spPr>
          <a:xfrm>
            <a:off x="290156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19">
            <a:hlinkClick r:id="rId9" action="ppaction://hlinksldjump"/>
            <a:extLst>
              <a:ext uri="{FF2B5EF4-FFF2-40B4-BE49-F238E27FC236}">
                <a16:creationId xmlns:a16="http://schemas.microsoft.com/office/drawing/2014/main" id="{AC1A4EC4-9B8B-47D7-9749-572D111D1555}"/>
              </a:ext>
            </a:extLst>
          </p:cNvPr>
          <p:cNvSpPr/>
          <p:nvPr/>
        </p:nvSpPr>
        <p:spPr>
          <a:xfrm>
            <a:off x="4050429" y="1648813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0">
            <a:hlinkClick r:id="rId10" action="ppaction://hlinksldjump"/>
            <a:extLst>
              <a:ext uri="{FF2B5EF4-FFF2-40B4-BE49-F238E27FC236}">
                <a16:creationId xmlns:a16="http://schemas.microsoft.com/office/drawing/2014/main" id="{CADF6575-498D-4F13-B5B3-3FF1F7E060BD}"/>
              </a:ext>
            </a:extLst>
          </p:cNvPr>
          <p:cNvSpPr/>
          <p:nvPr/>
        </p:nvSpPr>
        <p:spPr>
          <a:xfrm>
            <a:off x="6725147" y="1648813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1">
            <a:hlinkClick r:id="rId11" action="ppaction://hlinksldjump"/>
            <a:extLst>
              <a:ext uri="{FF2B5EF4-FFF2-40B4-BE49-F238E27FC236}">
                <a16:creationId xmlns:a16="http://schemas.microsoft.com/office/drawing/2014/main" id="{34DFC1BC-EFE4-4DA2-A336-D7D717A7675A}"/>
              </a:ext>
            </a:extLst>
          </p:cNvPr>
          <p:cNvSpPr/>
          <p:nvPr/>
        </p:nvSpPr>
        <p:spPr>
          <a:xfrm>
            <a:off x="626294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1" action="ppaction://hlinksldjump"/>
            <a:extLst>
              <a:ext uri="{FF2B5EF4-FFF2-40B4-BE49-F238E27FC236}">
                <a16:creationId xmlns:a16="http://schemas.microsoft.com/office/drawing/2014/main" id="{4A8567BA-38C7-4E10-A361-48098A0FE038}"/>
              </a:ext>
            </a:extLst>
          </p:cNvPr>
          <p:cNvSpPr/>
          <p:nvPr/>
        </p:nvSpPr>
        <p:spPr>
          <a:xfrm>
            <a:off x="2217993" y="2000691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5">
            <a:hlinkClick r:id="rId12" action="ppaction://hlinksldjump"/>
            <a:extLst>
              <a:ext uri="{FF2B5EF4-FFF2-40B4-BE49-F238E27FC236}">
                <a16:creationId xmlns:a16="http://schemas.microsoft.com/office/drawing/2014/main" id="{EE3D493A-3874-444F-92D5-E6EE8954992E}"/>
              </a:ext>
            </a:extLst>
          </p:cNvPr>
          <p:cNvSpPr/>
          <p:nvPr/>
        </p:nvSpPr>
        <p:spPr>
          <a:xfrm>
            <a:off x="4941662" y="2021712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6">
            <a:hlinkClick r:id="rId13" action="ppaction://hlinksldjump"/>
            <a:extLst>
              <a:ext uri="{FF2B5EF4-FFF2-40B4-BE49-F238E27FC236}">
                <a16:creationId xmlns:a16="http://schemas.microsoft.com/office/drawing/2014/main" id="{C7BD7828-2722-4F04-B3F4-844CEC5CD884}"/>
              </a:ext>
            </a:extLst>
          </p:cNvPr>
          <p:cNvSpPr/>
          <p:nvPr/>
        </p:nvSpPr>
        <p:spPr>
          <a:xfrm>
            <a:off x="685338" y="2406255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7">
            <a:hlinkClick r:id="rId14" action="ppaction://hlinksldjump"/>
            <a:extLst>
              <a:ext uri="{FF2B5EF4-FFF2-40B4-BE49-F238E27FC236}">
                <a16:creationId xmlns:a16="http://schemas.microsoft.com/office/drawing/2014/main" id="{8493B18E-BBC1-4437-923F-08322D3B4238}"/>
              </a:ext>
            </a:extLst>
          </p:cNvPr>
          <p:cNvSpPr/>
          <p:nvPr/>
        </p:nvSpPr>
        <p:spPr>
          <a:xfrm>
            <a:off x="4285957" y="2421634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32">
            <a:hlinkClick r:id="rId15" action="ppaction://hlinksldjump"/>
            <a:extLst>
              <a:ext uri="{FF2B5EF4-FFF2-40B4-BE49-F238E27FC236}">
                <a16:creationId xmlns:a16="http://schemas.microsoft.com/office/drawing/2014/main" id="{271DBFBC-011E-4D6C-88A3-5AB2C86E39B2}"/>
              </a:ext>
            </a:extLst>
          </p:cNvPr>
          <p:cNvSpPr/>
          <p:nvPr/>
        </p:nvSpPr>
        <p:spPr>
          <a:xfrm>
            <a:off x="6198790" y="2441136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3">
            <a:hlinkClick r:id="rId16" action="ppaction://hlinksldjump"/>
            <a:extLst>
              <a:ext uri="{FF2B5EF4-FFF2-40B4-BE49-F238E27FC236}">
                <a16:creationId xmlns:a16="http://schemas.microsoft.com/office/drawing/2014/main" id="{46F26773-2154-496C-BC99-814BB364670B}"/>
              </a:ext>
            </a:extLst>
          </p:cNvPr>
          <p:cNvSpPr/>
          <p:nvPr/>
        </p:nvSpPr>
        <p:spPr>
          <a:xfrm>
            <a:off x="607482" y="2889718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6">
            <a:hlinkClick r:id="rId17" action="ppaction://hlinksldjump"/>
            <a:extLst>
              <a:ext uri="{FF2B5EF4-FFF2-40B4-BE49-F238E27FC236}">
                <a16:creationId xmlns:a16="http://schemas.microsoft.com/office/drawing/2014/main" id="{74FA6269-BE29-4877-ADDB-B09AA9CAEBEB}"/>
              </a:ext>
            </a:extLst>
          </p:cNvPr>
          <p:cNvSpPr/>
          <p:nvPr/>
        </p:nvSpPr>
        <p:spPr>
          <a:xfrm>
            <a:off x="2329839" y="2922820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7">
            <a:hlinkClick r:id="rId18" action="ppaction://hlinksldjump"/>
            <a:extLst>
              <a:ext uri="{FF2B5EF4-FFF2-40B4-BE49-F238E27FC236}">
                <a16:creationId xmlns:a16="http://schemas.microsoft.com/office/drawing/2014/main" id="{7D65B473-F680-4AF0-9D27-767450C6469B}"/>
              </a:ext>
            </a:extLst>
          </p:cNvPr>
          <p:cNvSpPr/>
          <p:nvPr/>
        </p:nvSpPr>
        <p:spPr>
          <a:xfrm>
            <a:off x="3437880" y="2895412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8">
            <a:hlinkClick r:id="rId19" action="ppaction://hlinksldjump"/>
            <a:extLst>
              <a:ext uri="{FF2B5EF4-FFF2-40B4-BE49-F238E27FC236}">
                <a16:creationId xmlns:a16="http://schemas.microsoft.com/office/drawing/2014/main" id="{25184BED-2CFD-4430-8C4D-397F5B3EF7A4}"/>
              </a:ext>
            </a:extLst>
          </p:cNvPr>
          <p:cNvSpPr/>
          <p:nvPr/>
        </p:nvSpPr>
        <p:spPr>
          <a:xfrm>
            <a:off x="4693785" y="2889495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40">
            <a:hlinkClick r:id="" action="ppaction://noaction"/>
            <a:extLst>
              <a:ext uri="{FF2B5EF4-FFF2-40B4-BE49-F238E27FC236}">
                <a16:creationId xmlns:a16="http://schemas.microsoft.com/office/drawing/2014/main" id="{666CB031-0DA9-4BA5-8386-5174B2CD3681}"/>
              </a:ext>
            </a:extLst>
          </p:cNvPr>
          <p:cNvSpPr/>
          <p:nvPr/>
        </p:nvSpPr>
        <p:spPr>
          <a:xfrm>
            <a:off x="591259" y="3429000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41">
            <a:hlinkClick r:id="" action="ppaction://noaction"/>
            <a:extLst>
              <a:ext uri="{FF2B5EF4-FFF2-40B4-BE49-F238E27FC236}">
                <a16:creationId xmlns:a16="http://schemas.microsoft.com/office/drawing/2014/main" id="{86A3E459-2B7C-48F9-9C15-5FC463AE66EF}"/>
              </a:ext>
            </a:extLst>
          </p:cNvPr>
          <p:cNvSpPr/>
          <p:nvPr/>
        </p:nvSpPr>
        <p:spPr>
          <a:xfrm>
            <a:off x="2578964" y="3397499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42">
            <a:hlinkClick r:id="" action="ppaction://noaction"/>
            <a:extLst>
              <a:ext uri="{FF2B5EF4-FFF2-40B4-BE49-F238E27FC236}">
                <a16:creationId xmlns:a16="http://schemas.microsoft.com/office/drawing/2014/main" id="{0D3499DF-D8B3-4080-AA3E-7568F74DC02A}"/>
              </a:ext>
            </a:extLst>
          </p:cNvPr>
          <p:cNvSpPr/>
          <p:nvPr/>
        </p:nvSpPr>
        <p:spPr>
          <a:xfrm>
            <a:off x="4844214" y="3414940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44">
            <a:hlinkClick r:id="" action="ppaction://noaction"/>
            <a:extLst>
              <a:ext uri="{FF2B5EF4-FFF2-40B4-BE49-F238E27FC236}">
                <a16:creationId xmlns:a16="http://schemas.microsoft.com/office/drawing/2014/main" id="{6EF18360-06D0-4A7F-BFDC-00445C038B27}"/>
              </a:ext>
            </a:extLst>
          </p:cNvPr>
          <p:cNvSpPr/>
          <p:nvPr/>
        </p:nvSpPr>
        <p:spPr>
          <a:xfrm>
            <a:off x="7465431" y="3396639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75">
            <a:hlinkClick r:id="rId20" action="ppaction://hlinksldjump"/>
            <a:extLst>
              <a:ext uri="{FF2B5EF4-FFF2-40B4-BE49-F238E27FC236}">
                <a16:creationId xmlns:a16="http://schemas.microsoft.com/office/drawing/2014/main" id="{839DFBE5-CA2A-4468-80B8-9C2F51E3CC9A}"/>
              </a:ext>
            </a:extLst>
          </p:cNvPr>
          <p:cNvSpPr/>
          <p:nvPr/>
        </p:nvSpPr>
        <p:spPr>
          <a:xfrm>
            <a:off x="6605688" y="2889495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1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проектах, точках подключения,          ресурсных мощностях, транспортной и инженерной инфраструктуре можно                          на сайте администрации Шимановского округа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сайте администрации Шимановского округа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:a16="http://schemas.microsoft.com/office/drawing/2014/main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ПРОЕКТЫ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2799438" y="1505993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108873" y="1531700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сельского хозяйства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2670629" y="1596647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2795773" y="1769014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108872" y="1774627"/>
            <a:ext cx="235416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промышленного производства 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2808247" y="2159348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099152" y="2211132"/>
            <a:ext cx="25824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сфере добычи полезных ископаемых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131,8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(м3)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347,33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171,18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610283" y="3507380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568074" y="4021994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1517,27 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48639" y="3517565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6315" y="4018052"/>
            <a:ext cx="360000" cy="3600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71D9261-284F-4700-A7C8-CFC45BE94D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6592" y="1621193"/>
            <a:ext cx="4045031" cy="2857362"/>
          </a:xfrm>
          <a:prstGeom prst="rect">
            <a:avLst/>
          </a:prstGeom>
        </p:spPr>
      </p:pic>
      <p:pic>
        <p:nvPicPr>
          <p:cNvPr id="70" name="Рисунок 69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id="{9D2218C8-D7FC-4757-B205-EFFD450633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06511" y="2211132"/>
            <a:ext cx="306719" cy="306719"/>
          </a:xfrm>
          <a:prstGeom prst="rect">
            <a:avLst/>
          </a:prstGeom>
        </p:spPr>
      </p:pic>
      <p:pic>
        <p:nvPicPr>
          <p:cNvPr id="71" name="Рисунок 70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id="{3A571153-633A-46DF-A59C-391FB00380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4876" y="5102283"/>
            <a:ext cx="236384" cy="236384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AA04E8E-B875-4667-B4F6-5673146538F4}"/>
              </a:ext>
            </a:extLst>
          </p:cNvPr>
          <p:cNvSpPr txBox="1"/>
          <p:nvPr/>
        </p:nvSpPr>
        <p:spPr>
          <a:xfrm>
            <a:off x="6343567" y="5202807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животноводческая ферма</a:t>
            </a:r>
          </a:p>
        </p:txBody>
      </p:sp>
      <p:pic>
        <p:nvPicPr>
          <p:cNvPr id="88" name="Рисунок 87" descr="Сырье со сплошной заливкой">
            <a:extLst>
              <a:ext uri="{FF2B5EF4-FFF2-40B4-BE49-F238E27FC236}">
                <a16:creationId xmlns:a16="http://schemas.microsoft.com/office/drawing/2014/main" id="{A39F260F-03CB-4B14-9D7A-21EAC0BF50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55383" y="3415269"/>
            <a:ext cx="204591" cy="204591"/>
          </a:xfrm>
          <a:prstGeom prst="rect">
            <a:avLst/>
          </a:prstGeom>
        </p:spPr>
      </p:pic>
      <p:pic>
        <p:nvPicPr>
          <p:cNvPr id="89" name="Рисунок 88" descr="Золотые слитки со сплошной заливкой">
            <a:extLst>
              <a:ext uri="{FF2B5EF4-FFF2-40B4-BE49-F238E27FC236}">
                <a16:creationId xmlns:a16="http://schemas.microsoft.com/office/drawing/2014/main" id="{456EA479-E1B4-42CF-95FA-546C7E8CDD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73827" y="3784906"/>
            <a:ext cx="219333" cy="219333"/>
          </a:xfrm>
          <a:prstGeom prst="rect">
            <a:avLst/>
          </a:prstGeom>
        </p:spPr>
      </p:pic>
      <p:pic>
        <p:nvPicPr>
          <p:cNvPr id="90" name="Рисунок 89" descr="Золотые слитки со сплошной заливкой">
            <a:extLst>
              <a:ext uri="{FF2B5EF4-FFF2-40B4-BE49-F238E27FC236}">
                <a16:creationId xmlns:a16="http://schemas.microsoft.com/office/drawing/2014/main" id="{983B1D8F-93F9-480F-88FD-00757E3755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940588" y="5079738"/>
            <a:ext cx="267188" cy="267188"/>
          </a:xfrm>
          <a:prstGeom prst="rect">
            <a:avLst/>
          </a:prstGeom>
        </p:spPr>
      </p:pic>
      <p:pic>
        <p:nvPicPr>
          <p:cNvPr id="92" name="Рисунок 91" descr="Сырье со сплошной заливкой">
            <a:extLst>
              <a:ext uri="{FF2B5EF4-FFF2-40B4-BE49-F238E27FC236}">
                <a16:creationId xmlns:a16="http://schemas.microsoft.com/office/drawing/2014/main" id="{83C6BCC3-B5A4-4706-B26D-B482254603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24876" y="5556547"/>
            <a:ext cx="204591" cy="20459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3C04ACDF-D67B-47DB-89A5-4DFC84215F9D}"/>
              </a:ext>
            </a:extLst>
          </p:cNvPr>
          <p:cNvSpPr txBox="1"/>
          <p:nvPr/>
        </p:nvSpPr>
        <p:spPr>
          <a:xfrm>
            <a:off x="8295194" y="5202807"/>
            <a:ext cx="1324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Симоновское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 цеолитов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29DC9C-2D4F-4B4E-9E0A-1EF99593EDCF}"/>
              </a:ext>
            </a:extLst>
          </p:cNvPr>
          <p:cNvSpPr txBox="1"/>
          <p:nvPr/>
        </p:nvSpPr>
        <p:spPr>
          <a:xfrm>
            <a:off x="6343567" y="5639427"/>
            <a:ext cx="1324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Чагоянское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месторождение известняка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DC5E868-E6D1-4CD1-A1B2-050E8D08701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28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https://business.amurobl.ru/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Скругленный прямоугольник 11">
            <a:extLst>
              <a:ext uri="{FF2B5EF4-FFF2-40B4-BE49-F238E27FC236}">
                <a16:creationId xmlns:a16="http://schemas.microsoft.com/office/drawing/2014/main" id="{4563BAFA-0F29-41AD-9EAA-15C309DDD612}"/>
              </a:ext>
            </a:extLst>
          </p:cNvPr>
          <p:cNvSpPr/>
          <p:nvPr/>
        </p:nvSpPr>
        <p:spPr>
          <a:xfrm>
            <a:off x="2628519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5" name="Скругленный прямоугольник 43">
            <a:extLst>
              <a:ext uri="{FF2B5EF4-FFF2-40B4-BE49-F238E27FC236}">
                <a16:creationId xmlns:a16="http://schemas.microsoft.com/office/drawing/2014/main" id="{1DA1F0B4-D735-40C3-B7FF-DECAFF7F0D30}"/>
              </a:ext>
            </a:extLst>
          </p:cNvPr>
          <p:cNvSpPr/>
          <p:nvPr/>
        </p:nvSpPr>
        <p:spPr>
          <a:xfrm>
            <a:off x="2755060" y="1623164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9" name="Скругленный прямоугольник 30">
            <a:extLst>
              <a:ext uri="{FF2B5EF4-FFF2-40B4-BE49-F238E27FC236}">
                <a16:creationId xmlns:a16="http://schemas.microsoft.com/office/drawing/2014/main" id="{A57EEAAE-558B-47F8-945F-9F0F39F2E3D8}"/>
              </a:ext>
            </a:extLst>
          </p:cNvPr>
          <p:cNvSpPr/>
          <p:nvPr/>
        </p:nvSpPr>
        <p:spPr>
          <a:xfrm>
            <a:off x="3062659" y="281116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https://erdc.ru/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589AC7-B964-4466-BFFA-715E8C25A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5060" y="1707392"/>
            <a:ext cx="1378790" cy="39723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3E8923C-B89E-4931-AA15-714AE0742F9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И ВНЕШНИХ СВЯЗЕЙ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ЦИФРОВОГО РАЗВИТИЯ И СВЯЗИ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ЖИЛИЩНО-КОММУНАЛЬНОГО ХОЗЯЙСТВА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И АРХИТЕКТУРЫ АМУРСКОЙ 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И НАЦИОНАЛЬНОЙ ПОЛИТИКИ АМУРСКОЙ 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АМУРСКОЙ ОБЛАСТИ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ОТНОШЕНИЙ АМУСРКОЙ 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5971FB-77C3-4E33-BEE7-581A1CF0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90" y="1544678"/>
            <a:ext cx="736061" cy="528815"/>
          </a:xfrm>
          <a:prstGeom prst="ellipse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BB2370A-08F1-4BB7-831B-91975CD8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6" y="2566538"/>
            <a:ext cx="736061" cy="528815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9BD640-2AB0-4598-BACE-3B838478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80" y="3586582"/>
            <a:ext cx="737680" cy="53039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8D2EC5D-02F6-4924-B925-2C7B7195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922" y="1559299"/>
            <a:ext cx="736061" cy="528815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DF7315-C05C-4478-A9C5-5F3763A3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97" y="2573996"/>
            <a:ext cx="737680" cy="5303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84CF4D-A9EA-40B2-A559-DAAFFDD6B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97" y="3578154"/>
            <a:ext cx="737680" cy="5303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B109008-FDB9-4AD7-8FAF-786A7473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97" y="4609692"/>
            <a:ext cx="737680" cy="53039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699C0BF-036D-4360-B4D2-74BCAF28502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2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7" y="1401546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6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6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1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1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8" y="1584500"/>
            <a:ext cx="174084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5" y="1584500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6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6" y="4135853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59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8" y="4135853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87BE5E-37D3-4AE4-A6E4-808BB4E23F7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5" y="2284485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БУЛГАКОВА ЕЛЕНА ПЕТРОВНА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89244420271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2575065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mail.@shimraion.ru</a:t>
            </a: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ШИМАНОВСКОГО МУНИЦИПАЛЬНОГО ОКРУГА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9863" y="346912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63735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4" y="228448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Шимановск, ул. Красноармейская, д. 27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(416) 51 2 04 16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mail.@shimraion.ru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5105" y="3702917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(«МОЙ БИЗНЕС»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 округа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5671" y="4303545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51154" y="4303545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51154" y="4588137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9661" y="432429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Благовещенск, ул. Амурская, д. 38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6615" y="432429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( 46162)  7-26-46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6615" y="461487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amurfond@mail.ru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2873C4-9140-47F4-AE23-1B64544BA3C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1614B-6854-4ABF-A5B0-331E6A874F0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72C342-866F-4CBB-8D8D-04CA4BA1A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1" y="857703"/>
            <a:ext cx="7317882" cy="4022894"/>
          </a:xfrm>
          <a:prstGeom prst="flowChartAlternateProcess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0BCF64-DE76-4E6D-A787-551E6631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3" y="1026354"/>
            <a:ext cx="2210353" cy="31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ШИМАНОВСКОМ МУНИЦИПАЛЬНОМ ОКРУГЕ                            ДЛЯ УВЕЛИЧЕНИЯ ПОТОКА ЧАСТНЫХ ИНВЕСТИЦИИ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A2F50F-0935-4C2D-B0E4-B4EC69EA9A7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B28A6-2CEA-4C75-8623-773B90B4007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(Амур\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стат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(Б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l,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ТеДо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Kept, VC,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АСИ)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Шимановского</a:t>
            </a:r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МО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показателей у 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9218BE0-C2D3-4229-98D3-2E3FD89E154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D84C0EFA-ABA5-6E13-FD8E-3B66EAED5F92}"/>
              </a:ext>
            </a:extLst>
          </p:cNvPr>
          <p:cNvSpPr/>
          <p:nvPr/>
        </p:nvSpPr>
        <p:spPr>
          <a:xfrm>
            <a:off x="627017" y="2283661"/>
            <a:ext cx="4497842" cy="4024162"/>
          </a:xfrm>
          <a:prstGeom prst="roundRect">
            <a:avLst>
              <a:gd name="adj" fmla="val 457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FD79DC35-2D8E-38F0-B733-EA31C9CDCE08}"/>
              </a:ext>
            </a:extLst>
          </p:cNvPr>
          <p:cNvSpPr/>
          <p:nvPr/>
        </p:nvSpPr>
        <p:spPr>
          <a:xfrm>
            <a:off x="5289754" y="2283659"/>
            <a:ext cx="4497841" cy="4024163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CF4219-A638-B09A-18FC-D8C6933BF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39157" y="2698627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6252C-9F8C-5F98-8E93-EE91BFC0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1893" y="2700958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6" y="1401546"/>
            <a:ext cx="916057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ПРЕДСТАВИТЕЛИ АДМИНИСТРАЦИИ 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B40DCB-4C31-03F5-B5B8-282F39AA97FE}"/>
              </a:ext>
            </a:extLst>
          </p:cNvPr>
          <p:cNvSpPr txBox="1"/>
          <p:nvPr/>
        </p:nvSpPr>
        <p:spPr>
          <a:xfrm>
            <a:off x="1830863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Булгакова Елена Петровна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4DB7C7-429D-AAE0-DF5B-BE58CD71E43A}"/>
              </a:ext>
            </a:extLst>
          </p:cNvPr>
          <p:cNvSpPr txBox="1"/>
          <p:nvPr/>
        </p:nvSpPr>
        <p:spPr>
          <a:xfrm>
            <a:off x="1830863" y="4494142"/>
            <a:ext cx="219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Первый	 заместитель главы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администрации округа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Шимановского округа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76251-BD4D-13F1-EFD4-B46D4764B256}"/>
              </a:ext>
            </a:extLst>
          </p:cNvPr>
          <p:cNvSpPr txBox="1"/>
          <p:nvPr/>
        </p:nvSpPr>
        <p:spPr>
          <a:xfrm>
            <a:off x="6328705" y="4207507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Юренкова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Викторовна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022D57-D8A2-B1D0-233D-597BE273DF86}"/>
              </a:ext>
            </a:extLst>
          </p:cNvPr>
          <p:cNvSpPr txBox="1"/>
          <p:nvPr/>
        </p:nvSpPr>
        <p:spPr>
          <a:xfrm>
            <a:off x="6432877" y="4496473"/>
            <a:ext cx="2196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экономики администрации округа</a:t>
            </a:r>
            <a:endParaRPr lang="ru-ID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12F499E-F54D-B300-3108-B922DB39BF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37AEF-5B57-A3F5-14D4-D8F00DE6B103}"/>
              </a:ext>
            </a:extLst>
          </p:cNvPr>
          <p:cNvSpPr txBox="1"/>
          <p:nvPr/>
        </p:nvSpPr>
        <p:spPr>
          <a:xfrm>
            <a:off x="918410" y="1773384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ID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AF761E-D8C7-4C22-A66D-202DC6098F0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19CD6F-B1C8-4EF6-96CC-BF0E9CC12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47" y="1449995"/>
            <a:ext cx="447930" cy="6336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50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2544957" y="3541702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80680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82,56 млн. рублей в общем объеме отгруженной продукции в 2024 г.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Речной, ж/д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897872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км по автомобильной дороги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 км по железнодорожной дороги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2771512" y="4131375"/>
            <a:ext cx="148898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921" y="3695924"/>
            <a:ext cx="361736" cy="361736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91605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ОГО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 ОКРУГ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АМУРСКОЙ ОБЛАСТИ</a:t>
            </a:r>
            <a:endParaRPr lang="ru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CD79DD-B4B3-4B2E-B9BE-55FB0E3DBCD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515735" y="158307"/>
            <a:ext cx="2251082" cy="727622"/>
          </a:xfrm>
          <a:prstGeom prst="roundRect">
            <a:avLst>
              <a:gd name="adj" fmla="val 2746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ШИМАНОВСКИЙ МУНИЦИПАЛЬНЫЙ ОКРУГ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38401" y="5029581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(ОТДЕЛОМ ЭКОНОМИКИ АДМИНИСТРАЦИИ ШИМАНОВСКОГО ОКРУГА)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3" name="Рисунок 12" descr="Шимановский МР_ПП-01">
            <a:extLst>
              <a:ext uri="{FF2B5EF4-FFF2-40B4-BE49-F238E27FC236}">
                <a16:creationId xmlns:a16="http://schemas.microsoft.com/office/drawing/2014/main" id="{8806EC9F-29D4-4AAE-B5FE-6BE5A5605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1" y="237955"/>
            <a:ext cx="490537" cy="568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DF05C-9A5F-433E-A6EC-9E3FC9FDE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3" y="1026354"/>
            <a:ext cx="2210353" cy="3126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BFF01D-0D7C-4257-862C-32907524A3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8400" y="720423"/>
            <a:ext cx="6665251" cy="40620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452713" y="1948723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452713" y="2995692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45732" y="4541982"/>
            <a:ext cx="44602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ru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483593" y="5174515"/>
            <a:ext cx="2436746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sz="240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3322359" y="5175234"/>
            <a:ext cx="2851240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652593" y="2079799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120733" y="2156743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652593" y="2411456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2025 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6798" y="2043305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2938690" y="2373995"/>
            <a:ext cx="2053966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652593" y="3126768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117827" y="3203712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652593" y="3458425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202419" y="2703497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526478" y="2668621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682835" y="5255914"/>
            <a:ext cx="17386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658813" y="5636892"/>
            <a:ext cx="210076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назначения 112 км</a:t>
            </a:r>
          </a:p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назначения 335,3 км</a:t>
            </a:r>
          </a:p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Местного назначения  171,6 км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3522239" y="5302551"/>
            <a:ext cx="24525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3522239" y="5757448"/>
            <a:ext cx="19425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Ураловка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Чагоян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6703980" y="5180923"/>
            <a:ext cx="2355994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6916086" y="5243244"/>
            <a:ext cx="144949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4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6916086" y="5618948"/>
            <a:ext cx="16051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Железнодорожная магистраль «Транссиб»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682835" y="5483507"/>
            <a:ext cx="205271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Р-297 Чита -Хабаровск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518372" y="698487"/>
            <a:ext cx="91250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0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ОГО</a:t>
            </a:r>
            <a:r>
              <a:rPr lang="ru-ID" sz="2000" dirty="0">
                <a:latin typeface="Arial" panose="020B0604020202020204" pitchFamily="34" charset="0"/>
                <a:cs typeface="Arial" panose="020B0604020202020204" pitchFamily="34" charset="0"/>
              </a:rPr>
              <a:t> ОКРУГ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 АМУРСКОЙ ОБЛАСТИ</a:t>
            </a:r>
            <a:endParaRPr lang="ru-ID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Пейзаж холма со сплошной заливкой">
            <a:extLst>
              <a:ext uri="{FF2B5EF4-FFF2-40B4-BE49-F238E27FC236}">
                <a16:creationId xmlns:a16="http://schemas.microsoft.com/office/drawing/2014/main" id="{CB4860D0-9255-4854-BE62-171CEE07E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2842" y="3080987"/>
            <a:ext cx="360000" cy="360000"/>
          </a:xfrm>
          <a:prstGeom prst="rect">
            <a:avLst/>
          </a:prstGeom>
        </p:spPr>
      </p:pic>
      <p:pic>
        <p:nvPicPr>
          <p:cNvPr id="112" name="Рисунок 111" descr="Окрестности со сплошной заливкой">
            <a:extLst>
              <a:ext uri="{FF2B5EF4-FFF2-40B4-BE49-F238E27FC236}">
                <a16:creationId xmlns:a16="http://schemas.microsoft.com/office/drawing/2014/main" id="{F7EAB858-3939-4DD4-8B76-60B28E6E4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3946" y="2498836"/>
            <a:ext cx="360000" cy="360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09C10-4AA0-430C-94AA-0E8FC5A9E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847" y="1592900"/>
            <a:ext cx="4644519" cy="3280833"/>
          </a:xfrm>
          <a:prstGeom prst="rect">
            <a:avLst/>
          </a:prstGeom>
        </p:spPr>
      </p:pic>
      <p:pic>
        <p:nvPicPr>
          <p:cNvPr id="101" name="Рисунок 100" descr="Топливо со сплошной заливкой">
            <a:extLst>
              <a:ext uri="{FF2B5EF4-FFF2-40B4-BE49-F238E27FC236}">
                <a16:creationId xmlns:a16="http://schemas.microsoft.com/office/drawing/2014/main" id="{E2C43983-64B0-4B04-A863-3F18B2263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5864" y="3146636"/>
            <a:ext cx="247294" cy="247294"/>
          </a:xfrm>
          <a:prstGeom prst="rect">
            <a:avLst/>
          </a:prstGeom>
        </p:spPr>
      </p:pic>
      <p:pic>
        <p:nvPicPr>
          <p:cNvPr id="113" name="Рисунок 112" descr="Посевы со сплошной заливкой">
            <a:extLst>
              <a:ext uri="{FF2B5EF4-FFF2-40B4-BE49-F238E27FC236}">
                <a16:creationId xmlns:a16="http://schemas.microsoft.com/office/drawing/2014/main" id="{456FABCB-F3C4-4BD5-961D-44237FE070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7059" y="2621150"/>
            <a:ext cx="237686" cy="237686"/>
          </a:xfrm>
          <a:prstGeom prst="rect">
            <a:avLst/>
          </a:prstGeom>
        </p:spPr>
      </p:pic>
      <p:pic>
        <p:nvPicPr>
          <p:cNvPr id="114" name="Рисунок 113" descr="Русский Каседрал со сплошной заливкой">
            <a:extLst>
              <a:ext uri="{FF2B5EF4-FFF2-40B4-BE49-F238E27FC236}">
                <a16:creationId xmlns:a16="http://schemas.microsoft.com/office/drawing/2014/main" id="{95C7CF46-22C3-4C01-8497-2C73998F87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82823" y="3571370"/>
            <a:ext cx="237686" cy="237686"/>
          </a:xfrm>
          <a:prstGeom prst="rect">
            <a:avLst/>
          </a:prstGeom>
        </p:spPr>
      </p:pic>
      <p:pic>
        <p:nvPicPr>
          <p:cNvPr id="115" name="Рисунок 114" descr="Поезд со сплошной заливкой">
            <a:extLst>
              <a:ext uri="{FF2B5EF4-FFF2-40B4-BE49-F238E27FC236}">
                <a16:creationId xmlns:a16="http://schemas.microsoft.com/office/drawing/2014/main" id="{AE35DA6F-1901-439C-8EEC-495E4BB2A3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68527" y="2300475"/>
            <a:ext cx="241909" cy="241909"/>
          </a:xfrm>
          <a:prstGeom prst="rect">
            <a:avLst/>
          </a:prstGeom>
        </p:spPr>
      </p:pic>
      <p:pic>
        <p:nvPicPr>
          <p:cNvPr id="116" name="Рисунок 115" descr="Поезд со сплошной заливкой">
            <a:extLst>
              <a:ext uri="{FF2B5EF4-FFF2-40B4-BE49-F238E27FC236}">
                <a16:creationId xmlns:a16="http://schemas.microsoft.com/office/drawing/2014/main" id="{CE65DAE3-FC4D-4AF3-A078-0F66470D5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2035" y="4042638"/>
            <a:ext cx="265725" cy="265725"/>
          </a:xfrm>
          <a:prstGeom prst="rect">
            <a:avLst/>
          </a:prstGeom>
        </p:spPr>
      </p:pic>
      <p:pic>
        <p:nvPicPr>
          <p:cNvPr id="117" name="Рисунок 116" descr="Горы со сплошной заливкой">
            <a:extLst>
              <a:ext uri="{FF2B5EF4-FFF2-40B4-BE49-F238E27FC236}">
                <a16:creationId xmlns:a16="http://schemas.microsoft.com/office/drawing/2014/main" id="{506CC01A-8FC3-492B-99D6-101109D2C7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08146" y="2052141"/>
            <a:ext cx="205450" cy="205450"/>
          </a:xfrm>
          <a:prstGeom prst="rect">
            <a:avLst/>
          </a:prstGeom>
        </p:spPr>
      </p:pic>
      <p:pic>
        <p:nvPicPr>
          <p:cNvPr id="118" name="Рисунок 117" descr="Багет со сплошной заливкой">
            <a:extLst>
              <a:ext uri="{FF2B5EF4-FFF2-40B4-BE49-F238E27FC236}">
                <a16:creationId xmlns:a16="http://schemas.microsoft.com/office/drawing/2014/main" id="{CF863DA6-3276-4303-8119-F84245FF6E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62440" y="3571370"/>
            <a:ext cx="188842" cy="188842"/>
          </a:xfrm>
          <a:prstGeom prst="rect">
            <a:avLst/>
          </a:prstGeom>
        </p:spPr>
      </p:pic>
      <p:pic>
        <p:nvPicPr>
          <p:cNvPr id="120" name="Рисунок 119" descr="Огонь со сплошной заливкой">
            <a:extLst>
              <a:ext uri="{FF2B5EF4-FFF2-40B4-BE49-F238E27FC236}">
                <a16:creationId xmlns:a16="http://schemas.microsoft.com/office/drawing/2014/main" id="{AC0814E1-3370-4F59-985A-352A737668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96209" y="1994943"/>
            <a:ext cx="114396" cy="114396"/>
          </a:xfrm>
          <a:prstGeom prst="rect">
            <a:avLst/>
          </a:prstGeom>
        </p:spPr>
      </p:pic>
      <p:pic>
        <p:nvPicPr>
          <p:cNvPr id="121" name="Рисунок 120" descr="Производство со сплошной заливкой">
            <a:extLst>
              <a:ext uri="{FF2B5EF4-FFF2-40B4-BE49-F238E27FC236}">
                <a16:creationId xmlns:a16="http://schemas.microsoft.com/office/drawing/2014/main" id="{ADDA1CB6-416F-44D3-84AC-7431AEFE0C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441975" y="3639027"/>
            <a:ext cx="188842" cy="188842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EA7CF0AF-C42A-439D-9D5A-8D408332D306}"/>
              </a:ext>
            </a:extLst>
          </p:cNvPr>
          <p:cNvSpPr txBox="1"/>
          <p:nvPr/>
        </p:nvSpPr>
        <p:spPr>
          <a:xfrm>
            <a:off x="3522239" y="5532748"/>
            <a:ext cx="205271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Зея</a:t>
            </a: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17537" y="1448683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СУБЪЕКТОВ</a:t>
            </a:r>
            <a:r>
              <a:rPr kumimoji="0" lang="ru-RU" sz="11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МСП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 ВИДАМ ЭКОНОМИЧЕСКОЙ ДЕЯТЕЛЬНОСТИ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2025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721300"/>
              </p:ext>
            </p:extLst>
          </p:nvPr>
        </p:nvGraphicFramePr>
        <p:xfrm>
          <a:off x="6950760" y="23203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2025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4,245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0,518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16825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21100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17580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113320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113112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123760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4" y="2933471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ШИМАНОВСКОГО МУНИЦИПАЛЬНОГО ОКРУГА АМУРСКОЙ ОБЛАСТИ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357676-E067-4429-AD45-EA07755433A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336376" y="3924183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714521" y="3924183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2024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5362673"/>
              </p:ext>
            </p:extLst>
          </p:nvPr>
        </p:nvGraphicFramePr>
        <p:xfrm>
          <a:off x="870856" y="4578382"/>
          <a:ext cx="3947634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951608" y="4346722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01.01.2024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Шимановскому округу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Шимановскому округу</a:t>
            </a: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01.01.2026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515CE-E265-4B1D-BC35-7DB2FDFBD8A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  <p:sp>
        <p:nvSpPr>
          <p:cNvPr id="39" name="Скругленный прямоугольник 15">
            <a:extLst>
              <a:ext uri="{FF2B5EF4-FFF2-40B4-BE49-F238E27FC236}">
                <a16:creationId xmlns:a16="http://schemas.microsoft.com/office/drawing/2014/main" id="{F504B387-A0F8-4E1E-A124-52C3DBB49F14}"/>
              </a:ext>
            </a:extLst>
          </p:cNvPr>
          <p:cNvSpPr/>
          <p:nvPr/>
        </p:nvSpPr>
        <p:spPr>
          <a:xfrm>
            <a:off x="1240705" y="1226587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8D6E2728-B99A-4D1C-9C70-6D24F1646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732997"/>
              </p:ext>
            </p:extLst>
          </p:nvPr>
        </p:nvGraphicFramePr>
        <p:xfrm>
          <a:off x="93617" y="1914994"/>
          <a:ext cx="4859383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70C84ABB-4A28-4980-8D2C-7C317032E1D1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ОПЛАТЫ ТРУДА РАБОТНИКОВ</a:t>
            </a:r>
          </a:p>
        </p:txBody>
      </p:sp>
      <p:sp>
        <p:nvSpPr>
          <p:cNvPr id="42" name="Скругленный прямоугольник 13">
            <a:extLst>
              <a:ext uri="{FF2B5EF4-FFF2-40B4-BE49-F238E27FC236}">
                <a16:creationId xmlns:a16="http://schemas.microsoft.com/office/drawing/2014/main" id="{BAE3CD7D-EF19-486C-AEC0-3CACCB62ABD5}"/>
              </a:ext>
            </a:extLst>
          </p:cNvPr>
          <p:cNvSpPr/>
          <p:nvPr/>
        </p:nvSpPr>
        <p:spPr>
          <a:xfrm>
            <a:off x="6416376" y="1212227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1C4B57-9FAC-4B13-9F0D-58B03464147C}"/>
              </a:ext>
            </a:extLst>
          </p:cNvPr>
          <p:cNvSpPr txBox="1"/>
          <p:nvPr/>
        </p:nvSpPr>
        <p:spPr>
          <a:xfrm>
            <a:off x="6699843" y="2860361"/>
            <a:ext cx="17338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среднемесячной пенсии за 2025 год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187A0F-CF42-4310-8E32-D362C4C04174}"/>
              </a:ext>
            </a:extLst>
          </p:cNvPr>
          <p:cNvSpPr txBox="1"/>
          <p:nvPr/>
        </p:nvSpPr>
        <p:spPr>
          <a:xfrm>
            <a:off x="6644494" y="2256014"/>
            <a:ext cx="20208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21 100,0   </a:t>
            </a:r>
            <a:r>
              <a:rPr lang="ru-RU" sz="1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r>
              <a:rPr lang="ru-RU" sz="2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ID" sz="2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-42℃, в июле + 35℃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сумма осадков 727,6 мм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21,1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57996" y="5339692"/>
            <a:ext cx="16320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Хвойно-широколиственные леса 2,57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га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 млн. 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600" b="1" spc="-3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дерно</a:t>
            </a: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-болотных и болотных почв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долинам рек Зеи и Амура встречаются аллювиальные почвы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59,9 тыс. м3                                &gt; 1740 млн.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5559218" y="3554061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известняков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 14,5 тыс.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62,4 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лесного фонда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256,5 тыс.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78006" y="3114667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80494B-E7F8-4CF8-9218-E7F20CFE1ED7}"/>
              </a:ext>
            </a:extLst>
          </p:cNvPr>
          <p:cNvSpPr txBox="1"/>
          <p:nvPr/>
        </p:nvSpPr>
        <p:spPr>
          <a:xfrm>
            <a:off x="5495521" y="3332847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266 млн. </a:t>
            </a:r>
            <a:r>
              <a:rPr lang="ru-RU" sz="11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F73C61-C7C3-4760-8AAD-22F0314D9865}"/>
              </a:ext>
            </a:extLst>
          </p:cNvPr>
          <p:cNvSpPr txBox="1"/>
          <p:nvPr/>
        </p:nvSpPr>
        <p:spPr>
          <a:xfrm>
            <a:off x="8014107" y="2869019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бурового угля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14F1ED-716D-4BAE-B119-D864E6F3811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5"/>
            <a:ext cx="2196000" cy="261344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3471" y="2616439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838540" y="372302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827151" y="316928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>
              <a:lnSpc>
                <a:spcPts val="1220"/>
              </a:lnSpc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261805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77552" y="2763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ru-RU" sz="1100" b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423671" y="2652885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97,8%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0740" y="3588879"/>
            <a:ext cx="9319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58860" y="39343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912548" y="376599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403</a:t>
            </a:r>
            <a:r>
              <a:rPr lang="ru-RU" sz="11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2344379" y="3540016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5"/>
            <a:ext cx="2196000" cy="26180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48904" y="2526274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37092" y="3256192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37092" y="4012977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3"/>
            <a:ext cx="2196000" cy="261344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524127" y="255504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7380" y="3258351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1C8711-E6BE-4288-98FA-C6BEED669C18}"/>
              </a:ext>
            </a:extLst>
          </p:cNvPr>
          <p:cNvSpPr txBox="1"/>
          <p:nvPr/>
        </p:nvSpPr>
        <p:spPr>
          <a:xfrm>
            <a:off x="7843754" y="4275870"/>
            <a:ext cx="177724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культурного наследия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92B3E6-2AB5-447A-9FA8-072E4E4078C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562457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877596" y="1615989"/>
            <a:ext cx="6062405" cy="2008842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877596" y="4069612"/>
            <a:ext cx="5932666" cy="2008842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Геологический памятник природы 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«ГОРЯЩИЕ ГОРЫ»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7440053" y="3047228"/>
            <a:ext cx="2304879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425868" y="4831659"/>
            <a:ext cx="1319002" cy="4847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центр </a:t>
            </a:r>
          </a:p>
          <a:p>
            <a:pPr algn="ctr"/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«Легенды Кумары»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720370" y="3267752"/>
            <a:ext cx="15089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682958" y="3621427"/>
            <a:ext cx="8899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Малиновка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Нововоскресеновка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4044" y="3061695"/>
            <a:ext cx="339482" cy="3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F2C49A-F121-4A3E-8BAF-3ADAE7E26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54" y="1815538"/>
            <a:ext cx="2244385" cy="1613462"/>
          </a:xfrm>
          <a:prstGeom prst="round2Same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237EE1E-FC28-4E72-9889-F8E679F70364}"/>
              </a:ext>
            </a:extLst>
          </p:cNvPr>
          <p:cNvSpPr txBox="1"/>
          <p:nvPr/>
        </p:nvSpPr>
        <p:spPr>
          <a:xfrm>
            <a:off x="5632565" y="2292319"/>
            <a:ext cx="1177697" cy="52322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природы «Горящие горы»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5FBBC5-02A3-4A28-A486-04B04CFE2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749" y="1839034"/>
            <a:ext cx="2176410" cy="1582606"/>
          </a:xfrm>
          <a:prstGeom prst="round2Same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9E3729-23B2-45B7-8580-0F0D2C7CE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50" y="4347961"/>
            <a:ext cx="2192292" cy="1517712"/>
          </a:xfrm>
          <a:prstGeom prst="round2Same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A5E6F5-1C3B-46D7-9ECB-3A8905B90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4749" y="4372710"/>
            <a:ext cx="2101368" cy="1492963"/>
          </a:xfrm>
          <a:prstGeom prst="round2Same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F34E6D-8424-4126-90EF-73F2698D62A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29658</TotalTime>
  <Words>2470</Words>
  <Application>Microsoft Office PowerPoint</Application>
  <PresentationFormat>Лист A4 (210x297 мм)</PresentationFormat>
  <Paragraphs>688</Paragraphs>
  <Slides>30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Наталья Александровна Воложанина</cp:lastModifiedBy>
  <cp:revision>346</cp:revision>
  <cp:lastPrinted>2024-08-21T07:51:52Z</cp:lastPrinted>
  <dcterms:created xsi:type="dcterms:W3CDTF">2023-11-22T14:19:10Z</dcterms:created>
  <dcterms:modified xsi:type="dcterms:W3CDTF">2026-06-23T06:51:27Z</dcterms:modified>
</cp:coreProperties>
</file>