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67" r:id="rId2"/>
    <p:sldId id="268" r:id="rId3"/>
    <p:sldId id="269" r:id="rId4"/>
    <p:sldId id="371" r:id="rId5"/>
    <p:sldId id="375" r:id="rId6"/>
    <p:sldId id="383" r:id="rId7"/>
    <p:sldId id="384" r:id="rId8"/>
    <p:sldId id="385" r:id="rId9"/>
    <p:sldId id="392" r:id="rId10"/>
    <p:sldId id="373" r:id="rId11"/>
    <p:sldId id="391" r:id="rId12"/>
    <p:sldId id="394" r:id="rId13"/>
    <p:sldId id="412" r:id="rId14"/>
    <p:sldId id="401" r:id="rId15"/>
    <p:sldId id="377" r:id="rId16"/>
    <p:sldId id="374" r:id="rId17"/>
    <p:sldId id="390" r:id="rId18"/>
    <p:sldId id="388" r:id="rId19"/>
    <p:sldId id="381" r:id="rId20"/>
    <p:sldId id="359" r:id="rId21"/>
    <p:sldId id="363" r:id="rId22"/>
    <p:sldId id="360" r:id="rId23"/>
    <p:sldId id="361" r:id="rId24"/>
    <p:sldId id="413" r:id="rId25"/>
  </p:sldIdLst>
  <p:sldSz cx="9906000" cy="6858000" type="A4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392"/>
            <p14:sldId id="373"/>
            <p14:sldId id="391"/>
            <p14:sldId id="394"/>
            <p14:sldId id="412"/>
            <p14:sldId id="401"/>
            <p14:sldId id="377"/>
            <p14:sldId id="374"/>
            <p14:sldId id="390"/>
            <p14:sldId id="388"/>
            <p14:sldId id="381"/>
            <p14:sldId id="359"/>
            <p14:sldId id="363"/>
            <p14:sldId id="360"/>
            <p14:sldId id="361"/>
            <p14:sldId id="41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6A0"/>
    <a:srgbClr val="D1D1D1"/>
    <a:srgbClr val="B1C1E4"/>
    <a:srgbClr val="B9B9B9"/>
    <a:srgbClr val="F1F1F1"/>
    <a:srgbClr val="A6A6A6"/>
    <a:srgbClr val="595959"/>
    <a:srgbClr val="FBFBFB"/>
    <a:srgbClr val="FCFCF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4"/>
    <p:restoredTop sz="96727" autoAdjust="0"/>
  </p:normalViewPr>
  <p:slideViewPr>
    <p:cSldViewPr snapToGrid="0">
      <p:cViewPr varScale="1">
        <p:scale>
          <a:sx n="112" d="100"/>
          <a:sy n="112" d="100"/>
        </p:scale>
        <p:origin x="1308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C81A1-E025-436C-85EE-2FC4136C1F7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C98207-F4CA-4FF3-BA65-EDCB471BAA27}">
      <dgm:prSet phldrT="[Текст]"/>
      <dgm:spPr/>
      <dgm:t>
        <a:bodyPr/>
        <a:lstStyle/>
        <a:p>
          <a:r>
            <a:rPr lang="ru-RU" dirty="0"/>
            <a:t>Приказы Министерства строительства и архитектуры Амурской области</a:t>
          </a:r>
        </a:p>
      </dgm:t>
    </dgm:pt>
    <dgm:pt modelId="{3791D486-3FC8-4906-9267-430F74861179}" type="parTrans" cxnId="{1A5E77B3-1049-4705-9DE9-684B26CEC7B7}">
      <dgm:prSet/>
      <dgm:spPr/>
      <dgm:t>
        <a:bodyPr/>
        <a:lstStyle/>
        <a:p>
          <a:endParaRPr lang="ru-RU"/>
        </a:p>
      </dgm:t>
    </dgm:pt>
    <dgm:pt modelId="{CBF42695-D8A9-41EF-9EEB-DAF4B1B42F4A}" type="sibTrans" cxnId="{1A5E77B3-1049-4705-9DE9-684B26CEC7B7}">
      <dgm:prSet/>
      <dgm:spPr/>
      <dgm:t>
        <a:bodyPr/>
        <a:lstStyle/>
        <a:p>
          <a:endParaRPr lang="ru-RU"/>
        </a:p>
      </dgm:t>
    </dgm:pt>
    <dgm:pt modelId="{BDBBF646-1D88-4D08-BF9F-67ED87D68C7F}">
      <dgm:prSet/>
      <dgm:spPr/>
      <dgm:t>
        <a:bodyPr/>
        <a:lstStyle/>
        <a:p>
          <a:r>
            <a:rPr lang="ru-RU" dirty="0"/>
            <a:t>Распоряжение от 06.06.2024 № 172 "О назначении инвестиционного уполномоченного"</a:t>
          </a:r>
        </a:p>
      </dgm:t>
    </dgm:pt>
    <dgm:pt modelId="{46155719-B298-4AEA-B63C-3B643BE83A7E}" type="parTrans" cxnId="{1B6E2CB5-3463-4DC4-A66E-865E481154AD}">
      <dgm:prSet/>
      <dgm:spPr/>
      <dgm:t>
        <a:bodyPr/>
        <a:lstStyle/>
        <a:p>
          <a:endParaRPr lang="ru-RU"/>
        </a:p>
      </dgm:t>
    </dgm:pt>
    <dgm:pt modelId="{CBEE2A1F-27C2-49E9-AAA2-6D468966EA2F}" type="sibTrans" cxnId="{1B6E2CB5-3463-4DC4-A66E-865E481154AD}">
      <dgm:prSet/>
      <dgm:spPr/>
      <dgm:t>
        <a:bodyPr/>
        <a:lstStyle/>
        <a:p>
          <a:endParaRPr lang="ru-RU"/>
        </a:p>
      </dgm:t>
    </dgm:pt>
    <dgm:pt modelId="{E64A2527-A721-4A7A-865F-7266386A8A17}">
      <dgm:prSet/>
      <dgm:spPr/>
      <dgm:t>
        <a:bodyPr/>
        <a:lstStyle/>
        <a:p>
          <a:r>
            <a:rPr lang="ru-RU" dirty="0"/>
            <a:t>Постановление от 23.05.2023 № 448 "Об утверждении Порядка заключения соглашений о защите и поощрении капиталовложений со стороны администрации муниципального образования ЗАТО Циолковский"</a:t>
          </a:r>
        </a:p>
      </dgm:t>
    </dgm:pt>
    <dgm:pt modelId="{B7126255-D620-446D-BF3D-70C715CF85C0}" type="parTrans" cxnId="{0527D695-B854-4A20-AF03-4609FF73C5ED}">
      <dgm:prSet/>
      <dgm:spPr/>
      <dgm:t>
        <a:bodyPr/>
        <a:lstStyle/>
        <a:p>
          <a:endParaRPr lang="ru-RU"/>
        </a:p>
      </dgm:t>
    </dgm:pt>
    <dgm:pt modelId="{A66A7B26-F045-4EA3-AB36-AB809FD6A47B}" type="sibTrans" cxnId="{0527D695-B854-4A20-AF03-4609FF73C5ED}">
      <dgm:prSet/>
      <dgm:spPr/>
      <dgm:t>
        <a:bodyPr/>
        <a:lstStyle/>
        <a:p>
          <a:endParaRPr lang="ru-RU"/>
        </a:p>
      </dgm:t>
    </dgm:pt>
    <dgm:pt modelId="{FC5C0AEA-D781-4AE4-BDAC-09A56C2F508E}">
      <dgm:prSet/>
      <dgm:spPr/>
      <dgm:t>
        <a:bodyPr/>
        <a:lstStyle/>
        <a:p>
          <a:r>
            <a:rPr lang="ru-RU" dirty="0"/>
            <a:t>Постановление от 29 ноября 2023 года № 1044 «Об утверждении алгоритма действий инвестора по обеспечению доступа к дорожной инфраструктуре путем строительства или реконструкции пересечений и (или) примыканий к автомобильным дорогам»</a:t>
          </a:r>
        </a:p>
      </dgm:t>
    </dgm:pt>
    <dgm:pt modelId="{AC71F169-5C06-40F5-A2A2-7DED5D2A478B}" type="parTrans" cxnId="{BBB87128-4135-441E-8713-937ED1412EF8}">
      <dgm:prSet/>
      <dgm:spPr/>
      <dgm:t>
        <a:bodyPr/>
        <a:lstStyle/>
        <a:p>
          <a:endParaRPr lang="ru-RU"/>
        </a:p>
      </dgm:t>
    </dgm:pt>
    <dgm:pt modelId="{0B963164-3AEC-43E4-BEE6-8C828E4F6526}" type="sibTrans" cxnId="{BBB87128-4135-441E-8713-937ED1412EF8}">
      <dgm:prSet/>
      <dgm:spPr/>
      <dgm:t>
        <a:bodyPr/>
        <a:lstStyle/>
        <a:p>
          <a:endParaRPr lang="ru-RU"/>
        </a:p>
      </dgm:t>
    </dgm:pt>
    <dgm:pt modelId="{566159BF-6326-4657-9E83-2BA82EEABD88}">
      <dgm:prSet/>
      <dgm:spPr/>
      <dgm:t>
        <a:bodyPr/>
        <a:lstStyle/>
        <a:p>
          <a:r>
            <a:rPr lang="ru-RU" dirty="0"/>
            <a:t>Постановление от 10.06.2024 № 466 «О внесении изменений в постановление №1053 от 24.12.2019 «О создании Совета по развитию субъектов МСП»</a:t>
          </a:r>
        </a:p>
      </dgm:t>
    </dgm:pt>
    <dgm:pt modelId="{BB34FFFF-D6B2-428D-B91B-033F9759051A}" type="parTrans" cxnId="{9A555135-20B2-4C46-8735-6878E91CE6DC}">
      <dgm:prSet/>
      <dgm:spPr/>
      <dgm:t>
        <a:bodyPr/>
        <a:lstStyle/>
        <a:p>
          <a:endParaRPr lang="ru-RU"/>
        </a:p>
      </dgm:t>
    </dgm:pt>
    <dgm:pt modelId="{D638A1D4-5BB0-4CCC-8A66-56FB3816E71A}" type="sibTrans" cxnId="{9A555135-20B2-4C46-8735-6878E91CE6DC}">
      <dgm:prSet/>
      <dgm:spPr/>
      <dgm:t>
        <a:bodyPr/>
        <a:lstStyle/>
        <a:p>
          <a:endParaRPr lang="ru-RU"/>
        </a:p>
      </dgm:t>
    </dgm:pt>
    <dgm:pt modelId="{95C1BE04-5FEB-49E7-B25F-1634C5B9470D}">
      <dgm:prSet/>
      <dgm:spPr/>
      <dgm:t>
        <a:bodyPr/>
        <a:lstStyle/>
        <a:p>
          <a:r>
            <a:rPr lang="ru-RU" dirty="0"/>
            <a:t>Решение Думы ЗАТО Циолковский от 20.08.2024. № 19 «Об утверждении ключевых показателей эффективности деятельности главы ЗАТО Циолковский и инвестиционного уполномоченного по сопровождению инвестиционных проектов ЗАТО Циолковский»</a:t>
          </a:r>
        </a:p>
      </dgm:t>
    </dgm:pt>
    <dgm:pt modelId="{A33E674A-8C58-440E-89B3-D49E0A798DA4}" type="parTrans" cxnId="{830DEE93-323F-4D0B-AE07-8D770D636B94}">
      <dgm:prSet/>
      <dgm:spPr/>
      <dgm:t>
        <a:bodyPr/>
        <a:lstStyle/>
        <a:p>
          <a:endParaRPr lang="ru-RU"/>
        </a:p>
      </dgm:t>
    </dgm:pt>
    <dgm:pt modelId="{D7A14734-975A-473A-8C72-68B08F8DEAA9}" type="sibTrans" cxnId="{830DEE93-323F-4D0B-AE07-8D770D636B94}">
      <dgm:prSet/>
      <dgm:spPr/>
      <dgm:t>
        <a:bodyPr/>
        <a:lstStyle/>
        <a:p>
          <a:endParaRPr lang="ru-RU"/>
        </a:p>
      </dgm:t>
    </dgm:pt>
    <dgm:pt modelId="{58B4C428-CDF0-48AC-BA59-C438F472DA49}">
      <dgm:prSet/>
      <dgm:spPr/>
      <dgm:t>
        <a:bodyPr/>
        <a:lstStyle/>
        <a:p>
          <a:r>
            <a:rPr lang="ru-RU" dirty="0"/>
            <a:t>Постановление 490 от 27.09.2017 "Об утверждении порядка заключения специального инвестиционного контракта в муниципальном образовании ЗАТО Циолковский"</a:t>
          </a:r>
        </a:p>
      </dgm:t>
    </dgm:pt>
    <dgm:pt modelId="{8E305732-E1D8-48E7-9106-CDB97D9FB2E1}" type="sibTrans" cxnId="{8705B7B2-0DB9-4972-8DC8-17BEF79A02A8}">
      <dgm:prSet/>
      <dgm:spPr/>
      <dgm:t>
        <a:bodyPr/>
        <a:lstStyle/>
        <a:p>
          <a:endParaRPr lang="ru-RU"/>
        </a:p>
      </dgm:t>
    </dgm:pt>
    <dgm:pt modelId="{8FE30F5D-3603-4A37-8632-F8A134CECF63}" type="parTrans" cxnId="{8705B7B2-0DB9-4972-8DC8-17BEF79A02A8}">
      <dgm:prSet/>
      <dgm:spPr/>
      <dgm:t>
        <a:bodyPr/>
        <a:lstStyle/>
        <a:p>
          <a:endParaRPr lang="ru-RU"/>
        </a:p>
      </dgm:t>
    </dgm:pt>
    <dgm:pt modelId="{0FDC48B1-8D86-49A4-909E-489C8B76C0E9}">
      <dgm:prSet/>
      <dgm:spPr/>
      <dgm:t>
        <a:bodyPr/>
        <a:lstStyle/>
        <a:p>
          <a:r>
            <a:rPr lang="ru-RU" dirty="0"/>
            <a:t>Постановление от 24.12.2019 № 1053 «О внесении изменений в постановление администрации от 12 ноября 2015 года № 600 «О создании Совета по развитию малого и среднего предпринимательства при Администрации ЗАТО Углегорск»</a:t>
          </a:r>
        </a:p>
      </dgm:t>
    </dgm:pt>
    <dgm:pt modelId="{CB35A2A1-ABF2-4020-BB76-E98CDEBCE8F2}" type="parTrans" cxnId="{B7D70662-9E25-40FB-B0BC-5FDB2C34F25F}">
      <dgm:prSet/>
      <dgm:spPr/>
    </dgm:pt>
    <dgm:pt modelId="{34D6587D-98FB-4F75-8B88-F71FB339599D}" type="sibTrans" cxnId="{B7D70662-9E25-40FB-B0BC-5FDB2C34F25F}">
      <dgm:prSet/>
      <dgm:spPr/>
    </dgm:pt>
    <dgm:pt modelId="{F0E60B9F-C2F8-44AD-B308-73CE845FFA7F}" type="pres">
      <dgm:prSet presAssocID="{57DC81A1-E025-436C-85EE-2FC4136C1F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ACE92D-1C48-4768-B744-0A895C91428B}" type="pres">
      <dgm:prSet presAssocID="{B7C98207-F4CA-4FF3-BA65-EDCB471BAA27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B6542-AF60-45BE-A96A-2EEE352C35E4}" type="pres">
      <dgm:prSet presAssocID="{CBF42695-D8A9-41EF-9EEB-DAF4B1B42F4A}" presName="spacer" presStyleCnt="0"/>
      <dgm:spPr/>
    </dgm:pt>
    <dgm:pt modelId="{587E6143-F39A-4613-9A87-BFBB3D5CBCC7}" type="pres">
      <dgm:prSet presAssocID="{BDBBF646-1D88-4D08-BF9F-67ED87D68C7F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44DAA2-D746-4812-9166-D52065D58C64}" type="pres">
      <dgm:prSet presAssocID="{CBEE2A1F-27C2-49E9-AAA2-6D468966EA2F}" presName="spacer" presStyleCnt="0"/>
      <dgm:spPr/>
    </dgm:pt>
    <dgm:pt modelId="{3BCA554A-C892-4F8D-B6EC-CB211C4F860B}" type="pres">
      <dgm:prSet presAssocID="{58B4C428-CDF0-48AC-BA59-C438F472DA49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57E1D-BE83-4175-AFC2-C5A2DC9D76AB}" type="pres">
      <dgm:prSet presAssocID="{8E305732-E1D8-48E7-9106-CDB97D9FB2E1}" presName="spacer" presStyleCnt="0"/>
      <dgm:spPr/>
    </dgm:pt>
    <dgm:pt modelId="{9E1D11D2-2751-4106-898A-C7593454C0E0}" type="pres">
      <dgm:prSet presAssocID="{E64A2527-A721-4A7A-865F-7266386A8A17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5569E-5443-4822-A6D4-B29F1E2C4E18}" type="pres">
      <dgm:prSet presAssocID="{A66A7B26-F045-4EA3-AB36-AB809FD6A47B}" presName="spacer" presStyleCnt="0"/>
      <dgm:spPr/>
    </dgm:pt>
    <dgm:pt modelId="{F4A364A9-99B4-46BD-90FE-6A7A8B5E8A15}" type="pres">
      <dgm:prSet presAssocID="{95C1BE04-5FEB-49E7-B25F-1634C5B9470D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4492FF-279F-420E-B0CB-381DD927F6DE}" type="pres">
      <dgm:prSet presAssocID="{D7A14734-975A-473A-8C72-68B08F8DEAA9}" presName="spacer" presStyleCnt="0"/>
      <dgm:spPr/>
    </dgm:pt>
    <dgm:pt modelId="{8FBB1F6C-99A8-46A0-9821-C602D6E9D60A}" type="pres">
      <dgm:prSet presAssocID="{FC5C0AEA-D781-4AE4-BDAC-09A56C2F508E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E52CD-41A9-4D14-826A-31D240967C60}" type="pres">
      <dgm:prSet presAssocID="{0B963164-3AEC-43E4-BEE6-8C828E4F6526}" presName="spacer" presStyleCnt="0"/>
      <dgm:spPr/>
    </dgm:pt>
    <dgm:pt modelId="{B862DC2C-65AA-4EB8-9569-9F60BFB75B4E}" type="pres">
      <dgm:prSet presAssocID="{0FDC48B1-8D86-49A4-909E-489C8B76C0E9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82E6B-2CD0-4433-8C98-84CD6A20F753}" type="pres">
      <dgm:prSet presAssocID="{34D6587D-98FB-4F75-8B88-F71FB339599D}" presName="spacer" presStyleCnt="0"/>
      <dgm:spPr/>
    </dgm:pt>
    <dgm:pt modelId="{CFCC4EE7-E28B-4962-B0E0-4589EE84FE5E}" type="pres">
      <dgm:prSet presAssocID="{566159BF-6326-4657-9E83-2BA82EEABD88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05B7B2-0DB9-4972-8DC8-17BEF79A02A8}" srcId="{57DC81A1-E025-436C-85EE-2FC4136C1F72}" destId="{58B4C428-CDF0-48AC-BA59-C438F472DA49}" srcOrd="2" destOrd="0" parTransId="{8FE30F5D-3603-4A37-8632-F8A134CECF63}" sibTransId="{8E305732-E1D8-48E7-9106-CDB97D9FB2E1}"/>
    <dgm:cxn modelId="{E78EA1FD-459D-41C1-891B-E953DF42318D}" type="presOf" srcId="{58B4C428-CDF0-48AC-BA59-C438F472DA49}" destId="{3BCA554A-C892-4F8D-B6EC-CB211C4F860B}" srcOrd="0" destOrd="0" presId="urn:microsoft.com/office/officeart/2005/8/layout/vList2"/>
    <dgm:cxn modelId="{92CA3D34-0280-4F08-94F0-114571DCA898}" type="presOf" srcId="{FC5C0AEA-D781-4AE4-BDAC-09A56C2F508E}" destId="{8FBB1F6C-99A8-46A0-9821-C602D6E9D60A}" srcOrd="0" destOrd="0" presId="urn:microsoft.com/office/officeart/2005/8/layout/vList2"/>
    <dgm:cxn modelId="{1A5E77B3-1049-4705-9DE9-684B26CEC7B7}" srcId="{57DC81A1-E025-436C-85EE-2FC4136C1F72}" destId="{B7C98207-F4CA-4FF3-BA65-EDCB471BAA27}" srcOrd="0" destOrd="0" parTransId="{3791D486-3FC8-4906-9267-430F74861179}" sibTransId="{CBF42695-D8A9-41EF-9EEB-DAF4B1B42F4A}"/>
    <dgm:cxn modelId="{9536781C-504C-4C43-8FB7-FCB0393E6371}" type="presOf" srcId="{95C1BE04-5FEB-49E7-B25F-1634C5B9470D}" destId="{F4A364A9-99B4-46BD-90FE-6A7A8B5E8A15}" srcOrd="0" destOrd="0" presId="urn:microsoft.com/office/officeart/2005/8/layout/vList2"/>
    <dgm:cxn modelId="{0527D695-B854-4A20-AF03-4609FF73C5ED}" srcId="{57DC81A1-E025-436C-85EE-2FC4136C1F72}" destId="{E64A2527-A721-4A7A-865F-7266386A8A17}" srcOrd="3" destOrd="0" parTransId="{B7126255-D620-446D-BF3D-70C715CF85C0}" sibTransId="{A66A7B26-F045-4EA3-AB36-AB809FD6A47B}"/>
    <dgm:cxn modelId="{B7D70662-9E25-40FB-B0BC-5FDB2C34F25F}" srcId="{57DC81A1-E025-436C-85EE-2FC4136C1F72}" destId="{0FDC48B1-8D86-49A4-909E-489C8B76C0E9}" srcOrd="6" destOrd="0" parTransId="{CB35A2A1-ABF2-4020-BB76-E98CDEBCE8F2}" sibTransId="{34D6587D-98FB-4F75-8B88-F71FB339599D}"/>
    <dgm:cxn modelId="{830DEE93-323F-4D0B-AE07-8D770D636B94}" srcId="{57DC81A1-E025-436C-85EE-2FC4136C1F72}" destId="{95C1BE04-5FEB-49E7-B25F-1634C5B9470D}" srcOrd="4" destOrd="0" parTransId="{A33E674A-8C58-440E-89B3-D49E0A798DA4}" sibTransId="{D7A14734-975A-473A-8C72-68B08F8DEAA9}"/>
    <dgm:cxn modelId="{C79CE857-BAB8-4540-ABEA-6ABC7EF8A00B}" type="presOf" srcId="{57DC81A1-E025-436C-85EE-2FC4136C1F72}" destId="{F0E60B9F-C2F8-44AD-B308-73CE845FFA7F}" srcOrd="0" destOrd="0" presId="urn:microsoft.com/office/officeart/2005/8/layout/vList2"/>
    <dgm:cxn modelId="{88600B12-894A-4431-9A93-68257FD4244B}" type="presOf" srcId="{0FDC48B1-8D86-49A4-909E-489C8B76C0E9}" destId="{B862DC2C-65AA-4EB8-9569-9F60BFB75B4E}" srcOrd="0" destOrd="0" presId="urn:microsoft.com/office/officeart/2005/8/layout/vList2"/>
    <dgm:cxn modelId="{5436CD43-6EF5-4CF6-9F4C-ADE959FD0E23}" type="presOf" srcId="{E64A2527-A721-4A7A-865F-7266386A8A17}" destId="{9E1D11D2-2751-4106-898A-C7593454C0E0}" srcOrd="0" destOrd="0" presId="urn:microsoft.com/office/officeart/2005/8/layout/vList2"/>
    <dgm:cxn modelId="{BBB87128-4135-441E-8713-937ED1412EF8}" srcId="{57DC81A1-E025-436C-85EE-2FC4136C1F72}" destId="{FC5C0AEA-D781-4AE4-BDAC-09A56C2F508E}" srcOrd="5" destOrd="0" parTransId="{AC71F169-5C06-40F5-A2A2-7DED5D2A478B}" sibTransId="{0B963164-3AEC-43E4-BEE6-8C828E4F6526}"/>
    <dgm:cxn modelId="{1B6E2CB5-3463-4DC4-A66E-865E481154AD}" srcId="{57DC81A1-E025-436C-85EE-2FC4136C1F72}" destId="{BDBBF646-1D88-4D08-BF9F-67ED87D68C7F}" srcOrd="1" destOrd="0" parTransId="{46155719-B298-4AEA-B63C-3B643BE83A7E}" sibTransId="{CBEE2A1F-27C2-49E9-AAA2-6D468966EA2F}"/>
    <dgm:cxn modelId="{9A555135-20B2-4C46-8735-6878E91CE6DC}" srcId="{57DC81A1-E025-436C-85EE-2FC4136C1F72}" destId="{566159BF-6326-4657-9E83-2BA82EEABD88}" srcOrd="7" destOrd="0" parTransId="{BB34FFFF-D6B2-428D-B91B-033F9759051A}" sibTransId="{D638A1D4-5BB0-4CCC-8A66-56FB3816E71A}"/>
    <dgm:cxn modelId="{FEF32552-894E-4E59-8D16-737F3E0E6377}" type="presOf" srcId="{BDBBF646-1D88-4D08-BF9F-67ED87D68C7F}" destId="{587E6143-F39A-4613-9A87-BFBB3D5CBCC7}" srcOrd="0" destOrd="0" presId="urn:microsoft.com/office/officeart/2005/8/layout/vList2"/>
    <dgm:cxn modelId="{C9B0C3C8-7F50-4F9C-80CE-71590C355A5D}" type="presOf" srcId="{B7C98207-F4CA-4FF3-BA65-EDCB471BAA27}" destId="{83ACE92D-1C48-4768-B744-0A895C91428B}" srcOrd="0" destOrd="0" presId="urn:microsoft.com/office/officeart/2005/8/layout/vList2"/>
    <dgm:cxn modelId="{0872E695-4AAA-4633-AA4C-20D395B0EB8E}" type="presOf" srcId="{566159BF-6326-4657-9E83-2BA82EEABD88}" destId="{CFCC4EE7-E28B-4962-B0E0-4589EE84FE5E}" srcOrd="0" destOrd="0" presId="urn:microsoft.com/office/officeart/2005/8/layout/vList2"/>
    <dgm:cxn modelId="{0316EE76-74A5-4D34-982D-124D4546769A}" type="presParOf" srcId="{F0E60B9F-C2F8-44AD-B308-73CE845FFA7F}" destId="{83ACE92D-1C48-4768-B744-0A895C91428B}" srcOrd="0" destOrd="0" presId="urn:microsoft.com/office/officeart/2005/8/layout/vList2"/>
    <dgm:cxn modelId="{A975E48D-90DB-410C-861E-BC29713210B0}" type="presParOf" srcId="{F0E60B9F-C2F8-44AD-B308-73CE845FFA7F}" destId="{E1AB6542-AF60-45BE-A96A-2EEE352C35E4}" srcOrd="1" destOrd="0" presId="urn:microsoft.com/office/officeart/2005/8/layout/vList2"/>
    <dgm:cxn modelId="{D2626C9D-36F3-43DB-BE60-D545370FF3EE}" type="presParOf" srcId="{F0E60B9F-C2F8-44AD-B308-73CE845FFA7F}" destId="{587E6143-F39A-4613-9A87-BFBB3D5CBCC7}" srcOrd="2" destOrd="0" presId="urn:microsoft.com/office/officeart/2005/8/layout/vList2"/>
    <dgm:cxn modelId="{DD3A498D-100D-43EF-B103-D052C0C6BF35}" type="presParOf" srcId="{F0E60B9F-C2F8-44AD-B308-73CE845FFA7F}" destId="{B044DAA2-D746-4812-9166-D52065D58C64}" srcOrd="3" destOrd="0" presId="urn:microsoft.com/office/officeart/2005/8/layout/vList2"/>
    <dgm:cxn modelId="{90E1B160-334C-4D29-96C2-1E0DFA9A3AB0}" type="presParOf" srcId="{F0E60B9F-C2F8-44AD-B308-73CE845FFA7F}" destId="{3BCA554A-C892-4F8D-B6EC-CB211C4F860B}" srcOrd="4" destOrd="0" presId="urn:microsoft.com/office/officeart/2005/8/layout/vList2"/>
    <dgm:cxn modelId="{F3ACA75E-54F5-4BCD-B9B6-E6C8BCED9EA2}" type="presParOf" srcId="{F0E60B9F-C2F8-44AD-B308-73CE845FFA7F}" destId="{73C57E1D-BE83-4175-AFC2-C5A2DC9D76AB}" srcOrd="5" destOrd="0" presId="urn:microsoft.com/office/officeart/2005/8/layout/vList2"/>
    <dgm:cxn modelId="{28FCDDA6-7C6C-4853-AF03-A05D8CB15EA2}" type="presParOf" srcId="{F0E60B9F-C2F8-44AD-B308-73CE845FFA7F}" destId="{9E1D11D2-2751-4106-898A-C7593454C0E0}" srcOrd="6" destOrd="0" presId="urn:microsoft.com/office/officeart/2005/8/layout/vList2"/>
    <dgm:cxn modelId="{0173D8FA-0E94-46AE-B16D-BA26CA5D559E}" type="presParOf" srcId="{F0E60B9F-C2F8-44AD-B308-73CE845FFA7F}" destId="{6065569E-5443-4822-A6D4-B29F1E2C4E18}" srcOrd="7" destOrd="0" presId="urn:microsoft.com/office/officeart/2005/8/layout/vList2"/>
    <dgm:cxn modelId="{DFD37732-848B-4465-B2CD-06BFD14612C7}" type="presParOf" srcId="{F0E60B9F-C2F8-44AD-B308-73CE845FFA7F}" destId="{F4A364A9-99B4-46BD-90FE-6A7A8B5E8A15}" srcOrd="8" destOrd="0" presId="urn:microsoft.com/office/officeart/2005/8/layout/vList2"/>
    <dgm:cxn modelId="{D6967E27-0D44-4012-B700-B9CB68B71E00}" type="presParOf" srcId="{F0E60B9F-C2F8-44AD-B308-73CE845FFA7F}" destId="{624492FF-279F-420E-B0CB-381DD927F6DE}" srcOrd="9" destOrd="0" presId="urn:microsoft.com/office/officeart/2005/8/layout/vList2"/>
    <dgm:cxn modelId="{CCC3AAC1-C271-46BD-8115-F401DA418016}" type="presParOf" srcId="{F0E60B9F-C2F8-44AD-B308-73CE845FFA7F}" destId="{8FBB1F6C-99A8-46A0-9821-C602D6E9D60A}" srcOrd="10" destOrd="0" presId="urn:microsoft.com/office/officeart/2005/8/layout/vList2"/>
    <dgm:cxn modelId="{491A19AA-83E3-40F4-917B-A24E8FDD5465}" type="presParOf" srcId="{F0E60B9F-C2F8-44AD-B308-73CE845FFA7F}" destId="{2D1E52CD-41A9-4D14-826A-31D240967C60}" srcOrd="11" destOrd="0" presId="urn:microsoft.com/office/officeart/2005/8/layout/vList2"/>
    <dgm:cxn modelId="{356D2FB5-DB45-40CC-A326-FE7D17151E55}" type="presParOf" srcId="{F0E60B9F-C2F8-44AD-B308-73CE845FFA7F}" destId="{B862DC2C-65AA-4EB8-9569-9F60BFB75B4E}" srcOrd="12" destOrd="0" presId="urn:microsoft.com/office/officeart/2005/8/layout/vList2"/>
    <dgm:cxn modelId="{F8244E57-CE7C-4785-83AA-37D067E9D4EE}" type="presParOf" srcId="{F0E60B9F-C2F8-44AD-B308-73CE845FFA7F}" destId="{D1482E6B-2CD0-4433-8C98-84CD6A20F753}" srcOrd="13" destOrd="0" presId="urn:microsoft.com/office/officeart/2005/8/layout/vList2"/>
    <dgm:cxn modelId="{4025B1F9-C9F1-4AA1-9E29-A68ACE6CFE6E}" type="presParOf" srcId="{F0E60B9F-C2F8-44AD-B308-73CE845FFA7F}" destId="{CFCC4EE7-E28B-4962-B0E0-4589EE84FE5E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64ED6E-27CC-4251-85FD-D3CFC7783BE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4CAB8B-B786-4467-8010-0F2093746CE9}">
      <dgm:prSet/>
      <dgm:spPr/>
      <dgm:t>
        <a:bodyPr/>
        <a:lstStyle/>
        <a:p>
          <a:r>
            <a:rPr lang="ru-RU" dirty="0"/>
            <a:t>Постановление от 17.05.2019 № 392 «Об утверждении положения и состава комиссии по вопросам финансовой и инвестиционной политики»</a:t>
          </a:r>
        </a:p>
      </dgm:t>
    </dgm:pt>
    <dgm:pt modelId="{51A76492-8F46-45DA-9CD1-4110D44D189F}" type="parTrans" cxnId="{75E4932A-A1E5-4764-914C-454C20B9C296}">
      <dgm:prSet/>
      <dgm:spPr/>
      <dgm:t>
        <a:bodyPr/>
        <a:lstStyle/>
        <a:p>
          <a:endParaRPr lang="ru-RU"/>
        </a:p>
      </dgm:t>
    </dgm:pt>
    <dgm:pt modelId="{4F40B420-7EC9-40C3-BE11-1C180CA470F4}" type="sibTrans" cxnId="{75E4932A-A1E5-4764-914C-454C20B9C296}">
      <dgm:prSet/>
      <dgm:spPr/>
      <dgm:t>
        <a:bodyPr/>
        <a:lstStyle/>
        <a:p>
          <a:endParaRPr lang="ru-RU"/>
        </a:p>
      </dgm:t>
    </dgm:pt>
    <dgm:pt modelId="{53D1973F-90FB-4DA9-89F9-D59B3E1DD942}">
      <dgm:prSet/>
      <dgm:spPr/>
      <dgm:t>
        <a:bodyPr/>
        <a:lstStyle/>
        <a:p>
          <a:r>
            <a:rPr lang="ru-RU" dirty="0"/>
            <a:t>Постановление от 13.06.2017 № 218 «Об утверждении положения о муниципально-частном партнерстве в ЗАТО Циолковский»</a:t>
          </a:r>
        </a:p>
      </dgm:t>
    </dgm:pt>
    <dgm:pt modelId="{B4695722-A787-407A-B9F3-E0A859DC0867}" type="parTrans" cxnId="{FA3218DD-034E-4C17-8072-B4BEA7B70EF1}">
      <dgm:prSet/>
      <dgm:spPr/>
      <dgm:t>
        <a:bodyPr/>
        <a:lstStyle/>
        <a:p>
          <a:endParaRPr lang="ru-RU"/>
        </a:p>
      </dgm:t>
    </dgm:pt>
    <dgm:pt modelId="{8219D7E6-3593-458E-870F-369314E40289}" type="sibTrans" cxnId="{FA3218DD-034E-4C17-8072-B4BEA7B70EF1}">
      <dgm:prSet/>
      <dgm:spPr/>
      <dgm:t>
        <a:bodyPr/>
        <a:lstStyle/>
        <a:p>
          <a:endParaRPr lang="ru-RU"/>
        </a:p>
      </dgm:t>
    </dgm:pt>
    <dgm:pt modelId="{6334D316-91DC-4BAA-93BF-1EBD2B79F570}">
      <dgm:prSet/>
      <dgm:spPr/>
      <dgm:t>
        <a:bodyPr/>
        <a:lstStyle/>
        <a:p>
          <a:r>
            <a:rPr lang="ru-RU" dirty="0"/>
            <a:t>Постановление от 17.05.2019 № 392 «Об утверждении положения и состава комиссии по вопросам финансовой и инвестиционной политики»</a:t>
          </a:r>
        </a:p>
      </dgm:t>
    </dgm:pt>
    <dgm:pt modelId="{DD4CBB36-AF22-4338-9B23-A131FD01F9EC}" type="parTrans" cxnId="{7EABC47C-FFDD-4F57-80DF-C7ECB2D49834}">
      <dgm:prSet/>
      <dgm:spPr/>
      <dgm:t>
        <a:bodyPr/>
        <a:lstStyle/>
        <a:p>
          <a:endParaRPr lang="ru-RU"/>
        </a:p>
      </dgm:t>
    </dgm:pt>
    <dgm:pt modelId="{3F96635E-2F79-4694-BB7E-AA92F197AC0E}" type="sibTrans" cxnId="{7EABC47C-FFDD-4F57-80DF-C7ECB2D49834}">
      <dgm:prSet/>
      <dgm:spPr/>
      <dgm:t>
        <a:bodyPr/>
        <a:lstStyle/>
        <a:p>
          <a:endParaRPr lang="ru-RU"/>
        </a:p>
      </dgm:t>
    </dgm:pt>
    <dgm:pt modelId="{FC633A74-5D4A-4725-97AD-D1ED7E20F716}">
      <dgm:prSet/>
      <dgm:spPr/>
      <dgm:t>
        <a:bodyPr/>
        <a:lstStyle/>
        <a:p>
          <a:r>
            <a:rPr lang="ru-RU" dirty="0"/>
            <a:t>Распоряжение администрации ЗАТО Циолковский от 18.01.2023 № 17 «Об утверждении Стандарта деятельности по обеспечению благоприятного инвестиционного климата на территории ЗАТО Циолковский»</a:t>
          </a:r>
        </a:p>
      </dgm:t>
    </dgm:pt>
    <dgm:pt modelId="{2706C4F2-8BFB-4ED5-A717-1A35E1FC86D7}" type="parTrans" cxnId="{88EF8C3B-866C-4EBD-88D4-1645EA4CF551}">
      <dgm:prSet/>
      <dgm:spPr/>
      <dgm:t>
        <a:bodyPr/>
        <a:lstStyle/>
        <a:p>
          <a:endParaRPr lang="ru-RU"/>
        </a:p>
      </dgm:t>
    </dgm:pt>
    <dgm:pt modelId="{56F2F1FC-00BD-469F-A1FC-3E13E251B825}" type="sibTrans" cxnId="{88EF8C3B-866C-4EBD-88D4-1645EA4CF551}">
      <dgm:prSet/>
      <dgm:spPr/>
      <dgm:t>
        <a:bodyPr/>
        <a:lstStyle/>
        <a:p>
          <a:endParaRPr lang="ru-RU"/>
        </a:p>
      </dgm:t>
    </dgm:pt>
    <dgm:pt modelId="{1A9421A8-5C8A-4ACB-8245-2F6F119141A1}">
      <dgm:prSet/>
      <dgm:spPr/>
      <dgm:t>
        <a:bodyPr/>
        <a:lstStyle/>
        <a:p>
          <a:r>
            <a:rPr lang="ru-RU" dirty="0"/>
            <a:t> Распоряжение администрации ЗАТО Циолковский от 28.02.2024 № 66 «Об утверждении Стандарта деятельности по обеспечению благоприятного инвестиционного климата на территории ЗАТО Циолковский»</a:t>
          </a:r>
        </a:p>
      </dgm:t>
    </dgm:pt>
    <dgm:pt modelId="{A4479942-6A03-4E6B-8319-FBD8B0051B2E}" type="parTrans" cxnId="{50F6FA31-4F65-45C1-97D6-9EF2D2678508}">
      <dgm:prSet/>
      <dgm:spPr/>
      <dgm:t>
        <a:bodyPr/>
        <a:lstStyle/>
        <a:p>
          <a:endParaRPr lang="ru-RU"/>
        </a:p>
      </dgm:t>
    </dgm:pt>
    <dgm:pt modelId="{304EBE7A-B06C-4591-97F5-7D46F0DA059A}" type="sibTrans" cxnId="{50F6FA31-4F65-45C1-97D6-9EF2D2678508}">
      <dgm:prSet/>
      <dgm:spPr/>
      <dgm:t>
        <a:bodyPr/>
        <a:lstStyle/>
        <a:p>
          <a:endParaRPr lang="ru-RU"/>
        </a:p>
      </dgm:t>
    </dgm:pt>
    <dgm:pt modelId="{47EBFEA7-4AFC-48C5-8776-F5AADDE5E9AF}">
      <dgm:prSet/>
      <dgm:spPr/>
      <dgm:t>
        <a:bodyPr/>
        <a:lstStyle/>
        <a:p>
          <a:r>
            <a:rPr lang="ru-RU" b="0" i="0" dirty="0"/>
            <a:t>Распоряжение № 421 от 19.12.2023 «Об утверждении перечня инвестиционных площадок»</a:t>
          </a:r>
          <a:endParaRPr lang="ru-RU" b="0" dirty="0"/>
        </a:p>
      </dgm:t>
    </dgm:pt>
    <dgm:pt modelId="{EAEE609F-4505-4FE1-B2A5-DE4AC9AFBA53}" type="parTrans" cxnId="{91051324-D131-4362-A27C-9AAD3C475ADF}">
      <dgm:prSet/>
      <dgm:spPr/>
      <dgm:t>
        <a:bodyPr/>
        <a:lstStyle/>
        <a:p>
          <a:endParaRPr lang="ru-RU"/>
        </a:p>
      </dgm:t>
    </dgm:pt>
    <dgm:pt modelId="{A3DF8E05-5751-4DFE-B42F-8B883FD490B2}" type="sibTrans" cxnId="{91051324-D131-4362-A27C-9AAD3C475ADF}">
      <dgm:prSet/>
      <dgm:spPr/>
      <dgm:t>
        <a:bodyPr/>
        <a:lstStyle/>
        <a:p>
          <a:endParaRPr lang="ru-RU"/>
        </a:p>
      </dgm:t>
    </dgm:pt>
    <dgm:pt modelId="{C883EAD3-C06A-4B4A-ACAD-2A9DBD3A6C22}">
      <dgm:prSet/>
      <dgm:spPr/>
      <dgm:t>
        <a:bodyPr/>
        <a:lstStyle/>
        <a:p>
          <a:r>
            <a:rPr lang="ru-RU" b="0" dirty="0"/>
            <a:t>Постановление от 10.03.2015 № 117 «Об утверждении Регламента взаимодействия администрации ЗАТО Углегорск с инвесторами по вопросам реализации инвестиционных проектов»</a:t>
          </a:r>
        </a:p>
      </dgm:t>
    </dgm:pt>
    <dgm:pt modelId="{5BD952D9-1459-4C22-B739-60DA4FD86EE4}" type="parTrans" cxnId="{7B5CA400-9A65-4B15-80FC-DEEB7299C653}">
      <dgm:prSet/>
      <dgm:spPr/>
      <dgm:t>
        <a:bodyPr/>
        <a:lstStyle/>
        <a:p>
          <a:endParaRPr lang="ru-RU"/>
        </a:p>
      </dgm:t>
    </dgm:pt>
    <dgm:pt modelId="{0CEC33C1-E49A-4571-9E1F-8B0C6B59B2C5}" type="sibTrans" cxnId="{7B5CA400-9A65-4B15-80FC-DEEB7299C653}">
      <dgm:prSet/>
      <dgm:spPr/>
      <dgm:t>
        <a:bodyPr/>
        <a:lstStyle/>
        <a:p>
          <a:endParaRPr lang="ru-RU"/>
        </a:p>
      </dgm:t>
    </dgm:pt>
    <dgm:pt modelId="{E368D5A8-D454-43B8-A67A-851C7C285320}">
      <dgm:prSet/>
      <dgm:spPr/>
      <dgm:t>
        <a:bodyPr/>
        <a:lstStyle/>
        <a:p>
          <a:r>
            <a:rPr lang="ru-RU" b="0" dirty="0"/>
            <a:t>Постановление от 01.04.2019 № 244 «О внесении изменений в постановление администрации от 10.03.2015 № 117 «Об утверждении Регламента взаимодействия администрации ЗАТО Углегорск с инвесторами по вопросам реализации инвестиционных проектов»</a:t>
          </a:r>
        </a:p>
      </dgm:t>
    </dgm:pt>
    <dgm:pt modelId="{4F21574A-04B7-4C03-8129-BD59DC5CB78F}" type="parTrans" cxnId="{ACA83446-BB2B-48EE-889C-4520087395FF}">
      <dgm:prSet/>
      <dgm:spPr/>
      <dgm:t>
        <a:bodyPr/>
        <a:lstStyle/>
        <a:p>
          <a:endParaRPr lang="ru-RU"/>
        </a:p>
      </dgm:t>
    </dgm:pt>
    <dgm:pt modelId="{2622DA37-1D90-4E20-B890-4E5EFA6FA5A8}" type="sibTrans" cxnId="{ACA83446-BB2B-48EE-889C-4520087395FF}">
      <dgm:prSet/>
      <dgm:spPr/>
      <dgm:t>
        <a:bodyPr/>
        <a:lstStyle/>
        <a:p>
          <a:endParaRPr lang="ru-RU"/>
        </a:p>
      </dgm:t>
    </dgm:pt>
    <dgm:pt modelId="{692EBA8D-5E00-4608-AE92-7D6EE3D4F15D}" type="pres">
      <dgm:prSet presAssocID="{A364ED6E-27CC-4251-85FD-D3CFC7783B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33E2FE-F004-41F8-B0EB-74ACE0F7D446}" type="pres">
      <dgm:prSet presAssocID="{504CAB8B-B786-4467-8010-0F2093746CE9}" presName="parentText" presStyleLbl="node1" presStyleIdx="0" presStyleCnt="8" custLinFactNeighborX="-181" custLinFactNeighborY="76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29F5F-1178-4804-9BF9-DDB8F635CDE0}" type="pres">
      <dgm:prSet presAssocID="{4F40B420-7EC9-40C3-BE11-1C180CA470F4}" presName="spacer" presStyleCnt="0"/>
      <dgm:spPr/>
    </dgm:pt>
    <dgm:pt modelId="{07040362-638A-4D78-BFE7-A57AFB056600}" type="pres">
      <dgm:prSet presAssocID="{53D1973F-90FB-4DA9-89F9-D59B3E1DD94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0DB62-C5CA-45D1-BFDD-6266D2432797}" type="pres">
      <dgm:prSet presAssocID="{8219D7E6-3593-458E-870F-369314E40289}" presName="spacer" presStyleCnt="0"/>
      <dgm:spPr/>
    </dgm:pt>
    <dgm:pt modelId="{FA23C7D9-8415-4446-B330-579E17407486}" type="pres">
      <dgm:prSet presAssocID="{6334D316-91DC-4BAA-93BF-1EBD2B79F570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DB037-DFF1-4AE7-8677-57F0ABC047BE}" type="pres">
      <dgm:prSet presAssocID="{3F96635E-2F79-4694-BB7E-AA92F197AC0E}" presName="spacer" presStyleCnt="0"/>
      <dgm:spPr/>
    </dgm:pt>
    <dgm:pt modelId="{997C3110-1212-4C25-BF94-99D4E179E8ED}" type="pres">
      <dgm:prSet presAssocID="{FC633A74-5D4A-4725-97AD-D1ED7E20F716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F5D9C-988A-4F38-83DF-60141953D2F9}" type="pres">
      <dgm:prSet presAssocID="{56F2F1FC-00BD-469F-A1FC-3E13E251B825}" presName="spacer" presStyleCnt="0"/>
      <dgm:spPr/>
    </dgm:pt>
    <dgm:pt modelId="{74A50700-D4BD-4348-9CB8-F2D0B3B37D92}" type="pres">
      <dgm:prSet presAssocID="{1A9421A8-5C8A-4ACB-8245-2F6F119141A1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ECF3F-3897-43E3-A520-CE62A9C154F2}" type="pres">
      <dgm:prSet presAssocID="{304EBE7A-B06C-4591-97F5-7D46F0DA059A}" presName="spacer" presStyleCnt="0"/>
      <dgm:spPr/>
    </dgm:pt>
    <dgm:pt modelId="{73444DD3-ABF5-466D-AA63-B2B890D31094}" type="pres">
      <dgm:prSet presAssocID="{47EBFEA7-4AFC-48C5-8776-F5AADDE5E9AF}" presName="parentText" presStyleLbl="node1" presStyleIdx="5" presStyleCnt="8" custLinFactNeighborX="-2187" custLinFactNeighborY="2937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A14D5-6B10-4EAB-BF1F-1B4CC3477581}" type="pres">
      <dgm:prSet presAssocID="{A3DF8E05-5751-4DFE-B42F-8B883FD490B2}" presName="spacer" presStyleCnt="0"/>
      <dgm:spPr/>
    </dgm:pt>
    <dgm:pt modelId="{0034D3D6-9BF1-469B-9364-D0FE1A3F2ADD}" type="pres">
      <dgm:prSet presAssocID="{C883EAD3-C06A-4B4A-ACAD-2A9DBD3A6C22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71076-F53A-4094-A794-9475C51DA0E9}" type="pres">
      <dgm:prSet presAssocID="{0CEC33C1-E49A-4571-9E1F-8B0C6B59B2C5}" presName="spacer" presStyleCnt="0"/>
      <dgm:spPr/>
    </dgm:pt>
    <dgm:pt modelId="{077895DE-823C-4C86-92E4-86B1CF52A884}" type="pres">
      <dgm:prSet presAssocID="{E368D5A8-D454-43B8-A67A-851C7C285320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5CA400-9A65-4B15-80FC-DEEB7299C653}" srcId="{A364ED6E-27CC-4251-85FD-D3CFC7783BE6}" destId="{C883EAD3-C06A-4B4A-ACAD-2A9DBD3A6C22}" srcOrd="6" destOrd="0" parTransId="{5BD952D9-1459-4C22-B739-60DA4FD86EE4}" sibTransId="{0CEC33C1-E49A-4571-9E1F-8B0C6B59B2C5}"/>
    <dgm:cxn modelId="{FA3218DD-034E-4C17-8072-B4BEA7B70EF1}" srcId="{A364ED6E-27CC-4251-85FD-D3CFC7783BE6}" destId="{53D1973F-90FB-4DA9-89F9-D59B3E1DD942}" srcOrd="1" destOrd="0" parTransId="{B4695722-A787-407A-B9F3-E0A859DC0867}" sibTransId="{8219D7E6-3593-458E-870F-369314E40289}"/>
    <dgm:cxn modelId="{5EC6D029-ECDD-45FF-B3D4-CB30F68AECA2}" type="presOf" srcId="{6334D316-91DC-4BAA-93BF-1EBD2B79F570}" destId="{FA23C7D9-8415-4446-B330-579E17407486}" srcOrd="0" destOrd="0" presId="urn:microsoft.com/office/officeart/2005/8/layout/vList2"/>
    <dgm:cxn modelId="{7EABC47C-FFDD-4F57-80DF-C7ECB2D49834}" srcId="{A364ED6E-27CC-4251-85FD-D3CFC7783BE6}" destId="{6334D316-91DC-4BAA-93BF-1EBD2B79F570}" srcOrd="2" destOrd="0" parTransId="{DD4CBB36-AF22-4338-9B23-A131FD01F9EC}" sibTransId="{3F96635E-2F79-4694-BB7E-AA92F197AC0E}"/>
    <dgm:cxn modelId="{1EC95258-C2A3-49FA-9AD8-1B9C7860A4C6}" type="presOf" srcId="{A364ED6E-27CC-4251-85FD-D3CFC7783BE6}" destId="{692EBA8D-5E00-4608-AE92-7D6EE3D4F15D}" srcOrd="0" destOrd="0" presId="urn:microsoft.com/office/officeart/2005/8/layout/vList2"/>
    <dgm:cxn modelId="{C77331D6-D13A-4CF9-91C1-5FF9748D2C0C}" type="presOf" srcId="{53D1973F-90FB-4DA9-89F9-D59B3E1DD942}" destId="{07040362-638A-4D78-BFE7-A57AFB056600}" srcOrd="0" destOrd="0" presId="urn:microsoft.com/office/officeart/2005/8/layout/vList2"/>
    <dgm:cxn modelId="{91051324-D131-4362-A27C-9AAD3C475ADF}" srcId="{A364ED6E-27CC-4251-85FD-D3CFC7783BE6}" destId="{47EBFEA7-4AFC-48C5-8776-F5AADDE5E9AF}" srcOrd="5" destOrd="0" parTransId="{EAEE609F-4505-4FE1-B2A5-DE4AC9AFBA53}" sibTransId="{A3DF8E05-5751-4DFE-B42F-8B883FD490B2}"/>
    <dgm:cxn modelId="{8BE86818-A5F5-46FA-84BB-1967360C519A}" type="presOf" srcId="{C883EAD3-C06A-4B4A-ACAD-2A9DBD3A6C22}" destId="{0034D3D6-9BF1-469B-9364-D0FE1A3F2ADD}" srcOrd="0" destOrd="0" presId="urn:microsoft.com/office/officeart/2005/8/layout/vList2"/>
    <dgm:cxn modelId="{E9FBB5A9-FFC0-41AF-A471-E2D2D5E1D46A}" type="presOf" srcId="{47EBFEA7-4AFC-48C5-8776-F5AADDE5E9AF}" destId="{73444DD3-ABF5-466D-AA63-B2B890D31094}" srcOrd="0" destOrd="0" presId="urn:microsoft.com/office/officeart/2005/8/layout/vList2"/>
    <dgm:cxn modelId="{50F6FA31-4F65-45C1-97D6-9EF2D2678508}" srcId="{A364ED6E-27CC-4251-85FD-D3CFC7783BE6}" destId="{1A9421A8-5C8A-4ACB-8245-2F6F119141A1}" srcOrd="4" destOrd="0" parTransId="{A4479942-6A03-4E6B-8319-FBD8B0051B2E}" sibTransId="{304EBE7A-B06C-4591-97F5-7D46F0DA059A}"/>
    <dgm:cxn modelId="{75E4932A-A1E5-4764-914C-454C20B9C296}" srcId="{A364ED6E-27CC-4251-85FD-D3CFC7783BE6}" destId="{504CAB8B-B786-4467-8010-0F2093746CE9}" srcOrd="0" destOrd="0" parTransId="{51A76492-8F46-45DA-9CD1-4110D44D189F}" sibTransId="{4F40B420-7EC9-40C3-BE11-1C180CA470F4}"/>
    <dgm:cxn modelId="{21F58A10-1681-4CE7-A68B-8A448FA0BF0E}" type="presOf" srcId="{1A9421A8-5C8A-4ACB-8245-2F6F119141A1}" destId="{74A50700-D4BD-4348-9CB8-F2D0B3B37D92}" srcOrd="0" destOrd="0" presId="urn:microsoft.com/office/officeart/2005/8/layout/vList2"/>
    <dgm:cxn modelId="{EB3927FF-07D5-45C2-BF55-63126B713BE2}" type="presOf" srcId="{FC633A74-5D4A-4725-97AD-D1ED7E20F716}" destId="{997C3110-1212-4C25-BF94-99D4E179E8ED}" srcOrd="0" destOrd="0" presId="urn:microsoft.com/office/officeart/2005/8/layout/vList2"/>
    <dgm:cxn modelId="{88EF8C3B-866C-4EBD-88D4-1645EA4CF551}" srcId="{A364ED6E-27CC-4251-85FD-D3CFC7783BE6}" destId="{FC633A74-5D4A-4725-97AD-D1ED7E20F716}" srcOrd="3" destOrd="0" parTransId="{2706C4F2-8BFB-4ED5-A717-1A35E1FC86D7}" sibTransId="{56F2F1FC-00BD-469F-A1FC-3E13E251B825}"/>
    <dgm:cxn modelId="{ACA83446-BB2B-48EE-889C-4520087395FF}" srcId="{A364ED6E-27CC-4251-85FD-D3CFC7783BE6}" destId="{E368D5A8-D454-43B8-A67A-851C7C285320}" srcOrd="7" destOrd="0" parTransId="{4F21574A-04B7-4C03-8129-BD59DC5CB78F}" sibTransId="{2622DA37-1D90-4E20-B890-4E5EFA6FA5A8}"/>
    <dgm:cxn modelId="{27B8E36F-C7A2-413F-8E10-B6C607C89325}" type="presOf" srcId="{E368D5A8-D454-43B8-A67A-851C7C285320}" destId="{077895DE-823C-4C86-92E4-86B1CF52A884}" srcOrd="0" destOrd="0" presId="urn:microsoft.com/office/officeart/2005/8/layout/vList2"/>
    <dgm:cxn modelId="{1F2622CA-EF3C-4A68-99F0-0FBA513E7D31}" type="presOf" srcId="{504CAB8B-B786-4467-8010-0F2093746CE9}" destId="{8C33E2FE-F004-41F8-B0EB-74ACE0F7D446}" srcOrd="0" destOrd="0" presId="urn:microsoft.com/office/officeart/2005/8/layout/vList2"/>
    <dgm:cxn modelId="{717CABC9-06C6-4876-8E23-1326CC85D883}" type="presParOf" srcId="{692EBA8D-5E00-4608-AE92-7D6EE3D4F15D}" destId="{8C33E2FE-F004-41F8-B0EB-74ACE0F7D446}" srcOrd="0" destOrd="0" presId="urn:microsoft.com/office/officeart/2005/8/layout/vList2"/>
    <dgm:cxn modelId="{07022C27-9524-43A9-B111-273B32EF3C6A}" type="presParOf" srcId="{692EBA8D-5E00-4608-AE92-7D6EE3D4F15D}" destId="{9A429F5F-1178-4804-9BF9-DDB8F635CDE0}" srcOrd="1" destOrd="0" presId="urn:microsoft.com/office/officeart/2005/8/layout/vList2"/>
    <dgm:cxn modelId="{89EE0E30-860E-4326-97F7-9FECA45F80AE}" type="presParOf" srcId="{692EBA8D-5E00-4608-AE92-7D6EE3D4F15D}" destId="{07040362-638A-4D78-BFE7-A57AFB056600}" srcOrd="2" destOrd="0" presId="urn:microsoft.com/office/officeart/2005/8/layout/vList2"/>
    <dgm:cxn modelId="{CC7F23E2-B479-4565-9E28-EA585FD7828D}" type="presParOf" srcId="{692EBA8D-5E00-4608-AE92-7D6EE3D4F15D}" destId="{D180DB62-C5CA-45D1-BFDD-6266D2432797}" srcOrd="3" destOrd="0" presId="urn:microsoft.com/office/officeart/2005/8/layout/vList2"/>
    <dgm:cxn modelId="{838E397A-ADEA-4C8B-995D-3D0E20E8372E}" type="presParOf" srcId="{692EBA8D-5E00-4608-AE92-7D6EE3D4F15D}" destId="{FA23C7D9-8415-4446-B330-579E17407486}" srcOrd="4" destOrd="0" presId="urn:microsoft.com/office/officeart/2005/8/layout/vList2"/>
    <dgm:cxn modelId="{C48FFA40-2878-4948-BE17-4462D344A2B7}" type="presParOf" srcId="{692EBA8D-5E00-4608-AE92-7D6EE3D4F15D}" destId="{34DDB037-DFF1-4AE7-8677-57F0ABC047BE}" srcOrd="5" destOrd="0" presId="urn:microsoft.com/office/officeart/2005/8/layout/vList2"/>
    <dgm:cxn modelId="{D3AC358D-6E46-4B62-85DD-FBF0A457FE15}" type="presParOf" srcId="{692EBA8D-5E00-4608-AE92-7D6EE3D4F15D}" destId="{997C3110-1212-4C25-BF94-99D4E179E8ED}" srcOrd="6" destOrd="0" presId="urn:microsoft.com/office/officeart/2005/8/layout/vList2"/>
    <dgm:cxn modelId="{0D0AAF80-19EF-4B23-A900-70524562A572}" type="presParOf" srcId="{692EBA8D-5E00-4608-AE92-7D6EE3D4F15D}" destId="{302F5D9C-988A-4F38-83DF-60141953D2F9}" srcOrd="7" destOrd="0" presId="urn:microsoft.com/office/officeart/2005/8/layout/vList2"/>
    <dgm:cxn modelId="{D176C521-B1F6-49A4-BE8F-CBADC9AB6A5C}" type="presParOf" srcId="{692EBA8D-5E00-4608-AE92-7D6EE3D4F15D}" destId="{74A50700-D4BD-4348-9CB8-F2D0B3B37D92}" srcOrd="8" destOrd="0" presId="urn:microsoft.com/office/officeart/2005/8/layout/vList2"/>
    <dgm:cxn modelId="{7366A727-625E-4EC1-9B65-B5AB3E865F90}" type="presParOf" srcId="{692EBA8D-5E00-4608-AE92-7D6EE3D4F15D}" destId="{28FECF3F-3897-43E3-A520-CE62A9C154F2}" srcOrd="9" destOrd="0" presId="urn:microsoft.com/office/officeart/2005/8/layout/vList2"/>
    <dgm:cxn modelId="{0862B5B4-9E9B-47F2-AB34-4F9AEEBE8FA6}" type="presParOf" srcId="{692EBA8D-5E00-4608-AE92-7D6EE3D4F15D}" destId="{73444DD3-ABF5-466D-AA63-B2B890D31094}" srcOrd="10" destOrd="0" presId="urn:microsoft.com/office/officeart/2005/8/layout/vList2"/>
    <dgm:cxn modelId="{34CADA61-E716-4E10-8ABE-95CD6378BE80}" type="presParOf" srcId="{692EBA8D-5E00-4608-AE92-7D6EE3D4F15D}" destId="{016A14D5-6B10-4EAB-BF1F-1B4CC3477581}" srcOrd="11" destOrd="0" presId="urn:microsoft.com/office/officeart/2005/8/layout/vList2"/>
    <dgm:cxn modelId="{D3A3E553-419E-4EC6-9871-13156E2EADC9}" type="presParOf" srcId="{692EBA8D-5E00-4608-AE92-7D6EE3D4F15D}" destId="{0034D3D6-9BF1-469B-9364-D0FE1A3F2ADD}" srcOrd="12" destOrd="0" presId="urn:microsoft.com/office/officeart/2005/8/layout/vList2"/>
    <dgm:cxn modelId="{1C7AE91E-D72A-4902-8966-A0CC4A1EDCBF}" type="presParOf" srcId="{692EBA8D-5E00-4608-AE92-7D6EE3D4F15D}" destId="{CDA71076-F53A-4094-A794-9475C51DA0E9}" srcOrd="13" destOrd="0" presId="urn:microsoft.com/office/officeart/2005/8/layout/vList2"/>
    <dgm:cxn modelId="{1C690D88-A7CF-48F1-8219-1FDB00D2DC90}" type="presParOf" srcId="{692EBA8D-5E00-4608-AE92-7D6EE3D4F15D}" destId="{077895DE-823C-4C86-92E4-86B1CF52A884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ACE92D-1C48-4768-B744-0A895C91428B}">
      <dsp:nvSpPr>
        <dsp:cNvPr id="0" name=""/>
        <dsp:cNvSpPr/>
      </dsp:nvSpPr>
      <dsp:spPr>
        <a:xfrm>
          <a:off x="0" y="286062"/>
          <a:ext cx="8969750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Приказы Министерства строительства и архитектуры Амурской области</a:t>
          </a:r>
        </a:p>
      </dsp:txBody>
      <dsp:txXfrm>
        <a:off x="23271" y="309333"/>
        <a:ext cx="8923208" cy="430159"/>
      </dsp:txXfrm>
    </dsp:sp>
    <dsp:sp modelId="{587E6143-F39A-4613-9A87-BFBB3D5CBCC7}">
      <dsp:nvSpPr>
        <dsp:cNvPr id="0" name=""/>
        <dsp:cNvSpPr/>
      </dsp:nvSpPr>
      <dsp:spPr>
        <a:xfrm>
          <a:off x="0" y="797324"/>
          <a:ext cx="8969750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Распоряжение от 06.06.2024 № 172 "О назначении инвестиционного уполномоченного"</a:t>
          </a:r>
        </a:p>
      </dsp:txBody>
      <dsp:txXfrm>
        <a:off x="23271" y="820595"/>
        <a:ext cx="8923208" cy="430159"/>
      </dsp:txXfrm>
    </dsp:sp>
    <dsp:sp modelId="{3BCA554A-C892-4F8D-B6EC-CB211C4F860B}">
      <dsp:nvSpPr>
        <dsp:cNvPr id="0" name=""/>
        <dsp:cNvSpPr/>
      </dsp:nvSpPr>
      <dsp:spPr>
        <a:xfrm>
          <a:off x="0" y="1308586"/>
          <a:ext cx="8969750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Постановление 490 от 27.09.2017 "Об утверждении порядка заключения специального инвестиционного контракта в муниципальном образовании ЗАТО Циолковский"</a:t>
          </a:r>
        </a:p>
      </dsp:txBody>
      <dsp:txXfrm>
        <a:off x="23271" y="1331857"/>
        <a:ext cx="8923208" cy="430159"/>
      </dsp:txXfrm>
    </dsp:sp>
    <dsp:sp modelId="{9E1D11D2-2751-4106-898A-C7593454C0E0}">
      <dsp:nvSpPr>
        <dsp:cNvPr id="0" name=""/>
        <dsp:cNvSpPr/>
      </dsp:nvSpPr>
      <dsp:spPr>
        <a:xfrm>
          <a:off x="0" y="1819848"/>
          <a:ext cx="8969750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Постановление от 23.05.2023 № 448 "Об утверждении Порядка заключения соглашений о защите и поощрении капиталовложений со стороны администрации муниципального образования ЗАТО Циолковский"</a:t>
          </a:r>
        </a:p>
      </dsp:txBody>
      <dsp:txXfrm>
        <a:off x="23271" y="1843119"/>
        <a:ext cx="8923208" cy="430159"/>
      </dsp:txXfrm>
    </dsp:sp>
    <dsp:sp modelId="{F4A364A9-99B4-46BD-90FE-6A7A8B5E8A15}">
      <dsp:nvSpPr>
        <dsp:cNvPr id="0" name=""/>
        <dsp:cNvSpPr/>
      </dsp:nvSpPr>
      <dsp:spPr>
        <a:xfrm>
          <a:off x="0" y="2331110"/>
          <a:ext cx="8969750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Решение Думы ЗАТО Циолковский от 20.08.2024. № 19 «Об утверждении ключевых показателей эффективности деятельности главы ЗАТО Циолковский и инвестиционного уполномоченного по сопровождению инвестиционных проектов ЗАТО Циолковский»</a:t>
          </a:r>
        </a:p>
      </dsp:txBody>
      <dsp:txXfrm>
        <a:off x="23271" y="2354381"/>
        <a:ext cx="8923208" cy="430159"/>
      </dsp:txXfrm>
    </dsp:sp>
    <dsp:sp modelId="{8FBB1F6C-99A8-46A0-9821-C602D6E9D60A}">
      <dsp:nvSpPr>
        <dsp:cNvPr id="0" name=""/>
        <dsp:cNvSpPr/>
      </dsp:nvSpPr>
      <dsp:spPr>
        <a:xfrm>
          <a:off x="0" y="2842371"/>
          <a:ext cx="8969750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Постановление от 29 ноября 2023 года № 1044 «Об утверждении алгоритма действий инвестора по обеспечению доступа к дорожной инфраструктуре путем строительства или реконструкции пересечений и (или) примыканий к автомобильным дорогам»</a:t>
          </a:r>
        </a:p>
      </dsp:txBody>
      <dsp:txXfrm>
        <a:off x="23271" y="2865642"/>
        <a:ext cx="8923208" cy="430159"/>
      </dsp:txXfrm>
    </dsp:sp>
    <dsp:sp modelId="{B862DC2C-65AA-4EB8-9569-9F60BFB75B4E}">
      <dsp:nvSpPr>
        <dsp:cNvPr id="0" name=""/>
        <dsp:cNvSpPr/>
      </dsp:nvSpPr>
      <dsp:spPr>
        <a:xfrm>
          <a:off x="0" y="3353633"/>
          <a:ext cx="8969750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Постановление от 24.12.2019 № 1053 «О внесении изменений в постановление администрации от 12 ноября 2015 года № 600 «О создании Совета по развитию малого и среднего предпринимательства при Администрации ЗАТО Углегорск»</a:t>
          </a:r>
        </a:p>
      </dsp:txBody>
      <dsp:txXfrm>
        <a:off x="23271" y="3376904"/>
        <a:ext cx="8923208" cy="430159"/>
      </dsp:txXfrm>
    </dsp:sp>
    <dsp:sp modelId="{CFCC4EE7-E28B-4962-B0E0-4589EE84FE5E}">
      <dsp:nvSpPr>
        <dsp:cNvPr id="0" name=""/>
        <dsp:cNvSpPr/>
      </dsp:nvSpPr>
      <dsp:spPr>
        <a:xfrm>
          <a:off x="0" y="3864895"/>
          <a:ext cx="8969750" cy="4767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Постановление от 10.06.2024 № 466 «О внесении изменений в постановление №1053 от 24.12.2019 «О создании Совета по развитию субъектов МСП»</a:t>
          </a:r>
        </a:p>
      </dsp:txBody>
      <dsp:txXfrm>
        <a:off x="23271" y="3888166"/>
        <a:ext cx="8923208" cy="4301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t>22.06.2026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929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8463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9983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6687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1873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606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071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757DA93-4D9C-77CF-5054-BF0A682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8494490F-0AFD-4883-F4B8-600A1C52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635C33F-0DE6-2577-5E76-38F88065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64622D-47AF-7FD3-B699-47733745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563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4384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9A78B7-45C9-6973-AA8F-F0E752135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D37853A-B8AF-55A1-7B01-3E1F40E2A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6B8B35C-4133-E1D6-9F51-498BF5B2B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F0A3BA0-D286-A1E5-3AB7-E4C28AD8A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1845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6327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22.06.2026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22.06.2026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22.06.2026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22.06.2026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22.06.2026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22.06.2026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22.06.2026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22.06.2026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22.06.2026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22.06.2026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22.06.2026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22.06.2026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44.jpg"/><Relationship Id="rId3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43.png"/><Relationship Id="rId17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svg"/><Relationship Id="rId11" Type="http://schemas.openxmlformats.org/officeDocument/2006/relationships/image" Target="../media/image42.png"/><Relationship Id="rId5" Type="http://schemas.openxmlformats.org/officeDocument/2006/relationships/image" Target="../media/image40.png"/><Relationship Id="rId15" Type="http://schemas.openxmlformats.org/officeDocument/2006/relationships/image" Target="../media/image46.png"/><Relationship Id="rId10" Type="http://schemas.openxmlformats.org/officeDocument/2006/relationships/image" Target="../media/image80.svg"/><Relationship Id="rId4" Type="http://schemas.openxmlformats.org/officeDocument/2006/relationships/image" Target="../media/image76.sv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g"/><Relationship Id="rId5" Type="http://schemas.openxmlformats.org/officeDocument/2006/relationships/image" Target="../media/image49.jpeg"/><Relationship Id="rId4" Type="http://schemas.openxmlformats.org/officeDocument/2006/relationships/image" Target="../media/image4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dmciol.amurobl.ru/pages/dokument/otdel-po-upravleniyu-imushchestvom/reestr-imushchestva/" TargetMode="External"/><Relationship Id="rId7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2" Type="http://schemas.openxmlformats.org/officeDocument/2006/relationships/hyperlink" Target="https://admciol.amurobl.ru/pages/ekonomika/investo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sv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amur.tpprf.ru/ru/" TargetMode="External"/><Relationship Id="rId13" Type="http://schemas.openxmlformats.org/officeDocument/2006/relationships/hyperlink" Target="https://&#1073;&#1080;&#1079;&#1085;&#1077;&#1089;&#1082;&#1088;&#1077;&#1076;&#1080;&#1090;28.&#1088;&#1092;/" TargetMode="External"/><Relationship Id="rId18" Type="http://schemas.openxmlformats.org/officeDocument/2006/relationships/image" Target="../media/image60.png"/><Relationship Id="rId3" Type="http://schemas.openxmlformats.org/officeDocument/2006/relationships/hyperlink" Target="https://business.amurobl.ru/visitamur" TargetMode="External"/><Relationship Id="rId21" Type="http://schemas.openxmlformats.org/officeDocument/2006/relationships/image" Target="../media/image63.png"/><Relationship Id="rId7" Type="http://schemas.openxmlformats.org/officeDocument/2006/relationships/hyperlink" Target="https://fond.amurobl.ru/" TargetMode="External"/><Relationship Id="rId12" Type="http://schemas.openxmlformats.org/officeDocument/2006/relationships/hyperlink" Target="https://business.amurobl.ru/cpp" TargetMode="External"/><Relationship Id="rId17" Type="http://schemas.openxmlformats.org/officeDocument/2006/relationships/image" Target="../media/image59.jpg"/><Relationship Id="rId25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8.jpg"/><Relationship Id="rId20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murexport.ru/" TargetMode="External"/><Relationship Id="rId11" Type="http://schemas.openxmlformats.org/officeDocument/2006/relationships/hyperlink" Target="https://business.amurobl.ru/amurcluster" TargetMode="External"/><Relationship Id="rId24" Type="http://schemas.openxmlformats.org/officeDocument/2006/relationships/image" Target="../media/image66.png"/><Relationship Id="rId5" Type="http://schemas.openxmlformats.org/officeDocument/2006/relationships/hyperlink" Target="https://invest.amurobl.ru/" TargetMode="External"/><Relationship Id="rId15" Type="http://schemas.openxmlformats.org/officeDocument/2006/relationships/image" Target="../media/image57.png"/><Relationship Id="rId23" Type="http://schemas.openxmlformats.org/officeDocument/2006/relationships/image" Target="../media/image65.jpg"/><Relationship Id="rId10" Type="http://schemas.openxmlformats.org/officeDocument/2006/relationships/hyperlink" Target="https://amurfondgarant.ru/fond/" TargetMode="External"/><Relationship Id="rId19" Type="http://schemas.openxmlformats.org/officeDocument/2006/relationships/image" Target="../media/image61.jpg"/><Relationship Id="rId4" Type="http://schemas.openxmlformats.org/officeDocument/2006/relationships/hyperlink" Target="https://business.amurobl.ru/" TargetMode="External"/><Relationship Id="rId9" Type="http://schemas.openxmlformats.org/officeDocument/2006/relationships/hyperlink" Target="https://amur.tpprf.ru/" TargetMode="External"/><Relationship Id="rId14" Type="http://schemas.openxmlformats.org/officeDocument/2006/relationships/hyperlink" Target="https://visitamur.ru/" TargetMode="External"/><Relationship Id="rId22" Type="http://schemas.openxmlformats.org/officeDocument/2006/relationships/image" Target="../media/image64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13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3" Type="http://schemas.openxmlformats.org/officeDocument/2006/relationships/image" Target="../media/image67.png"/><Relationship Id="rId7" Type="http://schemas.openxmlformats.org/officeDocument/2006/relationships/image" Target="../media/image69.png"/><Relationship Id="rId12" Type="http://schemas.openxmlformats.org/officeDocument/2006/relationships/image" Target="../media/image11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svg"/><Relationship Id="rId11" Type="http://schemas.openxmlformats.org/officeDocument/2006/relationships/image" Target="../media/image71.png"/><Relationship Id="rId5" Type="http://schemas.openxmlformats.org/officeDocument/2006/relationships/image" Target="../media/image68.png"/><Relationship Id="rId10" Type="http://schemas.openxmlformats.org/officeDocument/2006/relationships/image" Target="../media/image114.svg"/><Relationship Id="rId4" Type="http://schemas.openxmlformats.org/officeDocument/2006/relationships/image" Target="../media/image108.svg"/><Relationship Id="rId9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3" Type="http://schemas.openxmlformats.org/officeDocument/2006/relationships/image" Target="../media/image72.png"/><Relationship Id="rId7" Type="http://schemas.openxmlformats.org/officeDocument/2006/relationships/image" Target="../media/image16.png"/><Relationship Id="rId12" Type="http://schemas.openxmlformats.org/officeDocument/2006/relationships/image" Target="../media/image12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svg"/><Relationship Id="rId11" Type="http://schemas.openxmlformats.org/officeDocument/2006/relationships/image" Target="../media/image75.png"/><Relationship Id="rId5" Type="http://schemas.openxmlformats.org/officeDocument/2006/relationships/image" Target="../media/image73.png"/><Relationship Id="rId10" Type="http://schemas.openxmlformats.org/officeDocument/2006/relationships/image" Target="../media/image122.svg"/><Relationship Id="rId4" Type="http://schemas.openxmlformats.org/officeDocument/2006/relationships/image" Target="../media/image118.svg"/><Relationship Id="rId9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2.xml"/><Relationship Id="rId18" Type="http://schemas.openxmlformats.org/officeDocument/2006/relationships/slide" Target="slide19.xml"/><Relationship Id="rId3" Type="http://schemas.openxmlformats.org/officeDocument/2006/relationships/slide" Target="slide4.xml"/><Relationship Id="rId21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7" Type="http://schemas.openxmlformats.org/officeDocument/2006/relationships/slide" Target="slide8.xml"/><Relationship Id="rId12" Type="http://schemas.openxmlformats.org/officeDocument/2006/relationships/slide" Target="slide14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24.xml"/><Relationship Id="rId19" Type="http://schemas.openxmlformats.org/officeDocument/2006/relationships/slide" Target="slide20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78.png"/><Relationship Id="rId10" Type="http://schemas.microsoft.com/office/2007/relationships/diagramDrawing" Target="../diagrams/drawing2.xml"/><Relationship Id="rId4" Type="http://schemas.openxmlformats.org/officeDocument/2006/relationships/image" Target="../media/image77.png"/><Relationship Id="rId9" Type="http://schemas.openxmlformats.org/officeDocument/2006/relationships/diagramColors" Target="../diagrams/colors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7.svg"/><Relationship Id="rId18" Type="http://schemas.openxmlformats.org/officeDocument/2006/relationships/image" Target="../media/image31.svg"/><Relationship Id="rId3" Type="http://schemas.microsoft.com/office/2007/relationships/hdphoto" Target="../media/hdphoto2.wdp"/><Relationship Id="rId21" Type="http://schemas.openxmlformats.org/officeDocument/2006/relationships/image" Target="../media/image20.png"/><Relationship Id="rId7" Type="http://schemas.openxmlformats.org/officeDocument/2006/relationships/image" Target="../media/image21.svg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openxmlformats.org/officeDocument/2006/relationships/image" Target="../media/image11.png"/><Relationship Id="rId16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25.svg"/><Relationship Id="rId24" Type="http://schemas.openxmlformats.org/officeDocument/2006/relationships/image" Target="../media/image37.svg"/><Relationship Id="rId5" Type="http://schemas.openxmlformats.org/officeDocument/2006/relationships/image" Target="../media/image19.svg"/><Relationship Id="rId15" Type="http://schemas.openxmlformats.org/officeDocument/2006/relationships/image" Target="../media/image29.svg"/><Relationship Id="rId23" Type="http://schemas.openxmlformats.org/officeDocument/2006/relationships/image" Target="../media/image21.pn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23.svg"/><Relationship Id="rId14" Type="http://schemas.openxmlformats.org/officeDocument/2006/relationships/image" Target="../media/image17.png"/><Relationship Id="rId22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1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47.svg"/><Relationship Id="rId17" Type="http://schemas.openxmlformats.org/officeDocument/2006/relationships/image" Target="../media/image51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49.svg"/><Relationship Id="rId10" Type="http://schemas.openxmlformats.org/officeDocument/2006/relationships/image" Target="../media/image45.svg"/><Relationship Id="rId19" Type="http://schemas.openxmlformats.org/officeDocument/2006/relationships/image" Target="../media/image21.svg"/><Relationship Id="rId4" Type="http://schemas.openxmlformats.org/officeDocument/2006/relationships/image" Target="../media/image39.svg"/><Relationship Id="rId9" Type="http://schemas.openxmlformats.org/officeDocument/2006/relationships/image" Target="../media/image25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svg"/><Relationship Id="rId11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Relationship Id="rId5" Type="http://schemas.openxmlformats.org/officeDocument/2006/relationships/image" Target="../media/image30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9.svg"/><Relationship Id="rId18" Type="http://schemas.openxmlformats.org/officeDocument/2006/relationships/image" Target="../media/image11.png"/><Relationship Id="rId3" Type="http://schemas.openxmlformats.org/officeDocument/2006/relationships/image" Target="../media/image60.svg"/><Relationship Id="rId21" Type="http://schemas.openxmlformats.org/officeDocument/2006/relationships/image" Target="../media/image74.svg"/><Relationship Id="rId7" Type="http://schemas.openxmlformats.org/officeDocument/2006/relationships/image" Target="../media/image64.svg"/><Relationship Id="rId12" Type="http://schemas.openxmlformats.org/officeDocument/2006/relationships/image" Target="../media/image36.png"/><Relationship Id="rId17" Type="http://schemas.openxmlformats.org/officeDocument/2006/relationships/image" Target="../media/image73.svg"/><Relationship Id="rId2" Type="http://schemas.openxmlformats.org/officeDocument/2006/relationships/image" Target="../media/image28.png"/><Relationship Id="rId16" Type="http://schemas.openxmlformats.org/officeDocument/2006/relationships/image" Target="../media/image38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67.svg"/><Relationship Id="rId5" Type="http://schemas.openxmlformats.org/officeDocument/2006/relationships/image" Target="../media/image62.svg"/><Relationship Id="rId15" Type="http://schemas.openxmlformats.org/officeDocument/2006/relationships/image" Target="../media/image71.svg"/><Relationship Id="rId10" Type="http://schemas.openxmlformats.org/officeDocument/2006/relationships/image" Target="../media/image35.png"/><Relationship Id="rId19" Type="http://schemas.microsoft.com/office/2007/relationships/hdphoto" Target="../media/hdphoto2.wdp"/><Relationship Id="rId4" Type="http://schemas.openxmlformats.org/officeDocument/2006/relationships/image" Target="../media/image33.png"/><Relationship Id="rId9" Type="http://schemas.openxmlformats.org/officeDocument/2006/relationships/image" Target="../media/image65.svg"/><Relationship Id="rId14" Type="http://schemas.openxmlformats.org/officeDocument/2006/relationships/image" Target="../media/image37.png"/><Relationship Id="rId22" Type="http://schemas.openxmlformats.org/officeDocument/2006/relationships/hyperlink" Target="https://admciol.amurobl.ru/pages/ekonomika/investoru/&#1089;/sovet-po-razvitiyu-malogo-i-srednego-predprinimatelstva-administratsii-zato-uglegorsk/protokoly-zasedaniy-soveta/2023-god-/zasedanie-14-12-202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35A2E48-CBA7-81AD-1A95-7B102E7F945B}"/>
              </a:ext>
            </a:extLst>
          </p:cNvPr>
          <p:cNvSpPr/>
          <p:nvPr/>
        </p:nvSpPr>
        <p:spPr>
          <a:xfrm>
            <a:off x="7378811" y="158307"/>
            <a:ext cx="2388006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Амурская область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1709" b="21709"/>
          <a:stretch/>
        </p:blipFill>
        <p:spPr bwMode="auto">
          <a:xfrm>
            <a:off x="627016" y="1256553"/>
            <a:ext cx="6888719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Циолковский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8FDDAF-2233-3B22-2472-B4AB898D053E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46205F8-C05A-0720-3D23-0BEB3F3E4F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13351" y="1628199"/>
            <a:ext cx="2225231" cy="2135274"/>
          </a:xfrm>
          <a:prstGeom prst="rect">
            <a:avLst/>
          </a:prstGeom>
        </p:spPr>
      </p:pic>
      <p:sp>
        <p:nvSpPr>
          <p:cNvPr id="18" name="TextBox 17">
            <a:hlinkClick r:id="rId4"/>
            <a:extLst>
              <a:ext uri="{FF2B5EF4-FFF2-40B4-BE49-F238E27FC236}">
                <a16:creationId xmlns:a16="http://schemas.microsoft.com/office/drawing/2014/main" xmlns="" id="{1E046835-5955-A449-9960-AC193045A332}"/>
              </a:ext>
            </a:extLst>
          </p:cNvPr>
          <p:cNvSpPr txBox="1"/>
          <p:nvPr/>
        </p:nvSpPr>
        <p:spPr>
          <a:xfrm>
            <a:off x="8313956" y="6561077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0D8DA5D-7CC0-EBF3-58BF-42EE4480D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909" y="228548"/>
            <a:ext cx="614190" cy="5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xmlns="" id="{965B5596-9886-1EDD-8689-79E3A0147044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xmlns="" id="{406DE531-59AB-987E-57EA-AF99FD6084E2}"/>
              </a:ext>
            </a:extLst>
          </p:cNvPr>
          <p:cNvSpPr/>
          <p:nvPr/>
        </p:nvSpPr>
        <p:spPr>
          <a:xfrm>
            <a:off x="750639" y="1525351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xmlns="" id="{EB7D65FA-C463-3087-D7E8-6B8E7319F8D2}"/>
              </a:ext>
            </a:extLst>
          </p:cNvPr>
          <p:cNvSpPr/>
          <p:nvPr/>
        </p:nvSpPr>
        <p:spPr>
          <a:xfrm>
            <a:off x="3722882" y="1525351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xmlns="" id="{3DAEEDE2-CD4E-EEAA-1E55-446D41A95687}"/>
              </a:ext>
            </a:extLst>
          </p:cNvPr>
          <p:cNvSpPr/>
          <p:nvPr/>
        </p:nvSpPr>
        <p:spPr>
          <a:xfrm>
            <a:off x="750638" y="4714888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Камень в честь закладки космодрома Восточный</a:t>
            </a:r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:a16="http://schemas.microsoft.com/office/drawing/2014/main" xmlns="" id="{08E356B1-B150-5CBC-DA11-99103B9B0653}"/>
              </a:ext>
            </a:extLst>
          </p:cNvPr>
          <p:cNvSpPr/>
          <p:nvPr/>
        </p:nvSpPr>
        <p:spPr>
          <a:xfrm>
            <a:off x="3722881" y="4693479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xmlns="" id="{EA0DAF6A-ED29-E9EF-CDF0-F42C5E4B92F5}"/>
              </a:ext>
            </a:extLst>
          </p:cNvPr>
          <p:cNvSpPr/>
          <p:nvPr/>
        </p:nvSpPr>
        <p:spPr>
          <a:xfrm>
            <a:off x="750638" y="3120117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:a16="http://schemas.microsoft.com/office/drawing/2014/main" xmlns="" id="{8D370FB6-20C6-B96E-C580-63F3005FCF57}"/>
              </a:ext>
            </a:extLst>
          </p:cNvPr>
          <p:cNvSpPr/>
          <p:nvPr/>
        </p:nvSpPr>
        <p:spPr>
          <a:xfrm>
            <a:off x="3722881" y="3120117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244" name="Рисунок 243" descr="Центр обработки вызовов со сплошной заливкой">
            <a:extLst>
              <a:ext uri="{FF2B5EF4-FFF2-40B4-BE49-F238E27FC236}">
                <a16:creationId xmlns:a16="http://schemas.microsoft.com/office/drawing/2014/main" xmlns="" id="{51B19BD5-3927-9DC1-E411-B1C3999E4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532381" y="3949531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ГОРОДА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C4AB92F1-CEB6-26D4-2A1E-FF237173ABDF}"/>
              </a:ext>
            </a:extLst>
          </p:cNvPr>
          <p:cNvSpPr/>
          <p:nvPr/>
        </p:nvSpPr>
        <p:spPr>
          <a:xfrm>
            <a:off x="6835241" y="1429319"/>
            <a:ext cx="2109505" cy="111600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xmlns="" id="{C7EEC72E-3ED9-E267-43BA-E4A3E81CE2BE}"/>
              </a:ext>
            </a:extLst>
          </p:cNvPr>
          <p:cNvSpPr/>
          <p:nvPr/>
        </p:nvSpPr>
        <p:spPr>
          <a:xfrm>
            <a:off x="6835241" y="2680175"/>
            <a:ext cx="2109505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xmlns="" id="{57911A3B-BCB5-2A47-5B07-3112694A3637}"/>
              </a:ext>
            </a:extLst>
          </p:cNvPr>
          <p:cNvSpPr/>
          <p:nvPr/>
        </p:nvSpPr>
        <p:spPr>
          <a:xfrm>
            <a:off x="6835242" y="3931031"/>
            <a:ext cx="2109504" cy="111600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D55725BD-9CEF-A6C4-CE2F-1F1ED6085E54}"/>
              </a:ext>
            </a:extLst>
          </p:cNvPr>
          <p:cNvSpPr/>
          <p:nvPr/>
        </p:nvSpPr>
        <p:spPr>
          <a:xfrm>
            <a:off x="6835242" y="5181886"/>
            <a:ext cx="2109504" cy="1116000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AC190EDA-2C05-15EC-A1DE-437FDD6DF9D3}"/>
              </a:ext>
            </a:extLst>
          </p:cNvPr>
          <p:cNvSpPr txBox="1"/>
          <p:nvPr/>
        </p:nvSpPr>
        <p:spPr>
          <a:xfrm>
            <a:off x="2652016" y="2689140"/>
            <a:ext cx="694107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Бюст Ю. А. Гагарина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99D6DE6B-139E-8832-E11F-631D17E87F79}"/>
              </a:ext>
            </a:extLst>
          </p:cNvPr>
          <p:cNvSpPr txBox="1"/>
          <p:nvPr/>
        </p:nvSpPr>
        <p:spPr>
          <a:xfrm>
            <a:off x="5612418" y="2686738"/>
            <a:ext cx="947263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Космодром Восточный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FB1FF055-40B5-BA60-4F7B-23BB5E57A5CD}"/>
              </a:ext>
            </a:extLst>
          </p:cNvPr>
          <p:cNvSpPr txBox="1"/>
          <p:nvPr/>
        </p:nvSpPr>
        <p:spPr>
          <a:xfrm>
            <a:off x="2672834" y="5878675"/>
            <a:ext cx="694107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Бюст К.Э. Циолковского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F4A7FBB4-FAD5-3479-086F-23409394A391}"/>
              </a:ext>
            </a:extLst>
          </p:cNvPr>
          <p:cNvSpPr txBox="1"/>
          <p:nvPr/>
        </p:nvSpPr>
        <p:spPr>
          <a:xfrm>
            <a:off x="5612417" y="5770954"/>
            <a:ext cx="694107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 Строителям Космодрома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7F5D904E-0764-D556-8F34-50AF2D1830C7}"/>
              </a:ext>
            </a:extLst>
          </p:cNvPr>
          <p:cNvSpPr txBox="1"/>
          <p:nvPr/>
        </p:nvSpPr>
        <p:spPr>
          <a:xfrm>
            <a:off x="2652015" y="4176185"/>
            <a:ext cx="694107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камень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космодрома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Восточный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12850D73-BA0F-E934-9B3B-1FF7EEC63AD8}"/>
              </a:ext>
            </a:extLst>
          </p:cNvPr>
          <p:cNvSpPr txBox="1"/>
          <p:nvPr/>
        </p:nvSpPr>
        <p:spPr>
          <a:xfrm>
            <a:off x="5612417" y="4176183"/>
            <a:ext cx="694107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 Космодрома Восточный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F3092DA-AABD-96D8-DAB8-50B4A3BEB105}"/>
              </a:ext>
            </a:extLst>
          </p:cNvPr>
          <p:cNvSpPr txBox="1"/>
          <p:nvPr/>
        </p:nvSpPr>
        <p:spPr>
          <a:xfrm>
            <a:off x="7051059" y="1906955"/>
            <a:ext cx="893839" cy="315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1028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B405BEA9-0290-005C-0FFF-80B4B01D78C5}"/>
              </a:ext>
            </a:extLst>
          </p:cNvPr>
          <p:cNvSpPr txBox="1"/>
          <p:nvPr/>
        </p:nvSpPr>
        <p:spPr>
          <a:xfrm>
            <a:off x="7051059" y="2284971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посетило музей в 2023 г.</a:t>
            </a:r>
          </a:p>
        </p:txBody>
      </p:sp>
      <p:pic>
        <p:nvPicPr>
          <p:cNvPr id="208" name="Рисунок 207" descr="Банк со сплошной заливкой">
            <a:extLst>
              <a:ext uri="{FF2B5EF4-FFF2-40B4-BE49-F238E27FC236}">
                <a16:creationId xmlns:a16="http://schemas.microsoft.com/office/drawing/2014/main" xmlns="" id="{76133FDC-F09D-1A40-4856-434A0276F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532381" y="1496573"/>
            <a:ext cx="360000" cy="360000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xmlns="" id="{31BFC30A-9CC5-E6E2-F85C-B6EFC1138044}"/>
              </a:ext>
            </a:extLst>
          </p:cNvPr>
          <p:cNvSpPr txBox="1"/>
          <p:nvPr/>
        </p:nvSpPr>
        <p:spPr>
          <a:xfrm>
            <a:off x="7051059" y="315895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331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экскурсия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93D18ECF-A386-4937-AA7D-760DB0FD36AC}"/>
              </a:ext>
            </a:extLst>
          </p:cNvPr>
          <p:cNvSpPr txBox="1"/>
          <p:nvPr/>
        </p:nvSpPr>
        <p:spPr>
          <a:xfrm>
            <a:off x="7051059" y="3536971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проведена в 2023 г.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xmlns="" id="{7E0849A3-C1B7-174D-F8FC-4331E6E8CF51}"/>
              </a:ext>
            </a:extLst>
          </p:cNvPr>
          <p:cNvSpPr txBox="1"/>
          <p:nvPr/>
        </p:nvSpPr>
        <p:spPr>
          <a:xfrm>
            <a:off x="7051059" y="4409811"/>
            <a:ext cx="893839" cy="315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4 668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274B9E21-F2CE-7A7D-DD68-76C0B7F2B2A9}"/>
              </a:ext>
            </a:extLst>
          </p:cNvPr>
          <p:cNvSpPr txBox="1"/>
          <p:nvPr/>
        </p:nvSpPr>
        <p:spPr>
          <a:xfrm>
            <a:off x="7051059" y="4787827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обслужено экскурсиями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F2AD49D8-CFBB-2002-4B05-BC3FEC616920}"/>
              </a:ext>
            </a:extLst>
          </p:cNvPr>
          <p:cNvSpPr txBox="1"/>
          <p:nvPr/>
        </p:nvSpPr>
        <p:spPr>
          <a:xfrm>
            <a:off x="7051059" y="5313683"/>
            <a:ext cx="160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туристов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1720A437-E917-8D9D-E318-B644F0E3B647}"/>
              </a:ext>
            </a:extLst>
          </p:cNvPr>
          <p:cNvSpPr txBox="1"/>
          <p:nvPr/>
        </p:nvSpPr>
        <p:spPr>
          <a:xfrm>
            <a:off x="7051059" y="5555161"/>
            <a:ext cx="82559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Благовещенск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</p:txBody>
      </p:sp>
      <p:pic>
        <p:nvPicPr>
          <p:cNvPr id="242" name="Рисунок 241" descr="Пользователь со сплошной заливкой">
            <a:extLst>
              <a:ext uri="{FF2B5EF4-FFF2-40B4-BE49-F238E27FC236}">
                <a16:creationId xmlns:a16="http://schemas.microsoft.com/office/drawing/2014/main" xmlns="" id="{8CF82E8F-65AA-3A35-D6F5-B314FC10F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532381" y="2721588"/>
            <a:ext cx="360000" cy="360000"/>
          </a:xfrm>
          <a:prstGeom prst="rect">
            <a:avLst/>
          </a:prstGeom>
        </p:spPr>
      </p:pic>
      <p:pic>
        <p:nvPicPr>
          <p:cNvPr id="246" name="Рисунок 245" descr="Карта с кнопкой со сплошной заливкой">
            <a:extLst>
              <a:ext uri="{FF2B5EF4-FFF2-40B4-BE49-F238E27FC236}">
                <a16:creationId xmlns:a16="http://schemas.microsoft.com/office/drawing/2014/main" xmlns="" id="{1CE77E23-3B18-38FC-9A54-0800D019A6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32381" y="5246079"/>
            <a:ext cx="360000" cy="36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9D1083F-182F-A93C-FBA3-D1C30E15E8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0638" y="1522455"/>
            <a:ext cx="1786521" cy="14520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D90F331-524D-F84C-67A8-3B3CED39E3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917" y="3120823"/>
            <a:ext cx="1770242" cy="1472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C695B1E-F16F-3FF9-A2E9-9DE69BB1870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1875" y="4698022"/>
            <a:ext cx="1773813" cy="1503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BC3CED4-2B18-1F9F-9D26-73CBB202A3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22882" y="1503250"/>
            <a:ext cx="1815994" cy="15041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BC4B27A-22A1-7490-FC2E-DF8A0142DD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22881" y="3131216"/>
            <a:ext cx="1785890" cy="1462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51A5B53-5A05-DC23-A0C2-E900AAFC9C8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08444" y="4714882"/>
            <a:ext cx="1800327" cy="1486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58F3E8A-3EA3-7B0F-F50D-4578401F6B6E}"/>
              </a:ext>
            </a:extLst>
          </p:cNvPr>
          <p:cNvSpPr txBox="1"/>
          <p:nvPr/>
        </p:nvSpPr>
        <p:spPr>
          <a:xfrm>
            <a:off x="556269" y="6632184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17" name="TextBox 16">
            <a:hlinkClick r:id="rId17"/>
            <a:extLst>
              <a:ext uri="{FF2B5EF4-FFF2-40B4-BE49-F238E27FC236}">
                <a16:creationId xmlns:a16="http://schemas.microsoft.com/office/drawing/2014/main" xmlns="" id="{9AFD75D5-32DF-2AD4-BED5-967BC0693484}"/>
              </a:ext>
            </a:extLst>
          </p:cNvPr>
          <p:cNvSpPr txBox="1"/>
          <p:nvPr/>
        </p:nvSpPr>
        <p:spPr>
          <a:xfrm>
            <a:off x="8313956" y="6561077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2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23">
            <a:extLst>
              <a:ext uri="{FF2B5EF4-FFF2-40B4-BE49-F238E27FC236}">
                <a16:creationId xmlns:a16="http://schemas.microsoft.com/office/drawing/2014/main" xmlns="" id="{1A39496B-DDC9-9920-982A-195FC7E0565A}"/>
              </a:ext>
            </a:extLst>
          </p:cNvPr>
          <p:cNvSpPr/>
          <p:nvPr/>
        </p:nvSpPr>
        <p:spPr>
          <a:xfrm>
            <a:off x="3513368" y="3342914"/>
            <a:ext cx="5148729" cy="1428751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 </a:t>
            </a:r>
            <a:endParaRPr lang="x-none" sz="1400" b="1" dirty="0"/>
          </a:p>
        </p:txBody>
      </p:sp>
      <p:sp>
        <p:nvSpPr>
          <p:cNvPr id="4" name="Скругленный прямоугольник 23">
            <a:extLst>
              <a:ext uri="{FF2B5EF4-FFF2-40B4-BE49-F238E27FC236}">
                <a16:creationId xmlns:a16="http://schemas.microsoft.com/office/drawing/2014/main" xmlns="" id="{35993C44-4A2D-615B-5083-8760FA2D7FA1}"/>
              </a:ext>
            </a:extLst>
          </p:cNvPr>
          <p:cNvSpPr/>
          <p:nvPr/>
        </p:nvSpPr>
        <p:spPr>
          <a:xfrm>
            <a:off x="2257061" y="1815517"/>
            <a:ext cx="5148729" cy="1454371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 </a:t>
            </a:r>
            <a:endParaRPr lang="x-none" sz="1400" b="1" dirty="0"/>
          </a:p>
        </p:txBody>
      </p:sp>
      <p:sp>
        <p:nvSpPr>
          <p:cNvPr id="43" name="Скругленный прямоугольник 23">
            <a:extLst>
              <a:ext uri="{FF2B5EF4-FFF2-40B4-BE49-F238E27FC236}">
                <a16:creationId xmlns:a16="http://schemas.microsoft.com/office/drawing/2014/main" xmlns="" id="{AEC90AC0-F20F-15B9-7A43-8464EAA816A3}"/>
              </a:ext>
            </a:extLst>
          </p:cNvPr>
          <p:cNvSpPr/>
          <p:nvPr/>
        </p:nvSpPr>
        <p:spPr>
          <a:xfrm>
            <a:off x="1392751" y="4874335"/>
            <a:ext cx="5148729" cy="1428751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 </a:t>
            </a:r>
            <a:endParaRPr lang="x-none" sz="1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ТУРИСТИЧЕСКИЕ МАРШРУТЫ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3E6210EF-3CE9-687B-D58A-316299AB2051}"/>
              </a:ext>
            </a:extLst>
          </p:cNvPr>
          <p:cNvSpPr/>
          <p:nvPr/>
        </p:nvSpPr>
        <p:spPr>
          <a:xfrm>
            <a:off x="627016" y="1401547"/>
            <a:ext cx="9149844" cy="356142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ТУРИСТИЧЕСКИЕ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ПЕШЕХОДНЫЕ И АВТОМОБИЛЬНЫЕ МАРШРУТЫ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2E6E61-8778-3D82-B66B-86675CBE24C0}"/>
              </a:ext>
            </a:extLst>
          </p:cNvPr>
          <p:cNvSpPr txBox="1"/>
          <p:nvPr/>
        </p:nvSpPr>
        <p:spPr>
          <a:xfrm>
            <a:off x="3045643" y="2283199"/>
            <a:ext cx="190742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Автобусная экскурсия </a:t>
            </a:r>
          </a:p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«Космодром Восточный»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F099476-09E3-2F37-3B67-A28244658081}"/>
              </a:ext>
            </a:extLst>
          </p:cNvPr>
          <p:cNvSpPr txBox="1"/>
          <p:nvPr/>
        </p:nvSpPr>
        <p:spPr>
          <a:xfrm>
            <a:off x="5906649" y="3773607"/>
            <a:ext cx="126966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2F9F45-0791-A0D0-EB8F-4D140334C4EC}"/>
              </a:ext>
            </a:extLst>
          </p:cNvPr>
          <p:cNvSpPr txBox="1"/>
          <p:nvPr/>
        </p:nvSpPr>
        <p:spPr>
          <a:xfrm>
            <a:off x="6034988" y="3869669"/>
            <a:ext cx="19526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Пешеходная экскурсия </a:t>
            </a:r>
          </a:p>
          <a:p>
            <a:r>
              <a:rPr lang="ru-RU" sz="10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«Звездная тропа здоровья»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50A93D-EEBB-9B52-212E-84A7F1ACB43C}"/>
              </a:ext>
            </a:extLst>
          </p:cNvPr>
          <p:cNvSpPr txBox="1"/>
          <p:nvPr/>
        </p:nvSpPr>
        <p:spPr>
          <a:xfrm>
            <a:off x="556269" y="6632184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xmlns="" id="{C2F14707-69EC-CF6C-368E-17DAAEEB7264}"/>
              </a:ext>
            </a:extLst>
          </p:cNvPr>
          <p:cNvSpPr txBox="1"/>
          <p:nvPr/>
        </p:nvSpPr>
        <p:spPr>
          <a:xfrm>
            <a:off x="8313956" y="6561077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3CD8CAD-ABED-804B-F41D-478545AEC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645" y="1838664"/>
            <a:ext cx="1597409" cy="1414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F5AC1E63-4712-AEC1-B6D2-CC917F2BC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3368" y="3313181"/>
            <a:ext cx="1647088" cy="1428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003B666-F02A-DE8D-1B8E-7AF3C0EE0231}"/>
              </a:ext>
            </a:extLst>
          </p:cNvPr>
          <p:cNvSpPr txBox="1"/>
          <p:nvPr/>
        </p:nvSpPr>
        <p:spPr>
          <a:xfrm>
            <a:off x="2412484" y="5380961"/>
            <a:ext cx="172738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Пешеходная экскурсия</a:t>
            </a:r>
          </a:p>
          <a:p>
            <a:r>
              <a:rPr lang="ru-RU" sz="10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капсула «Союз ТМА-07М» </a:t>
            </a:r>
          </a:p>
          <a:p>
            <a:r>
              <a:rPr lang="ru-RU" sz="7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D77B9A65-8DEC-D13D-D988-18AC00F55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4900475"/>
            <a:ext cx="1606274" cy="1432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69418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ABAF71-4089-4635-8D62-BB2C93B7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45A40C3D-5FE2-E053-3290-D28F2204372C}"/>
              </a:ext>
            </a:extLst>
          </p:cNvPr>
          <p:cNvSpPr/>
          <p:nvPr/>
        </p:nvSpPr>
        <p:spPr>
          <a:xfrm>
            <a:off x="6881246" y="1429319"/>
            <a:ext cx="2922115" cy="4878504"/>
          </a:xfrm>
          <a:prstGeom prst="roundRect">
            <a:avLst>
              <a:gd name="adj" fmla="val 703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xmlns="" id="{8D9851CB-3B9D-FFA9-7B9B-F99179EA665A}"/>
              </a:ext>
            </a:extLst>
          </p:cNvPr>
          <p:cNvSpPr/>
          <p:nvPr/>
        </p:nvSpPr>
        <p:spPr>
          <a:xfrm>
            <a:off x="556268" y="1401546"/>
            <a:ext cx="6324975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xmlns="" id="{F2BF197B-A448-E079-7BC3-CC0BAF390F9F}"/>
              </a:ext>
            </a:extLst>
          </p:cNvPr>
          <p:cNvSpPr/>
          <p:nvPr/>
        </p:nvSpPr>
        <p:spPr>
          <a:xfrm>
            <a:off x="1673817" y="1463485"/>
            <a:ext cx="4172321" cy="2260800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317F9C4-38A1-7877-08F5-FF97015D71C6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ЗНАКОВЫЕ СОБЫТИЯ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2165614C-6371-5053-2690-9B9E16044DB3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26243AEC-A602-C121-C4DA-F42F484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2697CC25-E141-68D7-3AF7-2D6890050277}"/>
              </a:ext>
            </a:extLst>
          </p:cNvPr>
          <p:cNvSpPr txBox="1"/>
          <p:nvPr/>
        </p:nvSpPr>
        <p:spPr>
          <a:xfrm>
            <a:off x="4754236" y="2792185"/>
            <a:ext cx="786808" cy="538609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165 ЛЕТ 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АМУРСКОЙ 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xmlns="" id="{86DD7929-F616-C9CC-CA73-76240227E2F5}"/>
              </a:ext>
            </a:extLst>
          </p:cNvPr>
          <p:cNvSpPr txBox="1"/>
          <p:nvPr/>
        </p:nvSpPr>
        <p:spPr>
          <a:xfrm>
            <a:off x="7051059" y="4037820"/>
            <a:ext cx="23931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летние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Циолковский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2026 году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xmlns="" id="{B7E3A4C9-2BF0-143F-A841-6178A0FDF96B}"/>
              </a:ext>
            </a:extLst>
          </p:cNvPr>
          <p:cNvSpPr txBox="1"/>
          <p:nvPr/>
        </p:nvSpPr>
        <p:spPr>
          <a:xfrm>
            <a:off x="7051058" y="4949908"/>
            <a:ext cx="2393192" cy="8976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комплекса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зданий медико-санитарной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части 2 очереди;</a:t>
            </a: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980"/>
              </a:lnSpc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масштабных праздничных мероприятий для жителей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A399365B-8394-2661-767B-A9A723347202}"/>
              </a:ext>
            </a:extLst>
          </p:cNvPr>
          <p:cNvSpPr/>
          <p:nvPr/>
        </p:nvSpPr>
        <p:spPr>
          <a:xfrm>
            <a:off x="1673817" y="4037820"/>
            <a:ext cx="4172321" cy="2152743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19CC857-D470-2C25-1213-6644A90B3344}"/>
              </a:ext>
            </a:extLst>
          </p:cNvPr>
          <p:cNvSpPr txBox="1"/>
          <p:nvPr/>
        </p:nvSpPr>
        <p:spPr>
          <a:xfrm>
            <a:off x="4754236" y="5364623"/>
            <a:ext cx="69410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ЛЕТ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БАЙКАЛОАМУРСКОЙ </a:t>
            </a:r>
          </a:p>
          <a:p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МАГИСТРАЛИ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947C672-4E28-C96F-D4F6-4966E6FCADA2}"/>
              </a:ext>
            </a:extLst>
          </p:cNvPr>
          <p:cNvSpPr txBox="1"/>
          <p:nvPr/>
        </p:nvSpPr>
        <p:spPr>
          <a:xfrm>
            <a:off x="7051059" y="4675948"/>
            <a:ext cx="239319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ПЛАНИРУЕТСЯ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F06D10A-91DC-D26F-7FCC-5E23D5A2F0C9}"/>
              </a:ext>
            </a:extLst>
          </p:cNvPr>
          <p:cNvSpPr txBox="1"/>
          <p:nvPr/>
        </p:nvSpPr>
        <p:spPr>
          <a:xfrm>
            <a:off x="632590" y="6365207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*Юбилейные даты 2023 года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88857E-47EC-7E33-88D0-6433F3788EE5}"/>
              </a:ext>
            </a:extLst>
          </p:cNvPr>
          <p:cNvSpPr txBox="1"/>
          <p:nvPr/>
        </p:nvSpPr>
        <p:spPr>
          <a:xfrm>
            <a:off x="556269" y="6632184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xmlns="" id="{19BA31D9-C00B-5CF4-9FD4-0D0F17AD3353}"/>
              </a:ext>
            </a:extLst>
          </p:cNvPr>
          <p:cNvSpPr txBox="1"/>
          <p:nvPr/>
        </p:nvSpPr>
        <p:spPr>
          <a:xfrm>
            <a:off x="8313956" y="6561077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9F094B0-F057-E705-1974-DCCF16DF7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2307" y="1429319"/>
            <a:ext cx="2467557" cy="23069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763FD2D-02B3-145D-5F65-131D0B1EB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3354" y="3992901"/>
            <a:ext cx="2445066" cy="2210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C5E3DB8-6C5E-0948-FFF5-120E78E54EA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731" t="-676" r="-731" b="-676"/>
          <a:stretch/>
        </p:blipFill>
        <p:spPr>
          <a:xfrm>
            <a:off x="6881245" y="1400151"/>
            <a:ext cx="2922115" cy="2517597"/>
          </a:xfrm>
          <a:prstGeom prst="roundRect">
            <a:avLst>
              <a:gd name="adj" fmla="val 9613"/>
            </a:avLst>
          </a:prstGeom>
          <a:ln>
            <a:noFill/>
          </a:ln>
          <a:effectLst>
            <a:glow rad="12700">
              <a:schemeClr val="accent1">
                <a:alpha val="33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  <a:reflection stA="45000" endPos="0" dir="5400000" sy="-100000" algn="bl" rotWithShape="0"/>
            <a:softEdge rad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2460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8B906F29-101C-C5CB-6AC6-8F8AF706CB1F}"/>
              </a:ext>
            </a:extLst>
          </p:cNvPr>
          <p:cNvSpPr/>
          <p:nvPr/>
        </p:nvSpPr>
        <p:spPr>
          <a:xfrm>
            <a:off x="5207306" y="2092755"/>
            <a:ext cx="4497839" cy="1926540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кадров, отток кадров в крупные города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Недостаточная привлекательность города для инвестиционной и предпринимательской деятельности внешних инвесторов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благоустроенных пешеходных, велосипедных маршрутов и инфраструктуры для легкой мобильности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в обороте земельных участков в связи с правовым статусом ЗАТО, а также ограничения в размещении объектов производственной сферы и реализации инвестиционных проектов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уровень сервисной инфраструктуры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Удаленность города от регионального центра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общественно-деловой и социально-досуговой инфраструктуры, формирующей привлекательность города для высококвалифицированной рабочей силы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1B2E6712-04E7-5838-3ABC-08400429D4F0}"/>
              </a:ext>
            </a:extLst>
          </p:cNvPr>
          <p:cNvSpPr/>
          <p:nvPr/>
        </p:nvSpPr>
        <p:spPr>
          <a:xfrm>
            <a:off x="5283794" y="4707417"/>
            <a:ext cx="4497839" cy="1899844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Конкуренция за инвесторов и инвестиционные проекты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пунктов мониторинга качества воздуха</a:t>
            </a:r>
            <a:endParaRPr lang="ru-RU" sz="6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степень износа существующих объектов и сетей инженерной инфраструктуры 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Конкуренция с туристическими развитыми соседними районами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 возникновения дефицита мест в дошкольных учреждениях, в случае роста численности населения</a:t>
            </a: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7D1038DB-1613-C231-C343-A226DDF5FF09}"/>
              </a:ext>
            </a:extLst>
          </p:cNvPr>
          <p:cNvSpPr/>
          <p:nvPr/>
        </p:nvSpPr>
        <p:spPr>
          <a:xfrm>
            <a:off x="640991" y="2130081"/>
            <a:ext cx="4497839" cy="1853660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в округе института поддержки бизнеса (Мой бизнес)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Низкий уровень безработицы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космодрома «Восточный», появление нового конкурента на рынке коммерческих запусков космических аппаратов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Низкий уровень преступности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Развитая инженерная инфраструктура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Высокий показатель качества городской среды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степень озеленения населенного пункта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Выгодное транспортно-логическое расположение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BFD28A81-7B18-213D-5E25-38EC540BDA4B}"/>
              </a:ext>
            </a:extLst>
          </p:cNvPr>
          <p:cNvSpPr/>
          <p:nvPr/>
        </p:nvSpPr>
        <p:spPr>
          <a:xfrm>
            <a:off x="640991" y="1487837"/>
            <a:ext cx="4497839" cy="664520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E253D24C-3929-C7B3-C8F5-A55CEFEAB1F7}"/>
              </a:ext>
            </a:extLst>
          </p:cNvPr>
          <p:cNvSpPr/>
          <p:nvPr/>
        </p:nvSpPr>
        <p:spPr>
          <a:xfrm>
            <a:off x="627014" y="4707416"/>
            <a:ext cx="4497839" cy="1899843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Развития промышленного туризма на крупные предприятия МО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оздание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новых туристических троп/маршрутов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Комплексное развитие научно-образовательного комплекса, направленное на формирование высокотехнического предпринимательства и сохранение высококвалифицированных кадров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условий для возникновения новых и развития имеющихся общественных пространств и сервисной инфраструктуры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lang="ru-RU" sz="600" b="1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Модернизация транспортной инфраструктуры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свободных мощностей медицинских организаций, высокая обеспеченность населения услугами скорой медицинской помощи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Усиление позиционирования ЗАТО «Циолковский» как центра космической деятельности России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9ABD883A-EFC6-35DE-D240-B59B4990D7D5}"/>
              </a:ext>
            </a:extLst>
          </p:cNvPr>
          <p:cNvSpPr/>
          <p:nvPr/>
        </p:nvSpPr>
        <p:spPr>
          <a:xfrm>
            <a:off x="627014" y="4019294"/>
            <a:ext cx="4497839" cy="688123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9FA4BBD4-A68D-68CA-ABCF-BBAC74050F6C}"/>
              </a:ext>
            </a:extLst>
          </p:cNvPr>
          <p:cNvSpPr/>
          <p:nvPr/>
        </p:nvSpPr>
        <p:spPr>
          <a:xfrm>
            <a:off x="5221283" y="1487837"/>
            <a:ext cx="4497839" cy="664520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AB96B5E7-93F1-3530-AA5E-7F1998083348}"/>
              </a:ext>
            </a:extLst>
          </p:cNvPr>
          <p:cNvSpPr/>
          <p:nvPr/>
        </p:nvSpPr>
        <p:spPr>
          <a:xfrm>
            <a:off x="5286115" y="4052200"/>
            <a:ext cx="4497839" cy="655217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4B43512-A3B7-191F-56AB-C8F17CACFEA5}"/>
              </a:ext>
            </a:extLst>
          </p:cNvPr>
          <p:cNvSpPr txBox="1"/>
          <p:nvPr/>
        </p:nvSpPr>
        <p:spPr>
          <a:xfrm>
            <a:off x="556269" y="6632184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xmlns="" id="{118BF36F-D548-FFF7-1182-54436FD3D344}"/>
              </a:ext>
            </a:extLst>
          </p:cNvPr>
          <p:cNvSpPr txBox="1"/>
          <p:nvPr/>
        </p:nvSpPr>
        <p:spPr>
          <a:xfrm>
            <a:off x="8313956" y="6561077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706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93EEF58-47AC-931A-25DB-180ECDDCC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E9B03B-BE87-3304-E369-A5ACD1EC2E2A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ПРОБЛЕМЫ,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ПРЕПЯТСТВУЮЩИЕ РАЗВИТИЮ МО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09002972-2A83-B7CB-3C33-9226D2D723D3}"/>
              </a:ext>
            </a:extLst>
          </p:cNvPr>
          <p:cNvSpPr/>
          <p:nvPr/>
        </p:nvSpPr>
        <p:spPr>
          <a:xfrm>
            <a:off x="627017" y="163628"/>
            <a:ext cx="176995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5089B419-1364-9E3C-8921-876ED03E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xmlns="" id="{56F40B34-93FA-6F53-6EDD-80B8615C98D9}"/>
              </a:ext>
            </a:extLst>
          </p:cNvPr>
          <p:cNvSpPr/>
          <p:nvPr/>
        </p:nvSpPr>
        <p:spPr>
          <a:xfrm>
            <a:off x="627014" y="342900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высокий износ сетей теплоснабжения, водоснабжения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водоотведения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xmlns="" id="{A2D1DDE9-57E1-D977-7E4B-DD9915958E57}"/>
              </a:ext>
            </a:extLst>
          </p:cNvPr>
          <p:cNvSpPr/>
          <p:nvPr/>
        </p:nvSpPr>
        <p:spPr>
          <a:xfrm>
            <a:off x="3486694" y="1415322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объем бюрократических вопросов при реализации инвестиционного проекта</a:t>
            </a:r>
            <a:endParaRPr lang="x-none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5EBD4C2A-6D2C-D942-EEC0-ACB5C398F013}"/>
              </a:ext>
            </a:extLst>
          </p:cNvPr>
          <p:cNvSpPr/>
          <p:nvPr/>
        </p:nvSpPr>
        <p:spPr>
          <a:xfrm>
            <a:off x="2484354" y="3442776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 инфраструктура</a:t>
            </a:r>
            <a:endParaRPr lang="x-none" b="1" dirty="0">
              <a:solidFill>
                <a:srgbClr val="B9B9B9"/>
              </a:solidFill>
            </a:endParaRPr>
          </a:p>
        </p:txBody>
      </p:sp>
      <p:sp>
        <p:nvSpPr>
          <p:cNvPr id="155" name="Скругленный прямоугольник 154">
            <a:extLst>
              <a:ext uri="{FF2B5EF4-FFF2-40B4-BE49-F238E27FC236}">
                <a16:creationId xmlns:a16="http://schemas.microsoft.com/office/drawing/2014/main" xmlns="" id="{00EB3BFF-115F-6D98-566B-64A8DA706088}"/>
              </a:ext>
            </a:extLst>
          </p:cNvPr>
          <p:cNvSpPr/>
          <p:nvPr/>
        </p:nvSpPr>
        <p:spPr>
          <a:xfrm>
            <a:off x="3486694" y="547023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рабочих кадров            </a:t>
            </a:r>
          </a:p>
          <a:p>
            <a:pPr algn="ctr"/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ru-RU" sz="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т.ч в медицинских учреждениях округа</a:t>
            </a:r>
            <a:endParaRPr kumimoji="0" lang="x-none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Скругленный прямоугольник 155">
            <a:extLst>
              <a:ext uri="{FF2B5EF4-FFF2-40B4-BE49-F238E27FC236}">
                <a16:creationId xmlns:a16="http://schemas.microsoft.com/office/drawing/2014/main" xmlns="" id="{56FC0C4E-E2BB-8AD4-BE7C-701CBC8E39F1}"/>
              </a:ext>
            </a:extLst>
          </p:cNvPr>
          <p:cNvSpPr/>
          <p:nvPr/>
        </p:nvSpPr>
        <p:spPr>
          <a:xfrm>
            <a:off x="5344034" y="1419098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большой объем бюрократических вопросов при реализации инвестиционного проекта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Скругленный прямоугольник 157">
            <a:extLst>
              <a:ext uri="{FF2B5EF4-FFF2-40B4-BE49-F238E27FC236}">
                <a16:creationId xmlns:a16="http://schemas.microsoft.com/office/drawing/2014/main" xmlns="" id="{8DB03B7F-92D2-CA89-A77D-CA2007C69FE3}"/>
              </a:ext>
            </a:extLst>
          </p:cNvPr>
          <p:cNvSpPr/>
          <p:nvPr/>
        </p:nvSpPr>
        <p:spPr>
          <a:xfrm>
            <a:off x="4341694" y="2432825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бюрократические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</a:t>
            </a: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Скругленный прямоугольник 158">
            <a:extLst>
              <a:ext uri="{FF2B5EF4-FFF2-40B4-BE49-F238E27FC236}">
                <a16:creationId xmlns:a16="http://schemas.microsoft.com/office/drawing/2014/main" xmlns="" id="{19CD27D8-95D2-A274-3620-D7873362DF03}"/>
              </a:ext>
            </a:extLst>
          </p:cNvPr>
          <p:cNvSpPr/>
          <p:nvPr/>
        </p:nvSpPr>
        <p:spPr>
          <a:xfrm>
            <a:off x="4341694" y="3446552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направления</a:t>
            </a:r>
          </a:p>
        </p:txBody>
      </p:sp>
      <p:sp>
        <p:nvSpPr>
          <p:cNvPr id="160" name="Скругленный прямоугольник 159">
            <a:extLst>
              <a:ext uri="{FF2B5EF4-FFF2-40B4-BE49-F238E27FC236}">
                <a16:creationId xmlns:a16="http://schemas.microsoft.com/office/drawing/2014/main" xmlns="" id="{B845E215-0281-A9B4-EE5E-58E1C7DCEBDF}"/>
              </a:ext>
            </a:extLst>
          </p:cNvPr>
          <p:cNvSpPr/>
          <p:nvPr/>
        </p:nvSpPr>
        <p:spPr>
          <a:xfrm>
            <a:off x="4341694" y="4460279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кадровые проблемы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Скругленный прямоугольник 160">
            <a:extLst>
              <a:ext uri="{FF2B5EF4-FFF2-40B4-BE49-F238E27FC236}">
                <a16:creationId xmlns:a16="http://schemas.microsoft.com/office/drawing/2014/main" xmlns="" id="{866BCB57-B8E4-574B-9073-E87633F936EE}"/>
              </a:ext>
            </a:extLst>
          </p:cNvPr>
          <p:cNvSpPr/>
          <p:nvPr/>
        </p:nvSpPr>
        <p:spPr>
          <a:xfrm>
            <a:off x="5344034" y="5474006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населения 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крупные города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Скругленный прямоугольник 164">
            <a:extLst>
              <a:ext uri="{FF2B5EF4-FFF2-40B4-BE49-F238E27FC236}">
                <a16:creationId xmlns:a16="http://schemas.microsoft.com/office/drawing/2014/main" xmlns="" id="{21378D77-1BB4-D404-B2C9-85AB3840D2E5}"/>
              </a:ext>
            </a:extLst>
          </p:cNvPr>
          <p:cNvSpPr/>
          <p:nvPr/>
        </p:nvSpPr>
        <p:spPr>
          <a:xfrm>
            <a:off x="6199034" y="3460328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технические проблемы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Скругленный прямоугольник 170">
            <a:extLst>
              <a:ext uri="{FF2B5EF4-FFF2-40B4-BE49-F238E27FC236}">
                <a16:creationId xmlns:a16="http://schemas.microsoft.com/office/drawing/2014/main" xmlns="" id="{093EBC96-1DBE-96F7-5270-7960EF465678}"/>
              </a:ext>
            </a:extLst>
          </p:cNvPr>
          <p:cNvSpPr/>
          <p:nvPr/>
        </p:nvSpPr>
        <p:spPr>
          <a:xfrm>
            <a:off x="8056372" y="3460328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ctr"/>
            <a:r>
              <a:rPr kumimoji="0" lang="ru-RU" sz="7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эффективной </a:t>
            </a:r>
          </a:p>
          <a:p>
            <a:pPr algn="ctr"/>
            <a:r>
              <a:rPr kumimoji="0" lang="ru-RU" sz="7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коммуникации между представителями бизнеса                и администрацией МО </a:t>
            </a:r>
          </a:p>
          <a:p>
            <a:pPr algn="ctr"/>
            <a:endParaRPr lang="ru-RU" sz="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ru-RU" sz="5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т.ч. необходима регулярная рассылка информации о мерах поддержки                      со стороны администрации</a:t>
            </a:r>
            <a:endParaRPr kumimoji="0" lang="x-none" sz="500" b="1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9A95B7-BEE8-DA9E-CED1-F5EBAF589D58}"/>
              </a:ext>
            </a:extLst>
          </p:cNvPr>
          <p:cNvSpPr txBox="1"/>
          <p:nvPr/>
        </p:nvSpPr>
        <p:spPr>
          <a:xfrm>
            <a:off x="556269" y="6632184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xmlns="" id="{B0591E46-3013-7FF2-692C-E043A326BDC2}"/>
              </a:ext>
            </a:extLst>
          </p:cNvPr>
          <p:cNvSpPr txBox="1"/>
          <p:nvPr/>
        </p:nvSpPr>
        <p:spPr>
          <a:xfrm>
            <a:off x="8313956" y="6561077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32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7ADD95D-5C91-58E1-5040-4A8B960DB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4328" r="14328"/>
          <a:stretch/>
        </p:blipFill>
        <p:spPr bwMode="auto">
          <a:xfrm>
            <a:off x="7634135" y="1256553"/>
            <a:ext cx="2153464" cy="2896381"/>
          </a:xfrm>
          <a:custGeom>
            <a:avLst/>
            <a:gdLst>
              <a:gd name="connsiteX0" fmla="*/ 222517 w 2153464"/>
              <a:gd name="connsiteY0" fmla="*/ 0 h 2896381"/>
              <a:gd name="connsiteX1" fmla="*/ 1930947 w 2153464"/>
              <a:gd name="connsiteY1" fmla="*/ 0 h 2896381"/>
              <a:gd name="connsiteX2" fmla="*/ 2153464 w 2153464"/>
              <a:gd name="connsiteY2" fmla="*/ 222517 h 2896381"/>
              <a:gd name="connsiteX3" fmla="*/ 2153464 w 2153464"/>
              <a:gd name="connsiteY3" fmla="*/ 2673864 h 2896381"/>
              <a:gd name="connsiteX4" fmla="*/ 1930947 w 2153464"/>
              <a:gd name="connsiteY4" fmla="*/ 2896381 h 2896381"/>
              <a:gd name="connsiteX5" fmla="*/ 222517 w 2153464"/>
              <a:gd name="connsiteY5" fmla="*/ 2896381 h 2896381"/>
              <a:gd name="connsiteX6" fmla="*/ 0 w 2153464"/>
              <a:gd name="connsiteY6" fmla="*/ 2673864 h 2896381"/>
              <a:gd name="connsiteX7" fmla="*/ 0 w 2153464"/>
              <a:gd name="connsiteY7" fmla="*/ 222517 h 2896381"/>
              <a:gd name="connsiteX8" fmla="*/ 222517 w 2153464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464" h="2896381">
                <a:moveTo>
                  <a:pt x="222517" y="0"/>
                </a:moveTo>
                <a:lnTo>
                  <a:pt x="1930947" y="0"/>
                </a:lnTo>
                <a:cubicBezTo>
                  <a:pt x="2053840" y="0"/>
                  <a:pt x="2153464" y="99624"/>
                  <a:pt x="2153464" y="222517"/>
                </a:cubicBezTo>
                <a:lnTo>
                  <a:pt x="2153464" y="2673864"/>
                </a:lnTo>
                <a:cubicBezTo>
                  <a:pt x="2153464" y="2796757"/>
                  <a:pt x="2053840" y="2896381"/>
                  <a:pt x="1930947" y="2896381"/>
                </a:cubicBezTo>
                <a:lnTo>
                  <a:pt x="222517" y="2896381"/>
                </a:lnTo>
                <a:cubicBezTo>
                  <a:pt x="99624" y="2896381"/>
                  <a:pt x="0" y="2796757"/>
                  <a:pt x="0" y="2673864"/>
                </a:cubicBezTo>
                <a:lnTo>
                  <a:pt x="0" y="222517"/>
                </a:lnTo>
                <a:cubicBezTo>
                  <a:pt x="0" y="99624"/>
                  <a:pt x="99624" y="0"/>
                  <a:pt x="2225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8382" b="18382"/>
          <a:stretch/>
        </p:blipFill>
        <p:spPr bwMode="auto">
          <a:xfrm>
            <a:off x="627015" y="1256553"/>
            <a:ext cx="6888719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429033-58AB-978E-8D9F-8F344117F67C}"/>
              </a:ext>
            </a:extLst>
          </p:cNvPr>
          <p:cNvSpPr txBox="1"/>
          <p:nvPr/>
        </p:nvSpPr>
        <p:spPr>
          <a:xfrm>
            <a:off x="556269" y="6632184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9" name="TextBox 8">
            <a:hlinkClick r:id="rId4"/>
            <a:extLst>
              <a:ext uri="{FF2B5EF4-FFF2-40B4-BE49-F238E27FC236}">
                <a16:creationId xmlns:a16="http://schemas.microsoft.com/office/drawing/2014/main" xmlns="" id="{ED2F1196-FE85-B198-C105-378ACB121295}"/>
              </a:ext>
            </a:extLst>
          </p:cNvPr>
          <p:cNvSpPr txBox="1"/>
          <p:nvPr/>
        </p:nvSpPr>
        <p:spPr>
          <a:xfrm>
            <a:off x="8313956" y="6561077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62CA7548-6045-4ECD-4A16-A7415314D93C}"/>
              </a:ext>
            </a:extLst>
          </p:cNvPr>
          <p:cNvSpPr/>
          <p:nvPr/>
        </p:nvSpPr>
        <p:spPr>
          <a:xfrm>
            <a:off x="621668" y="4694830"/>
            <a:ext cx="4475771" cy="738664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точках подключения,          ресурсных мощностях, транспортной и инженерной инфраструктуре можно                          на сайте администрации ЗАТО Циолковский  (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https://admciol.amurobl.ru/pages/ekonomika/investoru/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9EE9BF0B-A955-72BD-BF57-41E9CFEF29D7}"/>
              </a:ext>
            </a:extLst>
          </p:cNvPr>
          <p:cNvSpPr/>
          <p:nvPr/>
        </p:nvSpPr>
        <p:spPr>
          <a:xfrm>
            <a:off x="621668" y="5568306"/>
            <a:ext cx="4475771" cy="689193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муниципального имущества в округе можно                                 на сайте администрации ЗАТО Циолковский  (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https://admciol.amurobl.ru/pages/dokument/otdel-po-upravleniyu-imushchestvom/reestr-imushchestva/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1FEA1B35-77E4-A172-D1A3-AE89EA44D200}"/>
              </a:ext>
            </a:extLst>
          </p:cNvPr>
          <p:cNvSpPr/>
          <p:nvPr/>
        </p:nvSpPr>
        <p:spPr>
          <a:xfrm>
            <a:off x="5278358" y="1222126"/>
            <a:ext cx="4608042" cy="4505321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283A4637-B238-A45C-CCD5-B90E3F3054F6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rcRect l="15823" r="15823"/>
          <a:stretch/>
        </p:blipFill>
        <p:spPr>
          <a:xfrm>
            <a:off x="5278359" y="1195630"/>
            <a:ext cx="4608041" cy="4074481"/>
          </a:xfrm>
          <a:custGeom>
            <a:avLst/>
            <a:gdLst>
              <a:gd name="connsiteX0" fmla="*/ 257337 w 3991893"/>
              <a:gd name="connsiteY0" fmla="*/ 0 h 3960863"/>
              <a:gd name="connsiteX1" fmla="*/ 3734556 w 3991893"/>
              <a:gd name="connsiteY1" fmla="*/ 0 h 3960863"/>
              <a:gd name="connsiteX2" fmla="*/ 3991893 w 3991893"/>
              <a:gd name="connsiteY2" fmla="*/ 257337 h 3960863"/>
              <a:gd name="connsiteX3" fmla="*/ 3991893 w 3991893"/>
              <a:gd name="connsiteY3" fmla="*/ 3960863 h 3960863"/>
              <a:gd name="connsiteX4" fmla="*/ 0 w 3991893"/>
              <a:gd name="connsiteY4" fmla="*/ 3960863 h 3960863"/>
              <a:gd name="connsiteX5" fmla="*/ 0 w 3991893"/>
              <a:gd name="connsiteY5" fmla="*/ 257337 h 3960863"/>
              <a:gd name="connsiteX6" fmla="*/ 257337 w 3991893"/>
              <a:gd name="connsiteY6" fmla="*/ 0 h 396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1893" h="3960863">
                <a:moveTo>
                  <a:pt x="257337" y="0"/>
                </a:moveTo>
                <a:lnTo>
                  <a:pt x="3734556" y="0"/>
                </a:lnTo>
                <a:cubicBezTo>
                  <a:pt x="3876679" y="0"/>
                  <a:pt x="3991893" y="115214"/>
                  <a:pt x="3991893" y="257337"/>
                </a:cubicBezTo>
                <a:lnTo>
                  <a:pt x="3991893" y="3960863"/>
                </a:lnTo>
                <a:lnTo>
                  <a:pt x="0" y="3960863"/>
                </a:lnTo>
                <a:lnTo>
                  <a:pt x="0" y="257337"/>
                </a:lnTo>
                <a:cubicBezTo>
                  <a:pt x="0" y="115214"/>
                  <a:pt x="115214" y="0"/>
                  <a:pt x="257337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9B83FABD-A56B-D9B1-C69E-50C46E0F43F7}"/>
              </a:ext>
            </a:extLst>
          </p:cNvPr>
          <p:cNvSpPr/>
          <p:nvPr/>
        </p:nvSpPr>
        <p:spPr>
          <a:xfrm>
            <a:off x="391634" y="2533692"/>
            <a:ext cx="4686205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9B17874-7392-F85E-5379-718FAA06C17E}"/>
              </a:ext>
            </a:extLst>
          </p:cNvPr>
          <p:cNvSpPr txBox="1"/>
          <p:nvPr/>
        </p:nvSpPr>
        <p:spPr>
          <a:xfrm>
            <a:off x="6599924" y="5367245"/>
            <a:ext cx="12696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свободных инвестиционных площадок </a:t>
            </a: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xmlns="" id="{72FE5585-2976-B57D-F73E-D49F5952A77B}"/>
              </a:ext>
            </a:extLst>
          </p:cNvPr>
          <p:cNvSpPr/>
          <p:nvPr/>
        </p:nvSpPr>
        <p:spPr>
          <a:xfrm>
            <a:off x="6910341" y="3047838"/>
            <a:ext cx="1227920" cy="2079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ЗАТО Циолковский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A9B2723-88E7-A952-51F4-C32FCFC650A2}"/>
              </a:ext>
            </a:extLst>
          </p:cNvPr>
          <p:cNvSpPr/>
          <p:nvPr/>
        </p:nvSpPr>
        <p:spPr>
          <a:xfrm>
            <a:off x="6239005" y="540877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98000" rtlCol="0" anchor="t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xmlns="" id="{47372E8E-25D5-8353-291B-6AB4A810C191}"/>
              </a:ext>
            </a:extLst>
          </p:cNvPr>
          <p:cNvSpPr/>
          <p:nvPr/>
        </p:nvSpPr>
        <p:spPr>
          <a:xfrm>
            <a:off x="6934826" y="3555181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xmlns="" id="{0D8AD165-F664-CA90-413B-6CEDAB6B8DC5}"/>
              </a:ext>
            </a:extLst>
          </p:cNvPr>
          <p:cNvSpPr/>
          <p:nvPr/>
        </p:nvSpPr>
        <p:spPr>
          <a:xfrm>
            <a:off x="7511980" y="4249511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3FF4FD9C-068A-2D98-BFDF-0AC656820F3D}"/>
              </a:ext>
            </a:extLst>
          </p:cNvPr>
          <p:cNvSpPr/>
          <p:nvPr/>
        </p:nvSpPr>
        <p:spPr>
          <a:xfrm>
            <a:off x="7151520" y="443506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Овал 118">
            <a:extLst>
              <a:ext uri="{FF2B5EF4-FFF2-40B4-BE49-F238E27FC236}">
                <a16:creationId xmlns:a16="http://schemas.microsoft.com/office/drawing/2014/main" xmlns="" id="{833CDF8F-B079-51C6-8F29-8B58EE1964FD}"/>
              </a:ext>
            </a:extLst>
          </p:cNvPr>
          <p:cNvSpPr/>
          <p:nvPr/>
        </p:nvSpPr>
        <p:spPr>
          <a:xfrm>
            <a:off x="6645318" y="187597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xmlns="" id="{1389A316-B7C3-2712-50BF-B5B4394EAE7D}"/>
              </a:ext>
            </a:extLst>
          </p:cNvPr>
          <p:cNvSpPr/>
          <p:nvPr/>
        </p:nvSpPr>
        <p:spPr>
          <a:xfrm>
            <a:off x="7764898" y="195923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E6D9E1F9-3174-97AD-989C-6D9ADCBE2F71}"/>
              </a:ext>
            </a:extLst>
          </p:cNvPr>
          <p:cNvSpPr txBox="1"/>
          <p:nvPr/>
        </p:nvSpPr>
        <p:spPr>
          <a:xfrm>
            <a:off x="715775" y="2926953"/>
            <a:ext cx="4489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58C2C973-5563-55D5-F202-5DA06EA91736}"/>
              </a:ext>
            </a:extLst>
          </p:cNvPr>
          <p:cNvSpPr txBox="1"/>
          <p:nvPr/>
        </p:nvSpPr>
        <p:spPr>
          <a:xfrm>
            <a:off x="1231864" y="2957731"/>
            <a:ext cx="16279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ПЛОЩАДОК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xmlns="" id="{232EBB5B-D463-93FE-88A2-B246377A86B1}"/>
              </a:ext>
            </a:extLst>
          </p:cNvPr>
          <p:cNvCxnSpPr>
            <a:cxnSpLocks/>
          </p:cNvCxnSpPr>
          <p:nvPr/>
        </p:nvCxnSpPr>
        <p:spPr>
          <a:xfrm>
            <a:off x="2859553" y="2714118"/>
            <a:ext cx="0" cy="8557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988ACE5A-6D1B-F8A8-DF02-1D7D941D0CDF}"/>
              </a:ext>
            </a:extLst>
          </p:cNvPr>
          <p:cNvSpPr txBox="1"/>
          <p:nvPr/>
        </p:nvSpPr>
        <p:spPr>
          <a:xfrm>
            <a:off x="2965372" y="2905772"/>
            <a:ext cx="24271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30D9C8C4-A496-33F2-C518-0068D65EEB43}"/>
              </a:ext>
            </a:extLst>
          </p:cNvPr>
          <p:cNvSpPr txBox="1"/>
          <p:nvPr/>
        </p:nvSpPr>
        <p:spPr>
          <a:xfrm>
            <a:off x="3408608" y="2957731"/>
            <a:ext cx="23541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 </a:t>
            </a:r>
            <a:r>
              <a:rPr lang="ru-RU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1" name="Рисунок 170" descr="Интернет со сплошной заливкой">
            <a:extLst>
              <a:ext uri="{FF2B5EF4-FFF2-40B4-BE49-F238E27FC236}">
                <a16:creationId xmlns:a16="http://schemas.microsoft.com/office/drawing/2014/main" xmlns="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7119" y="4934173"/>
            <a:ext cx="360000" cy="360000"/>
          </a:xfrm>
          <a:prstGeom prst="rect">
            <a:avLst/>
          </a:prstGeom>
        </p:spPr>
      </p:pic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:a16="http://schemas.microsoft.com/office/drawing/2014/main" xmlns="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43671" y="5727447"/>
            <a:ext cx="360000" cy="360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639A1EF9-ED5D-CCDC-581E-B5822B8C35DD}"/>
              </a:ext>
            </a:extLst>
          </p:cNvPr>
          <p:cNvSpPr/>
          <p:nvPr/>
        </p:nvSpPr>
        <p:spPr>
          <a:xfrm>
            <a:off x="8028261" y="205597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258332D9-4E7D-1D42-7A4E-EBF09A33AB5C}"/>
              </a:ext>
            </a:extLst>
          </p:cNvPr>
          <p:cNvSpPr/>
          <p:nvPr/>
        </p:nvSpPr>
        <p:spPr>
          <a:xfrm>
            <a:off x="7601980" y="2345527"/>
            <a:ext cx="180000" cy="159614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3803D6EF-2143-1BC6-727C-E2A169E15073}"/>
              </a:ext>
            </a:extLst>
          </p:cNvPr>
          <p:cNvSpPr/>
          <p:nvPr/>
        </p:nvSpPr>
        <p:spPr>
          <a:xfrm>
            <a:off x="7764898" y="2398999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05B70B07-106B-1B1F-83E6-9112221EA872}"/>
              </a:ext>
            </a:extLst>
          </p:cNvPr>
          <p:cNvSpPr/>
          <p:nvPr/>
        </p:nvSpPr>
        <p:spPr>
          <a:xfrm>
            <a:off x="7938261" y="2455167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A89393-F22E-AE86-52A9-A8D9AA6B96CC}"/>
              </a:ext>
            </a:extLst>
          </p:cNvPr>
          <p:cNvSpPr txBox="1"/>
          <p:nvPr/>
        </p:nvSpPr>
        <p:spPr>
          <a:xfrm>
            <a:off x="234077" y="6614332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15" name="TextBox 14">
            <a:hlinkClick r:id="rId7"/>
            <a:extLst>
              <a:ext uri="{FF2B5EF4-FFF2-40B4-BE49-F238E27FC236}">
                <a16:creationId xmlns:a16="http://schemas.microsoft.com/office/drawing/2014/main" xmlns="" id="{93851D26-CC28-63DD-AC21-517ABAFA9BA3}"/>
              </a:ext>
            </a:extLst>
          </p:cNvPr>
          <p:cNvSpPr txBox="1"/>
          <p:nvPr/>
        </p:nvSpPr>
        <p:spPr>
          <a:xfrm>
            <a:off x="8209019" y="6561299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03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МЕРЫ ГОСУДАРСТВЕННОЙ ПОДДЕРЖКИ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xmlns="" id="{959288B3-6129-0F6E-2F82-BEEB0DD1000F}"/>
              </a:ext>
            </a:extLst>
          </p:cNvPr>
          <p:cNvSpPr/>
          <p:nvPr/>
        </p:nvSpPr>
        <p:spPr>
          <a:xfrm>
            <a:off x="627014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xmlns="" id="{536BD308-6967-8AF5-7432-C3280FD3FCAB}"/>
              </a:ext>
            </a:extLst>
          </p:cNvPr>
          <p:cNvSpPr/>
          <p:nvPr/>
        </p:nvSpPr>
        <p:spPr>
          <a:xfrm>
            <a:off x="745508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xmlns="" id="{74865467-DC3F-30ED-A2E2-AE772E0BB58C}"/>
              </a:ext>
            </a:extLst>
          </p:cNvPr>
          <p:cNvSpPr/>
          <p:nvPr/>
        </p:nvSpPr>
        <p:spPr>
          <a:xfrm>
            <a:off x="2485202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xmlns="" id="{6035FA24-3445-92D9-8779-8906CA8356A4}"/>
              </a:ext>
            </a:extLst>
          </p:cNvPr>
          <p:cNvSpPr/>
          <p:nvPr/>
        </p:nvSpPr>
        <p:spPr>
          <a:xfrm>
            <a:off x="4343390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A930814C-6C32-C14B-E8DE-92769C490880}"/>
              </a:ext>
            </a:extLst>
          </p:cNvPr>
          <p:cNvSpPr/>
          <p:nvPr/>
        </p:nvSpPr>
        <p:spPr>
          <a:xfrm>
            <a:off x="6201578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xmlns="" id="{01182952-42FD-E2F5-AE20-138C900DE067}"/>
              </a:ext>
            </a:extLst>
          </p:cNvPr>
          <p:cNvSpPr/>
          <p:nvPr/>
        </p:nvSpPr>
        <p:spPr>
          <a:xfrm>
            <a:off x="8059764" y="140154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xmlns="" id="{737CB4FA-74E4-CF19-B214-F7A2247C9D35}"/>
              </a:ext>
            </a:extLst>
          </p:cNvPr>
          <p:cNvSpPr/>
          <p:nvPr/>
        </p:nvSpPr>
        <p:spPr>
          <a:xfrm>
            <a:off x="610920" y="3291455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xmlns="" id="{7DBBEF72-E326-F688-F2DF-29A8A297810A}"/>
              </a:ext>
            </a:extLst>
          </p:cNvPr>
          <p:cNvSpPr/>
          <p:nvPr/>
        </p:nvSpPr>
        <p:spPr>
          <a:xfrm>
            <a:off x="2485202" y="3265924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1F094A80-5BAE-32C7-EA15-5459001EDA76}"/>
              </a:ext>
            </a:extLst>
          </p:cNvPr>
          <p:cNvSpPr/>
          <p:nvPr/>
        </p:nvSpPr>
        <p:spPr>
          <a:xfrm>
            <a:off x="4343390" y="3265924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xmlns="" id="{A39F93CA-3AA3-0119-407F-5C489857FB7F}"/>
              </a:ext>
            </a:extLst>
          </p:cNvPr>
          <p:cNvSpPr/>
          <p:nvPr/>
        </p:nvSpPr>
        <p:spPr>
          <a:xfrm>
            <a:off x="6201578" y="3265924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xmlns="" id="{44ADC4D1-8BC2-CA35-A570-1D20527B0079}"/>
              </a:ext>
            </a:extLst>
          </p:cNvPr>
          <p:cNvSpPr/>
          <p:nvPr/>
        </p:nvSpPr>
        <p:spPr>
          <a:xfrm>
            <a:off x="8059764" y="3265924"/>
            <a:ext cx="1710000" cy="171000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AC0CC6E-70E5-5156-8AC0-98DA024669CB}"/>
              </a:ext>
            </a:extLst>
          </p:cNvPr>
          <p:cNvSpPr txBox="1"/>
          <p:nvPr/>
        </p:nvSpPr>
        <p:spPr>
          <a:xfrm>
            <a:off x="745509" y="2209962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>
                <a:latin typeface="Arial" panose="020B0604020202020204" pitchFamily="34" charset="0"/>
                <a:cs typeface="Arial" panose="020B0604020202020204" pitchFamily="34" charset="0"/>
              </a:rPr>
              <a:t>МОЙ БИЗНЕС 28</a:t>
            </a:r>
          </a:p>
          <a:p>
            <a:r>
              <a:rPr lang="ru-RU" sz="600" b="1">
                <a:latin typeface="Arial" panose="020B0604020202020204" pitchFamily="34" charset="0"/>
                <a:cs typeface="Arial" panose="020B0604020202020204" pitchFamily="34" charset="0"/>
              </a:rPr>
              <a:t>Амурская область</a:t>
            </a:r>
            <a:endParaRPr 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hlinkClick r:id="rId3"/>
            <a:extLst>
              <a:ext uri="{FF2B5EF4-FFF2-40B4-BE49-F238E27FC236}">
                <a16:creationId xmlns:a16="http://schemas.microsoft.com/office/drawing/2014/main" xmlns="" id="{3DA13379-7070-0B20-1B13-073470D0CFB7}"/>
              </a:ext>
            </a:extLst>
          </p:cNvPr>
          <p:cNvSpPr/>
          <p:nvPr/>
        </p:nvSpPr>
        <p:spPr>
          <a:xfrm>
            <a:off x="770082" y="2803145"/>
            <a:ext cx="1456918" cy="18466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https://business.amurobl.ru/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xmlns="" id="{FDD239D5-900C-057A-54CE-1A882E44D0FF}"/>
              </a:ext>
            </a:extLst>
          </p:cNvPr>
          <p:cNvSpPr/>
          <p:nvPr/>
        </p:nvSpPr>
        <p:spPr>
          <a:xfrm>
            <a:off x="2603696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33857DB-2DA8-E6E3-4AD9-3428BA1DD7BC}"/>
              </a:ext>
            </a:extLst>
          </p:cNvPr>
          <p:cNvSpPr txBox="1"/>
          <p:nvPr/>
        </p:nvSpPr>
        <p:spPr>
          <a:xfrm>
            <a:off x="2603697" y="2209962"/>
            <a:ext cx="14569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АНО «АГЕНТСТВО АМУРСКОЙ</a:t>
            </a:r>
          </a:p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ОБЛАСТИ ПО ПРИВЛЕЧЕНИЮ</a:t>
            </a:r>
          </a:p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ИНВЕСТИЦИЙ»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hlinkClick r:id="rId5"/>
            <a:extLst>
              <a:ext uri="{FF2B5EF4-FFF2-40B4-BE49-F238E27FC236}">
                <a16:creationId xmlns:a16="http://schemas.microsoft.com/office/drawing/2014/main" xmlns="" id="{FEB17594-FA55-5D4B-A29C-3B4D61CD6D8D}"/>
              </a:ext>
            </a:extLst>
          </p:cNvPr>
          <p:cNvSpPr/>
          <p:nvPr/>
        </p:nvSpPr>
        <p:spPr>
          <a:xfrm>
            <a:off x="2657579" y="2807810"/>
            <a:ext cx="1403035" cy="180001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https://invest.amurobl.ru/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xmlns="" id="{56B14C1F-90BD-1C90-73F6-6C9F59151716}"/>
              </a:ext>
            </a:extLst>
          </p:cNvPr>
          <p:cNvSpPr/>
          <p:nvPr/>
        </p:nvSpPr>
        <p:spPr>
          <a:xfrm>
            <a:off x="4432190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E951FBD-1E74-BE7C-D4A3-F35376CDAEF3}"/>
              </a:ext>
            </a:extLst>
          </p:cNvPr>
          <p:cNvSpPr txBox="1"/>
          <p:nvPr/>
        </p:nvSpPr>
        <p:spPr>
          <a:xfrm>
            <a:off x="4432191" y="2209962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ЦЕНТР ПОДДЕРЖКИ ЭКСПОРТА</a:t>
            </a:r>
          </a:p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АМУРСКОЙ ОБЛАСТИ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hlinkClick r:id="rId6"/>
            <a:extLst>
              <a:ext uri="{FF2B5EF4-FFF2-40B4-BE49-F238E27FC236}">
                <a16:creationId xmlns:a16="http://schemas.microsoft.com/office/drawing/2014/main" xmlns="" id="{B81A249F-DCE3-08A0-4B87-C67630735136}"/>
              </a:ext>
            </a:extLst>
          </p:cNvPr>
          <p:cNvSpPr/>
          <p:nvPr/>
        </p:nvSpPr>
        <p:spPr>
          <a:xfrm>
            <a:off x="4491193" y="2803144"/>
            <a:ext cx="1456918" cy="18466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https://amurexport.ru</a:t>
            </a:r>
            <a:r>
              <a:rPr lang="en-US" sz="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639E1C2B-6618-B164-86D8-41D1A9B3E5DC}"/>
              </a:ext>
            </a:extLst>
          </p:cNvPr>
          <p:cNvSpPr/>
          <p:nvPr/>
        </p:nvSpPr>
        <p:spPr>
          <a:xfrm>
            <a:off x="6324558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1627D5FE-F318-9DC8-513C-A48C26710BE8}"/>
              </a:ext>
            </a:extLst>
          </p:cNvPr>
          <p:cNvSpPr txBox="1"/>
          <p:nvPr/>
        </p:nvSpPr>
        <p:spPr>
          <a:xfrm>
            <a:off x="6324559" y="2209961"/>
            <a:ext cx="8992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ФОНД РАЗВИТИЯ</a:t>
            </a:r>
          </a:p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АМУРСКОЙ ОБЛАСТИ 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hlinkClick r:id="rId7"/>
            <a:extLst>
              <a:ext uri="{FF2B5EF4-FFF2-40B4-BE49-F238E27FC236}">
                <a16:creationId xmlns:a16="http://schemas.microsoft.com/office/drawing/2014/main" xmlns="" id="{3FEF74B3-ADEE-BCE6-D097-03A5BBB0295C}"/>
              </a:ext>
            </a:extLst>
          </p:cNvPr>
          <p:cNvSpPr/>
          <p:nvPr/>
        </p:nvSpPr>
        <p:spPr>
          <a:xfrm>
            <a:off x="6377553" y="2803144"/>
            <a:ext cx="1403923" cy="18466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https://fond.amurobl.ru</a:t>
            </a:r>
            <a:r>
              <a:rPr lang="en-US" sz="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93908C34-23FF-B6FD-A734-FA3A4DEFBF2C}"/>
              </a:ext>
            </a:extLst>
          </p:cNvPr>
          <p:cNvSpPr/>
          <p:nvPr/>
        </p:nvSpPr>
        <p:spPr>
          <a:xfrm>
            <a:off x="8183500" y="1526428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BB85D94-72EE-69FE-106A-E428B04FDA7C}"/>
              </a:ext>
            </a:extLst>
          </p:cNvPr>
          <p:cNvSpPr txBox="1"/>
          <p:nvPr/>
        </p:nvSpPr>
        <p:spPr>
          <a:xfrm>
            <a:off x="8183501" y="2209962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СОЮЗ «ТОРГОВО-ПРОМЫШЛЕННАЯ</a:t>
            </a:r>
          </a:p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ПАЛАТА АМУРСКОЙ ОБЛАСТИ»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>
            <a:hlinkClick r:id="rId8"/>
            <a:extLst>
              <a:ext uri="{FF2B5EF4-FFF2-40B4-BE49-F238E27FC236}">
                <a16:creationId xmlns:a16="http://schemas.microsoft.com/office/drawing/2014/main" xmlns="" id="{CCE1A1AC-DAEB-CCA8-8C14-0F60DB7AEE2B}"/>
              </a:ext>
            </a:extLst>
          </p:cNvPr>
          <p:cNvSpPr/>
          <p:nvPr/>
        </p:nvSpPr>
        <p:spPr>
          <a:xfrm>
            <a:off x="8209019" y="2803144"/>
            <a:ext cx="1431399" cy="184666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https://amur.tpprf.ru</a:t>
            </a:r>
            <a:r>
              <a:rPr lang="en-US" sz="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xmlns="" id="{9FD35FDE-44D5-69AA-B56A-DAAC1C428CDD}"/>
              </a:ext>
            </a:extLst>
          </p:cNvPr>
          <p:cNvSpPr/>
          <p:nvPr/>
        </p:nvSpPr>
        <p:spPr>
          <a:xfrm>
            <a:off x="745508" y="339080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08ECDEF-3F43-3975-0B80-A87602F13F61}"/>
              </a:ext>
            </a:extLst>
          </p:cNvPr>
          <p:cNvSpPr txBox="1"/>
          <p:nvPr/>
        </p:nvSpPr>
        <p:spPr>
          <a:xfrm>
            <a:off x="745509" y="4074341"/>
            <a:ext cx="1456918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НО «ФОНД СОДЕЙСТВИЯ</a:t>
            </a:r>
          </a:p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КРЕДИТОВАНИЮ СУБЪЕКТОВ</a:t>
            </a:r>
          </a:p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МАЛОГО И СРЕДНЕГО</a:t>
            </a:r>
          </a:p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</a:p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АМУРСКОЙ ОБЛАСТИ»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Скругленный прямоугольник 56">
            <a:hlinkClick r:id="rId10"/>
            <a:extLst>
              <a:ext uri="{FF2B5EF4-FFF2-40B4-BE49-F238E27FC236}">
                <a16:creationId xmlns:a16="http://schemas.microsoft.com/office/drawing/2014/main" xmlns="" id="{0C8E6F72-ACE9-B06A-C36F-14240F9C08ED}"/>
              </a:ext>
            </a:extLst>
          </p:cNvPr>
          <p:cNvSpPr/>
          <p:nvPr/>
        </p:nvSpPr>
        <p:spPr>
          <a:xfrm>
            <a:off x="770082" y="4700034"/>
            <a:ext cx="1432343" cy="162471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https://amurfondgarant.ru/fond/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E95975D5-91C3-3E7B-853F-21C2CD5F1A04}"/>
              </a:ext>
            </a:extLst>
          </p:cNvPr>
          <p:cNvSpPr/>
          <p:nvPr/>
        </p:nvSpPr>
        <p:spPr>
          <a:xfrm>
            <a:off x="2603696" y="339080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8E8AC662-A2F8-BE41-67F7-2E05358356A9}"/>
              </a:ext>
            </a:extLst>
          </p:cNvPr>
          <p:cNvSpPr txBox="1"/>
          <p:nvPr/>
        </p:nvSpPr>
        <p:spPr>
          <a:xfrm>
            <a:off x="2603697" y="4074341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ЦЕНТР КЛАСТЕРНОГО РАЗВИТИЯ</a:t>
            </a:r>
          </a:p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АМУРСКОЙ ОБЛАСТИ (ЦКР)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Скругленный прямоугольник 59">
            <a:hlinkClick r:id="rId11"/>
            <a:extLst>
              <a:ext uri="{FF2B5EF4-FFF2-40B4-BE49-F238E27FC236}">
                <a16:creationId xmlns:a16="http://schemas.microsoft.com/office/drawing/2014/main" xmlns="" id="{4799F6AF-2D83-0543-6070-AD3C85DAE524}"/>
              </a:ext>
            </a:extLst>
          </p:cNvPr>
          <p:cNvSpPr/>
          <p:nvPr/>
        </p:nvSpPr>
        <p:spPr>
          <a:xfrm>
            <a:off x="2633004" y="4682505"/>
            <a:ext cx="1456917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https://business.amurobl.ru/amurcluster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xmlns="" id="{33B0C178-5D40-A28A-2614-96914272F53B}"/>
              </a:ext>
            </a:extLst>
          </p:cNvPr>
          <p:cNvSpPr/>
          <p:nvPr/>
        </p:nvSpPr>
        <p:spPr>
          <a:xfrm>
            <a:off x="4432190" y="339080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DDE765BB-949A-B404-9239-345EA25CC23C}"/>
              </a:ext>
            </a:extLst>
          </p:cNvPr>
          <p:cNvSpPr txBox="1"/>
          <p:nvPr/>
        </p:nvSpPr>
        <p:spPr>
          <a:xfrm>
            <a:off x="4432191" y="4074341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ЦЕНТР ПОДДЕРЖКИ</a:t>
            </a:r>
          </a:p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 (ЦПП)</a:t>
            </a:r>
          </a:p>
        </p:txBody>
      </p:sp>
      <p:sp>
        <p:nvSpPr>
          <p:cNvPr id="64" name="Скругленный прямоугольник 63">
            <a:hlinkClick r:id="rId12"/>
            <a:extLst>
              <a:ext uri="{FF2B5EF4-FFF2-40B4-BE49-F238E27FC236}">
                <a16:creationId xmlns:a16="http://schemas.microsoft.com/office/drawing/2014/main" xmlns="" id="{B18BBBB6-B986-F405-356C-1830AD96E294}"/>
              </a:ext>
            </a:extLst>
          </p:cNvPr>
          <p:cNvSpPr/>
          <p:nvPr/>
        </p:nvSpPr>
        <p:spPr>
          <a:xfrm>
            <a:off x="4491193" y="4682505"/>
            <a:ext cx="1460156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https://business.amurobl.ru/cpp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xmlns="" id="{A889ECA0-D41C-F7E4-3A53-A7BAC8E9D284}"/>
              </a:ext>
            </a:extLst>
          </p:cNvPr>
          <p:cNvSpPr/>
          <p:nvPr/>
        </p:nvSpPr>
        <p:spPr>
          <a:xfrm>
            <a:off x="6324558" y="3390807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1C6FCB94-9D24-6DD4-BDD3-EA1459C62D8D}"/>
              </a:ext>
            </a:extLst>
          </p:cNvPr>
          <p:cNvSpPr txBox="1"/>
          <p:nvPr/>
        </p:nvSpPr>
        <p:spPr>
          <a:xfrm>
            <a:off x="6324559" y="4074341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ЦЕНТР КРЕДИТНОЙ ПОДДЕРЖКИ</a:t>
            </a:r>
          </a:p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</a:p>
        </p:txBody>
      </p:sp>
      <p:sp>
        <p:nvSpPr>
          <p:cNvPr id="68" name="Скругленный прямоугольник 67">
            <a:hlinkClick r:id="rId13"/>
            <a:extLst>
              <a:ext uri="{FF2B5EF4-FFF2-40B4-BE49-F238E27FC236}">
                <a16:creationId xmlns:a16="http://schemas.microsoft.com/office/drawing/2014/main" xmlns="" id="{B026FA2E-3031-2846-D206-E2E40D670DD5}"/>
              </a:ext>
            </a:extLst>
          </p:cNvPr>
          <p:cNvSpPr/>
          <p:nvPr/>
        </p:nvSpPr>
        <p:spPr>
          <a:xfrm>
            <a:off x="6324559" y="4682505"/>
            <a:ext cx="1456918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бизнескредит28.рф</a:t>
            </a:r>
            <a:r>
              <a:rPr lang="ru-RU" sz="600" b="1" dirty="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xmlns="" id="{6841A548-C249-DE1A-6B4E-2631A272228B}"/>
              </a:ext>
            </a:extLst>
          </p:cNvPr>
          <p:cNvSpPr/>
          <p:nvPr/>
        </p:nvSpPr>
        <p:spPr>
          <a:xfrm>
            <a:off x="8183500" y="3376734"/>
            <a:ext cx="1456918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70073448-8747-6D8A-73C5-5F95CEF649BB}"/>
              </a:ext>
            </a:extLst>
          </p:cNvPr>
          <p:cNvSpPr txBox="1"/>
          <p:nvPr/>
        </p:nvSpPr>
        <p:spPr>
          <a:xfrm>
            <a:off x="8183501" y="4074341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ТУРИСТСКО-ИНФОРМАЦИОННЫЙ</a:t>
            </a:r>
          </a:p>
          <a:p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ЦЕНТР АМУРСКОЙ ОБЛАСТИ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34A64A6B-D22A-7DF3-6ECE-D890B8000BAF}"/>
              </a:ext>
            </a:extLst>
          </p:cNvPr>
          <p:cNvSpPr/>
          <p:nvPr/>
        </p:nvSpPr>
        <p:spPr>
          <a:xfrm>
            <a:off x="8209019" y="4682505"/>
            <a:ext cx="1431399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https://visitamur.ru/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xmlns="" id="{CB9E44DB-1C66-11F1-4DA7-8FAD3237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48" y="1614226"/>
            <a:ext cx="943068" cy="42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BD856C9-02FF-4507-A14A-70DCC0ABC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 t="16549" b="16549"/>
          <a:stretch/>
        </p:blipFill>
        <p:spPr bwMode="auto">
          <a:xfrm>
            <a:off x="2732430" y="1587437"/>
            <a:ext cx="1204570" cy="4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FE2A41A8-E1F9-617E-290D-65D6372E0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/>
        </p:blipFill>
        <p:spPr bwMode="auto">
          <a:xfrm>
            <a:off x="4896723" y="1569160"/>
            <a:ext cx="527848" cy="52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1C9B2C11-1A1C-E387-562D-715A8E120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/>
          <a:srcRect/>
          <a:stretch/>
        </p:blipFill>
        <p:spPr bwMode="auto">
          <a:xfrm>
            <a:off x="6588455" y="1596532"/>
            <a:ext cx="918100" cy="4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223440A1-A2F8-473A-B8B4-6F61C3AC3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/>
          <a:srcRect/>
          <a:stretch/>
        </p:blipFill>
        <p:spPr bwMode="auto">
          <a:xfrm>
            <a:off x="8463538" y="1533751"/>
            <a:ext cx="934166" cy="58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75ACE5CE-B98C-6E95-BC4F-ABC174935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/>
          <a:srcRect/>
          <a:stretch/>
        </p:blipFill>
        <p:spPr bwMode="auto">
          <a:xfrm>
            <a:off x="813661" y="3463672"/>
            <a:ext cx="1310863" cy="46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FCC4356E-0157-2F82-A6DD-64AE72B31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/>
          <a:srcRect/>
          <a:stretch/>
        </p:blipFill>
        <p:spPr bwMode="auto">
          <a:xfrm>
            <a:off x="2713229" y="3517928"/>
            <a:ext cx="1204570" cy="33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xmlns="" id="{2C842571-669E-4540-83B1-005BA997F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/>
          <a:srcRect/>
          <a:stretch/>
        </p:blipFill>
        <p:spPr bwMode="auto">
          <a:xfrm>
            <a:off x="4631757" y="3403725"/>
            <a:ext cx="1043882" cy="58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xmlns="" id="{CF3B3DFA-BCD5-DB8C-0CB0-B275C02A1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/>
          <a:srcRect t="12797" b="12797"/>
          <a:stretch/>
        </p:blipFill>
        <p:spPr bwMode="auto">
          <a:xfrm>
            <a:off x="6484701" y="3463672"/>
            <a:ext cx="1143753" cy="49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1AFE9B2A-1A13-C928-BABA-0FC0BD124CCE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8437457" y="3540409"/>
            <a:ext cx="986328" cy="3120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395037D-762A-623E-C72E-464F018F6DB2}"/>
              </a:ext>
            </a:extLst>
          </p:cNvPr>
          <p:cNvSpPr txBox="1"/>
          <p:nvPr/>
        </p:nvSpPr>
        <p:spPr>
          <a:xfrm>
            <a:off x="234077" y="6614332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6" name="TextBox 5">
            <a:hlinkClick r:id="rId25"/>
            <a:extLst>
              <a:ext uri="{FF2B5EF4-FFF2-40B4-BE49-F238E27FC236}">
                <a16:creationId xmlns:a16="http://schemas.microsoft.com/office/drawing/2014/main" xmlns="" id="{38A1A986-46FF-420D-4440-EC3208EB914C}"/>
              </a:ext>
            </a:extLst>
          </p:cNvPr>
          <p:cNvSpPr txBox="1"/>
          <p:nvPr/>
        </p:nvSpPr>
        <p:spPr>
          <a:xfrm>
            <a:off x="8209019" y="6561299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05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xmlns="" id="{1C9CDDE7-CA8C-3059-F83C-6E358C537246}"/>
              </a:ext>
            </a:extLst>
          </p:cNvPr>
          <p:cNvSpPr/>
          <p:nvPr/>
        </p:nvSpPr>
        <p:spPr>
          <a:xfrm>
            <a:off x="627016" y="3919792"/>
            <a:ext cx="3470852" cy="2388029"/>
          </a:xfrm>
          <a:prstGeom prst="roundRect">
            <a:avLst>
              <a:gd name="adj" fmla="val 11787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 МЕР ФИНАНСОВОЙ   И ОРГАНИЗАЦИОННОЙ ПОДДЕРЖКИ ПРОЕКТОВ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9987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xmlns="" id="{FD205189-21AA-DDE0-5094-A28E46F5CB5F}"/>
              </a:ext>
            </a:extLst>
          </p:cNvPr>
          <p:cNvSpPr/>
          <p:nvPr/>
        </p:nvSpPr>
        <p:spPr>
          <a:xfrm>
            <a:off x="3522847" y="1401546"/>
            <a:ext cx="2154686" cy="240688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xmlns="" id="{474C35DA-31DE-309C-F205-541813D224F1}"/>
              </a:ext>
            </a:extLst>
          </p:cNvPr>
          <p:cNvSpPr/>
          <p:nvPr/>
        </p:nvSpPr>
        <p:spPr>
          <a:xfrm>
            <a:off x="627016" y="1401546"/>
            <a:ext cx="2780405" cy="240688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xmlns="" id="{AAE095AC-081E-33A2-FDBB-98B052165558}"/>
              </a:ext>
            </a:extLst>
          </p:cNvPr>
          <p:cNvSpPr/>
          <p:nvPr/>
        </p:nvSpPr>
        <p:spPr>
          <a:xfrm>
            <a:off x="5795703" y="1401546"/>
            <a:ext cx="3991893" cy="240688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788C38C7-4DE5-24AC-7622-658BB16B4123}"/>
              </a:ext>
            </a:extLst>
          </p:cNvPr>
          <p:cNvSpPr/>
          <p:nvPr/>
        </p:nvSpPr>
        <p:spPr>
          <a:xfrm>
            <a:off x="4220619" y="3919791"/>
            <a:ext cx="2726172" cy="2388029"/>
          </a:xfrm>
          <a:prstGeom prst="roundRect">
            <a:avLst>
              <a:gd name="adj" fmla="val 1074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D53A4B05-5996-A019-A76C-03C280C9327F}"/>
              </a:ext>
            </a:extLst>
          </p:cNvPr>
          <p:cNvSpPr/>
          <p:nvPr/>
        </p:nvSpPr>
        <p:spPr>
          <a:xfrm>
            <a:off x="7061424" y="3919791"/>
            <a:ext cx="2726172" cy="2388029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1BBFC5A-DE30-051C-FEEB-53A884C8CC68}"/>
              </a:ext>
            </a:extLst>
          </p:cNvPr>
          <p:cNvSpPr txBox="1"/>
          <p:nvPr/>
        </p:nvSpPr>
        <p:spPr>
          <a:xfrm>
            <a:off x="853368" y="1584500"/>
            <a:ext cx="1740849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ИНФОРМАЦИОННАЯ              И КОНСУЛЬТАЦИОННАЯ ПОДДЕРЖКА ПРЕДПРИНИМАТЕЛЕЙ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5029D8E-6FA5-39F6-980B-E624E0847E5F}"/>
              </a:ext>
            </a:extLst>
          </p:cNvPr>
          <p:cNvSpPr txBox="1"/>
          <p:nvPr/>
        </p:nvSpPr>
        <p:spPr>
          <a:xfrm>
            <a:off x="3762825" y="1584500"/>
            <a:ext cx="141698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СРОКОВ ПРОЦЕДУР,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A5B46850-A2F4-926B-117B-28D7665D8D86}"/>
              </a:ext>
            </a:extLst>
          </p:cNvPr>
          <p:cNvSpPr txBox="1"/>
          <p:nvPr/>
        </p:nvSpPr>
        <p:spPr>
          <a:xfrm>
            <a:off x="853311" y="4128456"/>
            <a:ext cx="174090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БЮРОКРАТИЧЕСКИХ ПРОЦЕДУР                           ДЛЯ ПОЛУЧЕНИЯ МЕР ПОДДЕРЖКИ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8BED9D75-83DC-7DB1-D63D-8AE176B201FF}"/>
              </a:ext>
            </a:extLst>
          </p:cNvPr>
          <p:cNvSpPr txBox="1"/>
          <p:nvPr/>
        </p:nvSpPr>
        <p:spPr>
          <a:xfrm>
            <a:off x="4462486" y="4135853"/>
            <a:ext cx="164767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ПРОЦЕДУР               В ЭЛЕКТРОННЫЙ ВИД                          ДЛЯ СОКРАЩЕНИЯ ВРЕМЕННЫХ ИЗДЕРЖЕК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7EE8951-3C5B-0C8C-FB1D-B73F3B4B4824}"/>
              </a:ext>
            </a:extLst>
          </p:cNvPr>
          <p:cNvSpPr txBox="1"/>
          <p:nvPr/>
        </p:nvSpPr>
        <p:spPr>
          <a:xfrm>
            <a:off x="6027053" y="1576659"/>
            <a:ext cx="186388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ПРОЕКТНОГО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ОФИСА, КОТОРЫЙ БУДЕТ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ЗАНИМАТЬСЯ ОЦЕНКОЙ И ПРОРАБОТКОЙ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6BFBFDEB-7CB0-167B-22EE-584ADCCB8AF2}"/>
              </a:ext>
            </a:extLst>
          </p:cNvPr>
          <p:cNvSpPr txBox="1"/>
          <p:nvPr/>
        </p:nvSpPr>
        <p:spPr>
          <a:xfrm>
            <a:off x="7287978" y="4135853"/>
            <a:ext cx="167256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НАЛОГОВЫХ СТАВОК ДЛЯ МСП</a:t>
            </a:r>
          </a:p>
        </p:txBody>
      </p:sp>
      <p:pic>
        <p:nvPicPr>
          <p:cNvPr id="113" name="Рисунок 11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xmlns="" id="{6FF3168F-26EC-2BD5-8CA9-3F1917E5B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95217" y="1554054"/>
            <a:ext cx="360000" cy="360000"/>
          </a:xfrm>
          <a:prstGeom prst="rect">
            <a:avLst/>
          </a:prstGeom>
        </p:spPr>
      </p:pic>
      <p:pic>
        <p:nvPicPr>
          <p:cNvPr id="114" name="Рисунок 113" descr="Включенный свет со сплошной заливкой">
            <a:extLst>
              <a:ext uri="{FF2B5EF4-FFF2-40B4-BE49-F238E27FC236}">
                <a16:creationId xmlns:a16="http://schemas.microsoft.com/office/drawing/2014/main" xmlns="" id="{A507D0C6-6F19-CAC5-87C3-03E2DD67C0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43785" y="1554054"/>
            <a:ext cx="360000" cy="360000"/>
          </a:xfrm>
          <a:prstGeom prst="rect">
            <a:avLst/>
          </a:prstGeom>
        </p:spPr>
      </p:pic>
      <p:pic>
        <p:nvPicPr>
          <p:cNvPr id="115" name="Рисунок 114" descr="Пользовательский интерфейс и взаимодействие с пользователем со сплошной заливкой">
            <a:extLst>
              <a:ext uri="{FF2B5EF4-FFF2-40B4-BE49-F238E27FC236}">
                <a16:creationId xmlns:a16="http://schemas.microsoft.com/office/drawing/2014/main" xmlns="" id="{16B02601-C0C0-44A1-68D7-F77C9BE399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91808" y="4095217"/>
            <a:ext cx="360000" cy="360000"/>
          </a:xfrm>
          <a:prstGeom prst="rect">
            <a:avLst/>
          </a:prstGeom>
        </p:spPr>
      </p:pic>
      <p:pic>
        <p:nvPicPr>
          <p:cNvPr id="120" name="Рисунок 119" descr="Секундомер 25% со сплошной заливкой">
            <a:extLst>
              <a:ext uri="{FF2B5EF4-FFF2-40B4-BE49-F238E27FC236}">
                <a16:creationId xmlns:a16="http://schemas.microsoft.com/office/drawing/2014/main" xmlns="" id="{C1CF9739-4EC1-F0B1-CCD2-2CE85E7B24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80435" y="4095217"/>
            <a:ext cx="360000" cy="360000"/>
          </a:xfrm>
          <a:prstGeom prst="rect">
            <a:avLst/>
          </a:prstGeom>
        </p:spPr>
      </p:pic>
      <p:pic>
        <p:nvPicPr>
          <p:cNvPr id="122" name="Рисунок 121" descr="Секундомер 25% со сплошной заливкой">
            <a:extLst>
              <a:ext uri="{FF2B5EF4-FFF2-40B4-BE49-F238E27FC236}">
                <a16:creationId xmlns:a16="http://schemas.microsoft.com/office/drawing/2014/main" xmlns="" id="{3ABCC45C-9288-4DDA-1F0D-140CBB2322B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180039" y="1554054"/>
            <a:ext cx="360000" cy="360000"/>
          </a:xfrm>
          <a:prstGeom prst="rect">
            <a:avLst/>
          </a:prstGeom>
        </p:spPr>
      </p:pic>
      <p:pic>
        <p:nvPicPr>
          <p:cNvPr id="125" name="Рисунок 124" descr="Диаграмма с тенденцией спада со сплошной заливкой">
            <a:extLst>
              <a:ext uri="{FF2B5EF4-FFF2-40B4-BE49-F238E27FC236}">
                <a16:creationId xmlns:a16="http://schemas.microsoft.com/office/drawing/2014/main" xmlns="" id="{DEDD0709-CCD1-79B5-EB24-340104B7E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280720" y="4085532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23B857A-8D8E-11B5-4ED4-5F1AD19F7BFC}"/>
              </a:ext>
            </a:extLst>
          </p:cNvPr>
          <p:cNvSpPr txBox="1"/>
          <p:nvPr/>
        </p:nvSpPr>
        <p:spPr>
          <a:xfrm>
            <a:off x="234077" y="6614332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6" name="TextBox 5">
            <a:hlinkClick r:id="rId13"/>
            <a:extLst>
              <a:ext uri="{FF2B5EF4-FFF2-40B4-BE49-F238E27FC236}">
                <a16:creationId xmlns:a16="http://schemas.microsoft.com/office/drawing/2014/main" xmlns="" id="{E895AC36-BD92-7D3E-39BC-4416FA178FC6}"/>
              </a:ext>
            </a:extLst>
          </p:cNvPr>
          <p:cNvSpPr txBox="1"/>
          <p:nvPr/>
        </p:nvSpPr>
        <p:spPr>
          <a:xfrm>
            <a:off x="8209019" y="6561299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181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xmlns="" id="{77A01B19-E683-72F3-D3D4-F5448CED6AA8}"/>
              </a:ext>
            </a:extLst>
          </p:cNvPr>
          <p:cNvSpPr/>
          <p:nvPr/>
        </p:nvSpPr>
        <p:spPr>
          <a:xfrm>
            <a:off x="5300173" y="4798365"/>
            <a:ext cx="4497842" cy="1503598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C0BA712A-5970-64F3-6AB3-A9390803029C}"/>
              </a:ext>
            </a:extLst>
          </p:cNvPr>
          <p:cNvSpPr txBox="1"/>
          <p:nvPr/>
        </p:nvSpPr>
        <p:spPr>
          <a:xfrm>
            <a:off x="5535562" y="1668575"/>
            <a:ext cx="336797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ИНВЕСТИЦИОННОЙ</a:t>
            </a:r>
          </a:p>
          <a:p>
            <a:r>
              <a:rPr lang="ru-RU" sz="11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КОМАНДЫ АМУРСКОЙ ОБЛАСТИ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11045" y="2176043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>
            <a:extLst>
              <a:ext uri="{FF2B5EF4-FFF2-40B4-BE49-F238E27FC236}">
                <a16:creationId xmlns:a16="http://schemas.microsoft.com/office/drawing/2014/main" xmlns="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11045" y="2578665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B320D37-28CA-43E4-D047-5092F341CFB8}"/>
              </a:ext>
            </a:extLst>
          </p:cNvPr>
          <p:cNvSpPr txBox="1"/>
          <p:nvPr/>
        </p:nvSpPr>
        <p:spPr>
          <a:xfrm>
            <a:off x="5534655" y="2284485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ОРЛОВ ВАСИЛИЙ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АЛЕКСАНДРОВИЧ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A5FA2E06-ACD5-D4CA-CA5A-18E45EE13D6C}"/>
              </a:ext>
            </a:extLst>
          </p:cNvPr>
          <p:cNvSpPr txBox="1"/>
          <p:nvPr/>
        </p:nvSpPr>
        <p:spPr>
          <a:xfrm>
            <a:off x="8140211" y="2100052"/>
            <a:ext cx="120924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+7(4162)596-002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+7(4162)376-251 (факс)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348A606-ACF8-6089-0C2B-37D064DE94AB}"/>
              </a:ext>
            </a:extLst>
          </p:cNvPr>
          <p:cNvSpPr txBox="1"/>
          <p:nvPr/>
        </p:nvSpPr>
        <p:spPr>
          <a:xfrm>
            <a:off x="8156506" y="2599415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mail@amurobl.ru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xmlns="" id="{43CFB82D-B6E0-4602-D294-1E834D997346}"/>
              </a:ext>
            </a:extLst>
          </p:cNvPr>
          <p:cNvSpPr/>
          <p:nvPr/>
        </p:nvSpPr>
        <p:spPr>
          <a:xfrm>
            <a:off x="627016" y="1429319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34C27CBF-BE07-07F1-AC06-BD6A89B9C6B3}"/>
              </a:ext>
            </a:extLst>
          </p:cNvPr>
          <p:cNvSpPr txBox="1"/>
          <p:nvPr/>
        </p:nvSpPr>
        <p:spPr>
          <a:xfrm>
            <a:off x="872824" y="1668575"/>
            <a:ext cx="306161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АППАРАТ ГУБЕРНАТОРА АМУРСКОЙ ОБЛАСТИ И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АМУРСКОЙ ОБЛАСТИ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:a16="http://schemas.microsoft.com/office/drawing/2014/main" xmlns="" id="{D0472071-2FCF-B872-4012-3103771D702C}"/>
              </a:ext>
            </a:extLst>
          </p:cNvPr>
          <p:cNvSpPr/>
          <p:nvPr/>
        </p:nvSpPr>
        <p:spPr>
          <a:xfrm>
            <a:off x="627016" y="4777822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xmlns="" id="{AA2070FC-B2AE-831D-D4F9-D130744CB387}"/>
              </a:ext>
            </a:extLst>
          </p:cNvPr>
          <p:cNvSpPr/>
          <p:nvPr/>
        </p:nvSpPr>
        <p:spPr>
          <a:xfrm>
            <a:off x="627016" y="3103571"/>
            <a:ext cx="4497842" cy="1530000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:a16="http://schemas.microsoft.com/office/drawing/2014/main" xmlns="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2263735"/>
            <a:ext cx="180000" cy="180000"/>
          </a:xfrm>
          <a:prstGeom prst="rect">
            <a:avLst/>
          </a:prstGeom>
        </p:spPr>
      </p:pic>
      <p:pic>
        <p:nvPicPr>
          <p:cNvPr id="97" name="Рисунок 96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FD3091E-30D1-1898-AF91-772644E19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2263735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:a16="http://schemas.microsoft.com/office/drawing/2014/main" xmlns="" id="{4731CE34-B72C-34A9-AE0D-CFCA7D786F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2548327"/>
            <a:ext cx="180000" cy="1800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2F2B9486-26DF-374A-FFFA-6392A5B5FAA8}"/>
              </a:ext>
            </a:extLst>
          </p:cNvPr>
          <p:cNvSpPr txBox="1"/>
          <p:nvPr/>
        </p:nvSpPr>
        <p:spPr>
          <a:xfrm>
            <a:off x="1156814" y="2284485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675023, Амурская область,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Благовещенск,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улица Ленина, 135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5E102E39-639E-3C66-DA5E-C210980FCAF4}"/>
              </a:ext>
            </a:extLst>
          </p:cNvPr>
          <p:cNvSpPr txBox="1"/>
          <p:nvPr/>
        </p:nvSpPr>
        <p:spPr>
          <a:xfrm>
            <a:off x="3493768" y="2284485"/>
            <a:ext cx="12092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+ 7(4162)596-002</a:t>
            </a:r>
          </a:p>
          <a:p>
            <a:r>
              <a:rPr lang="ru-RU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+ 7(4162)221-002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43C4A894-8B64-3AFF-9699-BF3CB1DC5528}"/>
              </a:ext>
            </a:extLst>
          </p:cNvPr>
          <p:cNvSpPr txBox="1"/>
          <p:nvPr/>
        </p:nvSpPr>
        <p:spPr>
          <a:xfrm>
            <a:off x="3493767" y="2575065"/>
            <a:ext cx="134062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invest.amurobl@mail.ru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Скругленный прямоугольник 101">
            <a:extLst>
              <a:ext uri="{FF2B5EF4-FFF2-40B4-BE49-F238E27FC236}">
                <a16:creationId xmlns:a16="http://schemas.microsoft.com/office/drawing/2014/main" xmlns="" id="{D76D3B17-D1DC-4C2D-0858-016C18C26F0A}"/>
              </a:ext>
            </a:extLst>
          </p:cNvPr>
          <p:cNvSpPr/>
          <p:nvPr/>
        </p:nvSpPr>
        <p:spPr>
          <a:xfrm>
            <a:off x="5289754" y="3103571"/>
            <a:ext cx="4497842" cy="1530000"/>
          </a:xfrm>
          <a:prstGeom prst="roundRect">
            <a:avLst>
              <a:gd name="adj" fmla="val 1726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DD6D9819-4A1F-9F5A-6D0B-B65AE8044B91}"/>
              </a:ext>
            </a:extLst>
          </p:cNvPr>
          <p:cNvSpPr txBox="1"/>
          <p:nvPr/>
        </p:nvSpPr>
        <p:spPr>
          <a:xfrm>
            <a:off x="5535562" y="3342827"/>
            <a:ext cx="336797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АНО «АГЕНТСТВО АМУРСКОЙ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ПО ПРИВЛЕЧЕНИЮ ИНВЕСТИЦИЙ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6E463AA3-4DC9-E904-A89C-90569C2A2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695279" y="3940899"/>
            <a:ext cx="180000" cy="1800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EB2D7B61-649A-1419-25DD-524D69E49D41}"/>
              </a:ext>
            </a:extLst>
          </p:cNvPr>
          <p:cNvSpPr txBox="1"/>
          <p:nvPr/>
        </p:nvSpPr>
        <p:spPr>
          <a:xfrm>
            <a:off x="7991045" y="396164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+7(4162)772-608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7CE70322-5299-BAFB-9D25-A77A515063F3}"/>
              </a:ext>
            </a:extLst>
          </p:cNvPr>
          <p:cNvSpPr txBox="1"/>
          <p:nvPr/>
        </p:nvSpPr>
        <p:spPr>
          <a:xfrm>
            <a:off x="872258" y="3337359"/>
            <a:ext cx="40807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 «АГЕНТСТВО АМУРСКОЙ ОБЛАСТИ ПО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ПРИВЛЕЧЕНИЮ ИНВЕСТИЦИЙ»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B2905DD-B764-4690-38FB-2431D9518D7C}"/>
              </a:ext>
            </a:extLst>
          </p:cNvPr>
          <p:cNvSpPr txBox="1"/>
          <p:nvPr/>
        </p:nvSpPr>
        <p:spPr>
          <a:xfrm>
            <a:off x="872258" y="5011610"/>
            <a:ext cx="43322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ЗАТО ЦИОЛКОВСКИЙ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443498F8-1200-3A46-00DC-87A80C8555DD}"/>
              </a:ext>
            </a:extLst>
          </p:cNvPr>
          <p:cNvSpPr txBox="1"/>
          <p:nvPr/>
        </p:nvSpPr>
        <p:spPr>
          <a:xfrm>
            <a:off x="5534654" y="2580847"/>
            <a:ext cx="20957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Губернатор Амурской области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E2995F26-C3E4-A72C-CBC3-F8FE39CEAEA6}"/>
              </a:ext>
            </a:extLst>
          </p:cNvPr>
          <p:cNvSpPr txBox="1"/>
          <p:nvPr/>
        </p:nvSpPr>
        <p:spPr>
          <a:xfrm>
            <a:off x="5534655" y="3958737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ТЕМЧЕНКО ОЛЬГА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ГЕННАДЬЕВНА</a:t>
            </a:r>
          </a:p>
          <a:p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0767AB82-D77A-356C-0B07-87E9FCF120D0}"/>
              </a:ext>
            </a:extLst>
          </p:cNvPr>
          <p:cNvSpPr txBox="1"/>
          <p:nvPr/>
        </p:nvSpPr>
        <p:spPr>
          <a:xfrm>
            <a:off x="5534653" y="4281403"/>
            <a:ext cx="209572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</a:t>
            </a:r>
            <a:endParaRPr lang="x-none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:a16="http://schemas.microsoft.com/office/drawing/2014/main" xmlns="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3932519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3932519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:a16="http://schemas.microsoft.com/office/drawing/2014/main" xmlns="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4217111"/>
            <a:ext cx="180000" cy="1800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E506FE83-E43F-D5FE-C569-AAFD741095BB}"/>
              </a:ext>
            </a:extLst>
          </p:cNvPr>
          <p:cNvSpPr txBox="1"/>
          <p:nvPr/>
        </p:nvSpPr>
        <p:spPr>
          <a:xfrm>
            <a:off x="1156814" y="3953269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675004, Амурская область,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 Благовещенск,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улица Амурская, 38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50529039-4229-11E7-959A-27667A61D1C6}"/>
              </a:ext>
            </a:extLst>
          </p:cNvPr>
          <p:cNvSpPr txBox="1"/>
          <p:nvPr/>
        </p:nvSpPr>
        <p:spPr>
          <a:xfrm>
            <a:off x="3493768" y="3953269"/>
            <a:ext cx="12092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+ 7(4162)772-608</a:t>
            </a:r>
          </a:p>
          <a:p>
            <a:r>
              <a:rPr lang="ru-RU" sz="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+ 7(4162)772-609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279D6FDC-FDEE-BD4F-4A25-B7646B86629F}"/>
              </a:ext>
            </a:extLst>
          </p:cNvPr>
          <p:cNvSpPr txBox="1"/>
          <p:nvPr/>
        </p:nvSpPr>
        <p:spPr>
          <a:xfrm>
            <a:off x="3493768" y="4243849"/>
            <a:ext cx="13406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invest.amurobl@mail.ru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Рисунок 116" descr="Маркер со сплошной заливкой">
            <a:extLst>
              <a:ext uri="{FF2B5EF4-FFF2-40B4-BE49-F238E27FC236}">
                <a16:creationId xmlns:a16="http://schemas.microsoft.com/office/drawing/2014/main" xmlns="" id="{7AEB7BDC-832C-9A62-9941-04879F5EA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5612238"/>
            <a:ext cx="180000" cy="180000"/>
          </a:xfrm>
          <a:prstGeom prst="rect">
            <a:avLst/>
          </a:prstGeom>
        </p:spPr>
      </p:pic>
      <p:pic>
        <p:nvPicPr>
          <p:cNvPr id="118" name="Рисунок 117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8FD9D260-D463-34A4-718B-C085B76BE1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5612238"/>
            <a:ext cx="180000" cy="180000"/>
          </a:xfrm>
          <a:prstGeom prst="rect">
            <a:avLst/>
          </a:prstGeom>
        </p:spPr>
      </p:pic>
      <p:pic>
        <p:nvPicPr>
          <p:cNvPr id="119" name="Рисунок 118" descr="Конверт со сплошной заливкой">
            <a:extLst>
              <a:ext uri="{FF2B5EF4-FFF2-40B4-BE49-F238E27FC236}">
                <a16:creationId xmlns:a16="http://schemas.microsoft.com/office/drawing/2014/main" xmlns="" id="{1F5CAFCB-AE4F-4EB2-1316-9620E09C53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5896830"/>
            <a:ext cx="180000" cy="1800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D1CF503-7447-E298-2516-E4BD72457399}"/>
              </a:ext>
            </a:extLst>
          </p:cNvPr>
          <p:cNvSpPr txBox="1"/>
          <p:nvPr/>
        </p:nvSpPr>
        <p:spPr>
          <a:xfrm>
            <a:off x="1156814" y="5632988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676470, Амурская область,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ЗАТО Циолковский,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улица Гагарина, 6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7E94770E-689F-2C9E-757E-15C8471B1841}"/>
              </a:ext>
            </a:extLst>
          </p:cNvPr>
          <p:cNvSpPr txBox="1"/>
          <p:nvPr/>
        </p:nvSpPr>
        <p:spPr>
          <a:xfrm>
            <a:off x="3493768" y="563298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(41643)35-100 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B5340265-A72B-D72A-4088-C5E5C7971A51}"/>
              </a:ext>
            </a:extLst>
          </p:cNvPr>
          <p:cNvSpPr txBox="1"/>
          <p:nvPr/>
        </p:nvSpPr>
        <p:spPr>
          <a:xfrm>
            <a:off x="3415031" y="5928517"/>
            <a:ext cx="159236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tsiolkovsky.zato@yandex.ru 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3" name="Рисунок 122" descr="Конверт со сплошной заливкой">
            <a:extLst>
              <a:ext uri="{FF2B5EF4-FFF2-40B4-BE49-F238E27FC236}">
                <a16:creationId xmlns:a16="http://schemas.microsoft.com/office/drawing/2014/main" xmlns="" id="{CC37DAF8-D2ED-1E08-BC5E-D17357E7DA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695279" y="4226895"/>
            <a:ext cx="180000" cy="180000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08B959E2-D59B-C8AE-5076-93CE546FF814}"/>
              </a:ext>
            </a:extLst>
          </p:cNvPr>
          <p:cNvSpPr txBox="1"/>
          <p:nvPr/>
        </p:nvSpPr>
        <p:spPr>
          <a:xfrm>
            <a:off x="7991045" y="4255099"/>
            <a:ext cx="175083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temchenko@invest.amurobl.ru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hlinkClick r:id="rId13"/>
            <a:extLst>
              <a:ext uri="{FF2B5EF4-FFF2-40B4-BE49-F238E27FC236}">
                <a16:creationId xmlns:a16="http://schemas.microsoft.com/office/drawing/2014/main" xmlns="" id="{50B68D2B-B80D-ED60-3760-CCE4C82AC70A}"/>
              </a:ext>
            </a:extLst>
          </p:cNvPr>
          <p:cNvSpPr txBox="1"/>
          <p:nvPr/>
        </p:nvSpPr>
        <p:spPr>
          <a:xfrm>
            <a:off x="8209019" y="6561299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7A3D8E-564C-A68D-2E0B-087B078038C0}"/>
              </a:ext>
            </a:extLst>
          </p:cNvPr>
          <p:cNvSpPr txBox="1"/>
          <p:nvPr/>
        </p:nvSpPr>
        <p:spPr>
          <a:xfrm>
            <a:off x="234077" y="6614332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7" name="Скругленный прямоугольник 84">
            <a:extLst>
              <a:ext uri="{FF2B5EF4-FFF2-40B4-BE49-F238E27FC236}">
                <a16:creationId xmlns:a16="http://schemas.microsoft.com/office/drawing/2014/main" xmlns="" id="{EC3D6F73-C607-092B-2991-192F77F13D3E}"/>
              </a:ext>
            </a:extLst>
          </p:cNvPr>
          <p:cNvSpPr/>
          <p:nvPr/>
        </p:nvSpPr>
        <p:spPr>
          <a:xfrm>
            <a:off x="5305521" y="1429319"/>
            <a:ext cx="4497842" cy="1530000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C18CE3-51DB-4BD2-9233-2F67A514B4B0}"/>
              </a:ext>
            </a:extLst>
          </p:cNvPr>
          <p:cNvSpPr txBox="1"/>
          <p:nvPr/>
        </p:nvSpPr>
        <p:spPr>
          <a:xfrm>
            <a:off x="5586865" y="494554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B7276CD-23CC-84A4-4F8D-9FBFBE5D17CC}"/>
              </a:ext>
            </a:extLst>
          </p:cNvPr>
          <p:cNvSpPr txBox="1"/>
          <p:nvPr/>
        </p:nvSpPr>
        <p:spPr>
          <a:xfrm>
            <a:off x="5534655" y="5431395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ЗАБОЛОЦКАЯ ОЛЬГА ВЯЧЕСЛАВОВНА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2B7C172-750F-731D-034B-FCB359756CD1}"/>
              </a:ext>
            </a:extLst>
          </p:cNvPr>
          <p:cNvSpPr txBox="1"/>
          <p:nvPr/>
        </p:nvSpPr>
        <p:spPr>
          <a:xfrm>
            <a:off x="5514211" y="5740607"/>
            <a:ext cx="209572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Финансово-экономического управления администрации ЗАТО Циолковский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8127ECF-5157-A5CE-4323-30A6AA7FDDF9}"/>
              </a:ext>
            </a:extLst>
          </p:cNvPr>
          <p:cNvSpPr txBox="1"/>
          <p:nvPr/>
        </p:nvSpPr>
        <p:spPr>
          <a:xfrm>
            <a:off x="8069738" y="5380181"/>
            <a:ext cx="12092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(41643) 35-115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+7-924-140-53-00 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Телефонная трубка со сплошной заливкой">
            <a:extLst>
              <a:ext uri="{FF2B5EF4-FFF2-40B4-BE49-F238E27FC236}">
                <a16:creationId xmlns:a16="http://schemas.microsoft.com/office/drawing/2014/main" xmlns="" id="{08F64D1F-F5A7-1E76-324F-B182F4DC9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85279" y="5428681"/>
            <a:ext cx="180000" cy="180000"/>
          </a:xfrm>
          <a:prstGeom prst="rect">
            <a:avLst/>
          </a:prstGeom>
        </p:spPr>
      </p:pic>
      <p:pic>
        <p:nvPicPr>
          <p:cNvPr id="24" name="Рисунок 23" descr="Конверт со сплошной заливкой">
            <a:extLst>
              <a:ext uri="{FF2B5EF4-FFF2-40B4-BE49-F238E27FC236}">
                <a16:creationId xmlns:a16="http://schemas.microsoft.com/office/drawing/2014/main" xmlns="" id="{CA47BBF1-50A7-6EEB-D021-ACF5B3C1B9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23976" y="5868486"/>
            <a:ext cx="180000" cy="18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8F8F43B-F7E4-437A-AA43-DBEE54CB4D64}"/>
              </a:ext>
            </a:extLst>
          </p:cNvPr>
          <p:cNvSpPr txBox="1"/>
          <p:nvPr/>
        </p:nvSpPr>
        <p:spPr>
          <a:xfrm>
            <a:off x="8140211" y="5840307"/>
            <a:ext cx="175083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finnzato@mail.ru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09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6295" y="1256553"/>
            <a:ext cx="121813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03</a:t>
            </a:r>
          </a:p>
        </p:txBody>
      </p:sp>
      <p:sp>
        <p:nvSpPr>
          <p:cNvPr id="4" name="Скругленный прямоугольник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D51024F0-9D24-278C-D9DB-39D994889EE0}"/>
              </a:ext>
            </a:extLst>
          </p:cNvPr>
          <p:cNvSpPr/>
          <p:nvPr/>
        </p:nvSpPr>
        <p:spPr>
          <a:xfrm>
            <a:off x="1955516" y="1256553"/>
            <a:ext cx="1600989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харакетристика 04</a:t>
            </a:r>
          </a:p>
        </p:txBody>
      </p:sp>
      <p:sp>
        <p:nvSpPr>
          <p:cNvPr id="5" name="Скругленный прямоугольник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423D2437-C0F6-9708-77C8-032917A40141}"/>
              </a:ext>
            </a:extLst>
          </p:cNvPr>
          <p:cNvSpPr/>
          <p:nvPr/>
        </p:nvSpPr>
        <p:spPr>
          <a:xfrm>
            <a:off x="3666868" y="1256553"/>
            <a:ext cx="250355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 05</a:t>
            </a:r>
          </a:p>
        </p:txBody>
      </p:sp>
      <p:sp>
        <p:nvSpPr>
          <p:cNvPr id="6" name="Скругленный прямоугольник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21175DD6-94A0-75A6-331B-67372335298F}"/>
              </a:ext>
            </a:extLst>
          </p:cNvPr>
          <p:cNvSpPr/>
          <p:nvPr/>
        </p:nvSpPr>
        <p:spPr>
          <a:xfrm>
            <a:off x="6280790" y="1256553"/>
            <a:ext cx="20774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населения 06</a:t>
            </a:r>
          </a:p>
        </p:txBody>
      </p:sp>
      <p:sp>
        <p:nvSpPr>
          <p:cNvPr id="8" name="Скругленный прямоугольник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20389F1A-D8FC-11F4-6D65-354585768368}"/>
              </a:ext>
            </a:extLst>
          </p:cNvPr>
          <p:cNvSpPr/>
          <p:nvPr/>
        </p:nvSpPr>
        <p:spPr>
          <a:xfrm>
            <a:off x="8487593" y="1256553"/>
            <a:ext cx="129240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07</a:t>
            </a:r>
          </a:p>
        </p:txBody>
      </p:sp>
      <p:sp>
        <p:nvSpPr>
          <p:cNvPr id="9" name="Скругленный прямоугольник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0F9D25A8-FC83-176F-1592-722175E65FB5}"/>
              </a:ext>
            </a:extLst>
          </p:cNvPr>
          <p:cNvSpPr/>
          <p:nvPr/>
        </p:nvSpPr>
        <p:spPr>
          <a:xfrm>
            <a:off x="626295" y="1632123"/>
            <a:ext cx="202848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08</a:t>
            </a:r>
          </a:p>
        </p:txBody>
      </p:sp>
      <p:sp>
        <p:nvSpPr>
          <p:cNvPr id="11" name="Скругленный прямоугольник 10">
            <a:hlinkClick r:id="rId8" action="ppaction://hlinksldjump"/>
            <a:extLst>
              <a:ext uri="{FF2B5EF4-FFF2-40B4-BE49-F238E27FC236}">
                <a16:creationId xmlns:a16="http://schemas.microsoft.com/office/drawing/2014/main" xmlns="" id="{DD96DA17-C3E8-B4A8-5FEE-D24D66394911}"/>
              </a:ext>
            </a:extLst>
          </p:cNvPr>
          <p:cNvSpPr/>
          <p:nvPr/>
        </p:nvSpPr>
        <p:spPr>
          <a:xfrm>
            <a:off x="2769373" y="1632123"/>
            <a:ext cx="133612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жизни 09</a:t>
            </a:r>
          </a:p>
        </p:txBody>
      </p:sp>
      <p:sp>
        <p:nvSpPr>
          <p:cNvPr id="14" name="Скругленный прямоугольник 13">
            <a:hlinkClick r:id="rId9" action="ppaction://hlinksldjump"/>
            <a:extLst>
              <a:ext uri="{FF2B5EF4-FFF2-40B4-BE49-F238E27FC236}">
                <a16:creationId xmlns:a16="http://schemas.microsoft.com/office/drawing/2014/main" xmlns="" id="{D4234885-2CC9-FBA4-82F4-03F3F6FAF1A2}"/>
              </a:ext>
            </a:extLst>
          </p:cNvPr>
          <p:cNvSpPr/>
          <p:nvPr/>
        </p:nvSpPr>
        <p:spPr>
          <a:xfrm>
            <a:off x="4207920" y="1648813"/>
            <a:ext cx="86033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 11</a:t>
            </a:r>
          </a:p>
        </p:txBody>
      </p:sp>
      <p:sp>
        <p:nvSpPr>
          <p:cNvPr id="17" name="Скругленный прямоугольник 1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22187652-9E54-DF69-5FDA-30A4E7B8072F}"/>
              </a:ext>
            </a:extLst>
          </p:cNvPr>
          <p:cNvSpPr/>
          <p:nvPr/>
        </p:nvSpPr>
        <p:spPr>
          <a:xfrm>
            <a:off x="5170674" y="1656536"/>
            <a:ext cx="20013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 14</a:t>
            </a:r>
          </a:p>
        </p:txBody>
      </p:sp>
      <p:sp>
        <p:nvSpPr>
          <p:cNvPr id="21" name="Скругленный прямоугольник 20">
            <a:hlinkClick r:id="rId11" action="ppaction://hlinksldjump"/>
            <a:extLst>
              <a:ext uri="{FF2B5EF4-FFF2-40B4-BE49-F238E27FC236}">
                <a16:creationId xmlns:a16="http://schemas.microsoft.com/office/drawing/2014/main" xmlns="" id="{648F2C18-BA61-DB3F-DB4D-1EA65A153B41}"/>
              </a:ext>
            </a:extLst>
          </p:cNvPr>
          <p:cNvSpPr/>
          <p:nvPr/>
        </p:nvSpPr>
        <p:spPr>
          <a:xfrm>
            <a:off x="630851" y="2042608"/>
            <a:ext cx="1370981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 МО 13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E2F83141-206C-9DF3-A2A1-1138F01FB8EF}"/>
              </a:ext>
            </a:extLst>
          </p:cNvPr>
          <p:cNvSpPr/>
          <p:nvPr/>
        </p:nvSpPr>
        <p:spPr>
          <a:xfrm>
            <a:off x="2073554" y="2042608"/>
            <a:ext cx="193409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>
            <a:hlinkClick r:id="rId13" action="ppaction://hlinksldjump"/>
            <a:extLst>
              <a:ext uri="{FF2B5EF4-FFF2-40B4-BE49-F238E27FC236}">
                <a16:creationId xmlns:a16="http://schemas.microsoft.com/office/drawing/2014/main" xmlns="" id="{F896C2D5-EFB8-282D-5DC6-1BA4FA8FA03C}"/>
              </a:ext>
            </a:extLst>
          </p:cNvPr>
          <p:cNvSpPr/>
          <p:nvPr/>
        </p:nvSpPr>
        <p:spPr>
          <a:xfrm>
            <a:off x="7274408" y="1643059"/>
            <a:ext cx="210602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ТОП-действия администрации 22</a:t>
            </a:r>
          </a:p>
        </p:txBody>
      </p:sp>
      <p:sp>
        <p:nvSpPr>
          <p:cNvPr id="27" name="Скругленный прямоугольник 26">
            <a:hlinkClick r:id="rId14" action="ppaction://hlinksldjump"/>
            <a:extLst>
              <a:ext uri="{FF2B5EF4-FFF2-40B4-BE49-F238E27FC236}">
                <a16:creationId xmlns:a16="http://schemas.microsoft.com/office/drawing/2014/main" xmlns="" id="{C122DA99-B345-D5C4-6A61-4F561B654E46}"/>
              </a:ext>
            </a:extLst>
          </p:cNvPr>
          <p:cNvSpPr/>
          <p:nvPr/>
        </p:nvSpPr>
        <p:spPr>
          <a:xfrm>
            <a:off x="4057540" y="2046266"/>
            <a:ext cx="3289004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hlinkClick r:id="rId15" action="ppaction://hlinksldjump"/>
            <a:extLst>
              <a:ext uri="{FF2B5EF4-FFF2-40B4-BE49-F238E27FC236}">
                <a16:creationId xmlns:a16="http://schemas.microsoft.com/office/drawing/2014/main" xmlns="" id="{30167278-D764-DCFC-2F5E-16D4076AD1D6}"/>
              </a:ext>
            </a:extLst>
          </p:cNvPr>
          <p:cNvSpPr/>
          <p:nvPr/>
        </p:nvSpPr>
        <p:spPr>
          <a:xfrm>
            <a:off x="7396438" y="2050663"/>
            <a:ext cx="2414306" cy="273844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hlinkClick r:id="rId16" action="ppaction://hlinksldjump"/>
            <a:extLst>
              <a:ext uri="{FF2B5EF4-FFF2-40B4-BE49-F238E27FC236}">
                <a16:creationId xmlns:a16="http://schemas.microsoft.com/office/drawing/2014/main" xmlns="" id="{C5F7063F-CAAD-7F9A-7DB5-AB1DA07FCC1E}"/>
              </a:ext>
            </a:extLst>
          </p:cNvPr>
          <p:cNvSpPr/>
          <p:nvPr/>
        </p:nvSpPr>
        <p:spPr>
          <a:xfrm>
            <a:off x="626294" y="2449593"/>
            <a:ext cx="159492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hlinkClick r:id="rId17" action="ppaction://hlinksldjump"/>
            <a:extLst>
              <a:ext uri="{FF2B5EF4-FFF2-40B4-BE49-F238E27FC236}">
                <a16:creationId xmlns:a16="http://schemas.microsoft.com/office/drawing/2014/main" xmlns="" id="{9C10948B-9597-D731-360F-BF2BC1F5DD42}"/>
              </a:ext>
            </a:extLst>
          </p:cNvPr>
          <p:cNvSpPr/>
          <p:nvPr/>
        </p:nvSpPr>
        <p:spPr>
          <a:xfrm>
            <a:off x="2318647" y="2445617"/>
            <a:ext cx="298564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по корректировке мер поддержки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hlinkClick r:id="rId18" action="ppaction://hlinksldjump"/>
            <a:extLst>
              <a:ext uri="{FF2B5EF4-FFF2-40B4-BE49-F238E27FC236}">
                <a16:creationId xmlns:a16="http://schemas.microsoft.com/office/drawing/2014/main" xmlns="" id="{47CB25E6-C738-DA08-23FB-0FEDD7D0C73A}"/>
              </a:ext>
            </a:extLst>
          </p:cNvPr>
          <p:cNvSpPr/>
          <p:nvPr/>
        </p:nvSpPr>
        <p:spPr>
          <a:xfrm>
            <a:off x="5401728" y="2447276"/>
            <a:ext cx="98060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hlinkClick r:id="rId19" action="ppaction://hlinksldjump"/>
            <a:extLst>
              <a:ext uri="{FF2B5EF4-FFF2-40B4-BE49-F238E27FC236}">
                <a16:creationId xmlns:a16="http://schemas.microsoft.com/office/drawing/2014/main" xmlns="" id="{20F99971-D33B-3B10-6865-F7DD040B7BFD}"/>
              </a:ext>
            </a:extLst>
          </p:cNvPr>
          <p:cNvSpPr/>
          <p:nvPr/>
        </p:nvSpPr>
        <p:spPr>
          <a:xfrm>
            <a:off x="6479765" y="2435996"/>
            <a:ext cx="1151731" cy="273844"/>
          </a:xfrm>
          <a:prstGeom prst="roundRect">
            <a:avLst>
              <a:gd name="adj" fmla="val 50000"/>
            </a:avLst>
          </a:pr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приложения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B946CC3B-E7A5-5DAB-47AC-C99330C4DCF6}"/>
              </a:ext>
            </a:extLst>
          </p:cNvPr>
          <p:cNvSpPr txBox="1"/>
          <p:nvPr/>
        </p:nvSpPr>
        <p:spPr>
          <a:xfrm>
            <a:off x="598476" y="3854630"/>
            <a:ext cx="721888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Циолковский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xmlns="" id="{82AD1CC4-F5F3-D50B-AD27-5325F86B9A2D}"/>
              </a:ext>
            </a:extLst>
          </p:cNvPr>
          <p:cNvSpPr/>
          <p:nvPr/>
        </p:nvSpPr>
        <p:spPr>
          <a:xfrm>
            <a:off x="7410639" y="158307"/>
            <a:ext cx="2356178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Амурская область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xmlns="" id="{7FD2F0FA-09C3-9ABB-A3C2-00048CBF7399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9FA224B-9BC2-5081-3E3B-A8535B72A299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4928DD3-5882-25B3-3CDB-03D0C4F5C09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909" y="228548"/>
            <a:ext cx="614190" cy="58714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BADA4ED-EEE6-3C4E-25D7-2462D25AFC2A}"/>
              </a:ext>
            </a:extLst>
          </p:cNvPr>
          <p:cNvSpPr txBox="1"/>
          <p:nvPr/>
        </p:nvSpPr>
        <p:spPr>
          <a:xfrm>
            <a:off x="626294" y="6538457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23" name="TextBox 22">
            <a:hlinkClick r:id="rId21"/>
            <a:extLst>
              <a:ext uri="{FF2B5EF4-FFF2-40B4-BE49-F238E27FC236}">
                <a16:creationId xmlns:a16="http://schemas.microsoft.com/office/drawing/2014/main" xmlns="" id="{EF3E8CAB-3733-E47B-A804-0A12B95ADB37}"/>
              </a:ext>
            </a:extLst>
          </p:cNvPr>
          <p:cNvSpPr txBox="1"/>
          <p:nvPr/>
        </p:nvSpPr>
        <p:spPr>
          <a:xfrm>
            <a:off x="8313956" y="6561077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03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7ADD95D-5C91-58E1-5040-4A8B960DB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14328" r="14328"/>
          <a:stretch/>
        </p:blipFill>
        <p:spPr bwMode="auto">
          <a:xfrm>
            <a:off x="7634135" y="1256553"/>
            <a:ext cx="2153464" cy="2896381"/>
          </a:xfrm>
          <a:custGeom>
            <a:avLst/>
            <a:gdLst>
              <a:gd name="connsiteX0" fmla="*/ 222517 w 2153464"/>
              <a:gd name="connsiteY0" fmla="*/ 0 h 2896381"/>
              <a:gd name="connsiteX1" fmla="*/ 1930947 w 2153464"/>
              <a:gd name="connsiteY1" fmla="*/ 0 h 2896381"/>
              <a:gd name="connsiteX2" fmla="*/ 2153464 w 2153464"/>
              <a:gd name="connsiteY2" fmla="*/ 222517 h 2896381"/>
              <a:gd name="connsiteX3" fmla="*/ 2153464 w 2153464"/>
              <a:gd name="connsiteY3" fmla="*/ 2673864 h 2896381"/>
              <a:gd name="connsiteX4" fmla="*/ 1930947 w 2153464"/>
              <a:gd name="connsiteY4" fmla="*/ 2896381 h 2896381"/>
              <a:gd name="connsiteX5" fmla="*/ 222517 w 2153464"/>
              <a:gd name="connsiteY5" fmla="*/ 2896381 h 2896381"/>
              <a:gd name="connsiteX6" fmla="*/ 0 w 2153464"/>
              <a:gd name="connsiteY6" fmla="*/ 2673864 h 2896381"/>
              <a:gd name="connsiteX7" fmla="*/ 0 w 2153464"/>
              <a:gd name="connsiteY7" fmla="*/ 222517 h 2896381"/>
              <a:gd name="connsiteX8" fmla="*/ 222517 w 2153464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464" h="2896381">
                <a:moveTo>
                  <a:pt x="222517" y="0"/>
                </a:moveTo>
                <a:lnTo>
                  <a:pt x="1930947" y="0"/>
                </a:lnTo>
                <a:cubicBezTo>
                  <a:pt x="2053840" y="0"/>
                  <a:pt x="2153464" y="99624"/>
                  <a:pt x="2153464" y="222517"/>
                </a:cubicBezTo>
                <a:lnTo>
                  <a:pt x="2153464" y="2673864"/>
                </a:lnTo>
                <a:cubicBezTo>
                  <a:pt x="2153464" y="2796757"/>
                  <a:pt x="2053840" y="2896381"/>
                  <a:pt x="1930947" y="2896381"/>
                </a:cubicBezTo>
                <a:lnTo>
                  <a:pt x="222517" y="2896381"/>
                </a:lnTo>
                <a:cubicBezTo>
                  <a:pt x="99624" y="2896381"/>
                  <a:pt x="0" y="2796757"/>
                  <a:pt x="0" y="2673864"/>
                </a:cubicBezTo>
                <a:lnTo>
                  <a:pt x="0" y="222517"/>
                </a:lnTo>
                <a:cubicBezTo>
                  <a:pt x="0" y="99624"/>
                  <a:pt x="99624" y="0"/>
                  <a:pt x="2225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12626" b="12626"/>
          <a:stretch/>
        </p:blipFill>
        <p:spPr bwMode="auto">
          <a:xfrm>
            <a:off x="627015" y="1256553"/>
            <a:ext cx="6888719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790A90-9361-A3BF-1518-D9DD5FB92EAB}"/>
              </a:ext>
            </a:extLst>
          </p:cNvPr>
          <p:cNvSpPr txBox="1"/>
          <p:nvPr/>
        </p:nvSpPr>
        <p:spPr>
          <a:xfrm>
            <a:off x="234077" y="6614332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xmlns="" id="{64FBC1FD-43F2-93D1-8988-81B93F2A9307}"/>
              </a:ext>
            </a:extLst>
          </p:cNvPr>
          <p:cNvSpPr txBox="1"/>
          <p:nvPr/>
        </p:nvSpPr>
        <p:spPr>
          <a:xfrm>
            <a:off x="8209019" y="6561299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59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 АКТЫ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98709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0C618817-1E3D-7785-6E26-C3DDBA8C2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091282"/>
              </p:ext>
            </p:extLst>
          </p:nvPr>
        </p:nvGraphicFramePr>
        <p:xfrm>
          <a:off x="468125" y="1916263"/>
          <a:ext cx="8969750" cy="4627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0EE4FF-0067-3737-8EF3-2C83C69829E0}"/>
              </a:ext>
            </a:extLst>
          </p:cNvPr>
          <p:cNvSpPr txBox="1"/>
          <p:nvPr/>
        </p:nvSpPr>
        <p:spPr>
          <a:xfrm>
            <a:off x="234077" y="6614332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10" name="TextBox 9">
            <a:hlinkClick r:id="rId8"/>
            <a:extLst>
              <a:ext uri="{FF2B5EF4-FFF2-40B4-BE49-F238E27FC236}">
                <a16:creationId xmlns:a16="http://schemas.microsoft.com/office/drawing/2014/main" xmlns="" id="{77BA0DE1-366B-849C-597E-FE87FCE77CD8}"/>
              </a:ext>
            </a:extLst>
          </p:cNvPr>
          <p:cNvSpPr txBox="1"/>
          <p:nvPr/>
        </p:nvSpPr>
        <p:spPr>
          <a:xfrm>
            <a:off x="8209019" y="6561299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8A92D10-A42C-9476-6358-1484CEE62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5" y="1360403"/>
            <a:ext cx="89697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2F904B4-4E33-7E06-88DB-1B19442C3CF8}"/>
              </a:ext>
            </a:extLst>
          </p:cNvPr>
          <p:cNvSpPr txBox="1"/>
          <p:nvPr/>
        </p:nvSpPr>
        <p:spPr>
          <a:xfrm>
            <a:off x="2322594" y="1401546"/>
            <a:ext cx="49536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ПЕРЕЧЕНЬ НОРМАТИВНО-ПРАВОВЫХ АКТОВ,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НАПРАВЛЕННЫХ НА ОБЕСПЕЧЕНИЕ ПРАВ И ИНТЕРЕСОВ ХОЗЯЙСТВУЮЩХ СУБЪЕКТОВ И ИНВЕСТОРОВ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61C5A9FE-A8D4-FFC5-26F2-D866DC2AC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65" y="1483904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96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xmlns="" id="{973D045D-89A0-403B-2F45-1C7460E98BF3}"/>
              </a:ext>
            </a:extLst>
          </p:cNvPr>
          <p:cNvSpPr txBox="1"/>
          <p:nvPr/>
        </p:nvSpPr>
        <p:spPr>
          <a:xfrm>
            <a:off x="8209019" y="6561299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DCEC067-A043-7716-6D06-7BBD21A2CB18}"/>
              </a:ext>
            </a:extLst>
          </p:cNvPr>
          <p:cNvSpPr txBox="1"/>
          <p:nvPr/>
        </p:nvSpPr>
        <p:spPr>
          <a:xfrm>
            <a:off x="377201" y="6553604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8" name="Скругленный прямоугольник 5">
            <a:extLst>
              <a:ext uri="{FF2B5EF4-FFF2-40B4-BE49-F238E27FC236}">
                <a16:creationId xmlns:a16="http://schemas.microsoft.com/office/drawing/2014/main" xmlns="" id="{73C43968-5DC9-6961-ADBB-22C6D1CA8B9C}"/>
              </a:ext>
            </a:extLst>
          </p:cNvPr>
          <p:cNvSpPr/>
          <p:nvPr/>
        </p:nvSpPr>
        <p:spPr>
          <a:xfrm>
            <a:off x="627016" y="163628"/>
            <a:ext cx="98709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A77439-6308-4324-2A1C-D8C39344E804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 АКТЫ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3469429E-262D-618E-BDB2-6DD5FF4D6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0" y="1483244"/>
            <a:ext cx="8620824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FB6507F3-82CF-DB2E-FDCB-0C36BD03C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215" y="1702137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xmlns="" id="{80B98AC7-BA0C-4626-CF96-013BEC600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5998284"/>
              </p:ext>
            </p:extLst>
          </p:nvPr>
        </p:nvGraphicFramePr>
        <p:xfrm>
          <a:off x="658160" y="2136109"/>
          <a:ext cx="8589680" cy="4048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FCB207-692C-F9E8-E94A-B7489D0BD9A1}"/>
              </a:ext>
            </a:extLst>
          </p:cNvPr>
          <p:cNvSpPr txBox="1"/>
          <p:nvPr/>
        </p:nvSpPr>
        <p:spPr>
          <a:xfrm>
            <a:off x="2361341" y="1483244"/>
            <a:ext cx="49536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ПЕРЕЧЕНЬ НОРМАТИВНО-ПРАВОВЫХ АКТОВ,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НАПРАВЛЕННЫХ НА ОБЕСПЕЧЕНИЕ ПРАВ И ИНТЕРЕСОВ ХОЗЯЙСТВУЮЩХ СУБЪЕКТОВ И ИНВЕСТОРОВ</a:t>
            </a:r>
          </a:p>
        </p:txBody>
      </p:sp>
    </p:spTree>
    <p:extLst>
      <p:ext uri="{BB962C8B-B14F-4D97-AF65-F5344CB8AC3E}">
        <p14:creationId xmlns:p14="http://schemas.microsoft.com/office/powerpoint/2010/main" val="3671240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«ИНВЕСТИЦИОННЫЕ ПЛОЩАДКИ»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xmlns="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F36743D3-BE05-2428-1B6D-536D8C520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475888"/>
              </p:ext>
            </p:extLst>
          </p:nvPr>
        </p:nvGraphicFramePr>
        <p:xfrm>
          <a:off x="1" y="1288841"/>
          <a:ext cx="9905997" cy="5233088"/>
        </p:xfrm>
        <a:graphic>
          <a:graphicData uri="http://schemas.openxmlformats.org/drawingml/2006/table">
            <a:tbl>
              <a:tblPr firstRow="1" firstCol="1" bandRow="1"/>
              <a:tblGrid>
                <a:gridCol w="227852">
                  <a:extLst>
                    <a:ext uri="{9D8B030D-6E8A-4147-A177-3AD203B41FA5}">
                      <a16:colId xmlns:a16="http://schemas.microsoft.com/office/drawing/2014/main" xmlns="" val="348558146"/>
                    </a:ext>
                  </a:extLst>
                </a:gridCol>
                <a:gridCol w="1021696">
                  <a:extLst>
                    <a:ext uri="{9D8B030D-6E8A-4147-A177-3AD203B41FA5}">
                      <a16:colId xmlns:a16="http://schemas.microsoft.com/office/drawing/2014/main" xmlns="" val="634710690"/>
                    </a:ext>
                  </a:extLst>
                </a:gridCol>
                <a:gridCol w="1089013">
                  <a:extLst>
                    <a:ext uri="{9D8B030D-6E8A-4147-A177-3AD203B41FA5}">
                      <a16:colId xmlns:a16="http://schemas.microsoft.com/office/drawing/2014/main" xmlns="" val="424359198"/>
                    </a:ext>
                  </a:extLst>
                </a:gridCol>
                <a:gridCol w="1326738">
                  <a:extLst>
                    <a:ext uri="{9D8B030D-6E8A-4147-A177-3AD203B41FA5}">
                      <a16:colId xmlns:a16="http://schemas.microsoft.com/office/drawing/2014/main" xmlns="" val="1971394576"/>
                    </a:ext>
                  </a:extLst>
                </a:gridCol>
                <a:gridCol w="734675">
                  <a:extLst>
                    <a:ext uri="{9D8B030D-6E8A-4147-A177-3AD203B41FA5}">
                      <a16:colId xmlns:a16="http://schemas.microsoft.com/office/drawing/2014/main" xmlns="" val="1637931851"/>
                    </a:ext>
                  </a:extLst>
                </a:gridCol>
                <a:gridCol w="1469349">
                  <a:extLst>
                    <a:ext uri="{9D8B030D-6E8A-4147-A177-3AD203B41FA5}">
                      <a16:colId xmlns:a16="http://schemas.microsoft.com/office/drawing/2014/main" xmlns="" val="1661474281"/>
                    </a:ext>
                  </a:extLst>
                </a:gridCol>
                <a:gridCol w="1099112">
                  <a:extLst>
                    <a:ext uri="{9D8B030D-6E8A-4147-A177-3AD203B41FA5}">
                      <a16:colId xmlns:a16="http://schemas.microsoft.com/office/drawing/2014/main" xmlns="" val="2812142083"/>
                    </a:ext>
                  </a:extLst>
                </a:gridCol>
                <a:gridCol w="812394">
                  <a:extLst>
                    <a:ext uri="{9D8B030D-6E8A-4147-A177-3AD203B41FA5}">
                      <a16:colId xmlns:a16="http://schemas.microsoft.com/office/drawing/2014/main" xmlns="" val="1544105489"/>
                    </a:ext>
                  </a:extLst>
                </a:gridCol>
                <a:gridCol w="1035266">
                  <a:extLst>
                    <a:ext uri="{9D8B030D-6E8A-4147-A177-3AD203B41FA5}">
                      <a16:colId xmlns:a16="http://schemas.microsoft.com/office/drawing/2014/main" xmlns="" val="383197515"/>
                    </a:ext>
                  </a:extLst>
                </a:gridCol>
                <a:gridCol w="1089902">
                  <a:extLst>
                    <a:ext uri="{9D8B030D-6E8A-4147-A177-3AD203B41FA5}">
                      <a16:colId xmlns:a16="http://schemas.microsoft.com/office/drawing/2014/main" xmlns="" val="590364173"/>
                    </a:ext>
                  </a:extLst>
                </a:gridCol>
              </a:tblGrid>
              <a:tr h="1440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 dirty="0">
                          <a:effectLst/>
                        </a:rPr>
                        <a:t>№ 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площадки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 площадки (адрес, удаленность от муниципального образования, от областного центра), удаленность от ж/д и автомобильных дорог, аэропорта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Кадастровый номер площадки, площадь земельного участка в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кв.м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площадки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(гринфилд, </a:t>
                      </a:r>
                      <a:r>
                        <a:rPr lang="ru-RU" sz="9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браун-филд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инженерной инфраструктуры (водопровод, канализация, линия электропередачи, коммуникации и т.п.) удаленность объектов инфраструктуры (от автомагистрали, от подстанции и т.д.)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Предназначение использования площадки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 предоставления аренда/</a:t>
                      </a: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продажа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на территории зданий, сооружений (описание объектов, год постройки)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Правовой статус (государственное, муниципальное, частное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6583048"/>
                  </a:ext>
                </a:extLst>
              </a:tr>
              <a:tr h="769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8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9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10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ysClr val="windowText" lastClr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210779"/>
                  </a:ext>
                </a:extLst>
              </a:tr>
              <a:tr h="381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Инвестиционные площадки туристско-рекреационного типа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Амурская область,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г. Циолковский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28:28:010107:1514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35 500,00 кв.м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гринфилд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Сеть технического водоснабжения, линия электропередачи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Для строительства гостиничного комплекса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аренда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отсутствуют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Муниципальная собственность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2790467"/>
                  </a:ext>
                </a:extLst>
              </a:tr>
              <a:tr h="352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Амурская область, г. Циолковский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28:28:010108:8 площадь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708179 </a:t>
                      </a:r>
                      <a:r>
                        <a:rPr lang="ru-RU" sz="800" dirty="0" err="1">
                          <a:effectLst/>
                        </a:rPr>
                        <a:t>кв.м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гринфилд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Отсутствует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Производственная база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аренда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отсутствуют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собственность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7288441"/>
                  </a:ext>
                </a:extLst>
              </a:tr>
              <a:tr h="3810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Амурская область, г.Циолковский (часть территории)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28:28:010106:3583 площадь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32217 </a:t>
                      </a:r>
                      <a:r>
                        <a:rPr lang="ru-RU" sz="800" dirty="0" err="1">
                          <a:effectLst/>
                        </a:rPr>
                        <a:t>кв.м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гринфилд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Отсутствует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Для нужд МО РФ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аренда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отсутствуют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собственность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3513361"/>
                  </a:ext>
                </a:extLst>
              </a:tr>
              <a:tr h="352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Амурская область,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г. Циолковский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28:28:010107:1276 площадь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10000 </a:t>
                      </a:r>
                      <a:r>
                        <a:rPr lang="ru-RU" sz="800" dirty="0" err="1">
                          <a:effectLst/>
                        </a:rPr>
                        <a:t>кв.м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гринфилд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Отсутствует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Для строительства автозаправки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аренда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отсутствуют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Неразграниченное право пользования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0715816"/>
                  </a:ext>
                </a:extLst>
              </a:tr>
              <a:tr h="352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Амурская область,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г. Циолковский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28:28:010107:1216 площадь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54000 </a:t>
                      </a:r>
                      <a:r>
                        <a:rPr lang="ru-RU" sz="800" dirty="0" err="1">
                          <a:effectLst/>
                        </a:rPr>
                        <a:t>кв.м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гринфилд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Отсутствует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Для строительства малоэтажных домов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аренда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отсутствуют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собственность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7496877"/>
                  </a:ext>
                </a:extLst>
              </a:tr>
              <a:tr h="3525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6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Амурская область,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г. Циолковский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28:28:010106:3235площадь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18 715 </a:t>
                      </a:r>
                      <a:r>
                        <a:rPr lang="ru-RU" sz="800" dirty="0" err="1">
                          <a:effectLst/>
                        </a:rPr>
                        <a:t>кв.м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гринфилд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Отсутствует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Для нужд МО РФ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аренда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отсутствуют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собственность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4461137"/>
                  </a:ext>
                </a:extLst>
              </a:tr>
              <a:tr h="481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7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Амурская область, г. Циолковский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28:28:010106:3200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5 494,00 кв.м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гринфилд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Отсутствует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Для эксплуатации здания, прилегающей территории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аренда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отсутствуют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собственность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8689412"/>
                  </a:ext>
                </a:extLst>
              </a:tr>
              <a:tr h="481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8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Амурская область, г. Циолковский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28:28:010106:3201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2 956,00 </a:t>
                      </a:r>
                      <a:r>
                        <a:rPr lang="ru-RU" sz="800" dirty="0" err="1">
                          <a:effectLst/>
                        </a:rPr>
                        <a:t>кв.м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гринфилд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Сеть технического водоснабжения, линия электропередачи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Для эксплуатации здания, прилегающей территории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аренда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28:28:010106:3130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949 кв. м, 1963 год постройки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собственность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7534770"/>
                  </a:ext>
                </a:extLst>
              </a:tr>
              <a:tr h="4814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500">
                          <a:effectLst/>
                        </a:rPr>
                        <a:t>9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Амурская область, г. Циолковский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28:28:010106:3203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2 152 кв. м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гринфилд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Сеть технического водоснабжения, линия электропередачи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Для эксплуатации здания, прилегающей территории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аренда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28:28:010106:3050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>
                          <a:effectLst/>
                        </a:rPr>
                        <a:t>428 кв. м, 1963 год постройки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</a:rPr>
                        <a:t>Муниципальная собственность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76" marR="3137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5635434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5">
            <a:extLst>
              <a:ext uri="{FF2B5EF4-FFF2-40B4-BE49-F238E27FC236}">
                <a16:creationId xmlns:a16="http://schemas.microsoft.com/office/drawing/2014/main" xmlns="" id="{E4E2432B-120C-5A21-A593-3E19B8179F6B}"/>
              </a:ext>
            </a:extLst>
          </p:cNvPr>
          <p:cNvSpPr/>
          <p:nvPr/>
        </p:nvSpPr>
        <p:spPr>
          <a:xfrm>
            <a:off x="627016" y="163628"/>
            <a:ext cx="98709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9418C3-9207-EF3F-8EC7-4827559A5131}"/>
              </a:ext>
            </a:extLst>
          </p:cNvPr>
          <p:cNvSpPr txBox="1"/>
          <p:nvPr/>
        </p:nvSpPr>
        <p:spPr>
          <a:xfrm>
            <a:off x="377201" y="6553604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xmlns="" id="{15E0B63A-48B7-ABAA-9259-D9915B30E78C}"/>
              </a:ext>
            </a:extLst>
          </p:cNvPr>
          <p:cNvSpPr txBox="1"/>
          <p:nvPr/>
        </p:nvSpPr>
        <p:spPr>
          <a:xfrm>
            <a:off x="8209019" y="6561299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42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F35A2E48-CBA7-81AD-1A95-7B102E7F945B}"/>
              </a:ext>
            </a:extLst>
          </p:cNvPr>
          <p:cNvSpPr/>
          <p:nvPr/>
        </p:nvSpPr>
        <p:spPr>
          <a:xfrm>
            <a:off x="7378811" y="158307"/>
            <a:ext cx="2388006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Амурская область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xmlns="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1709" b="21709"/>
          <a:stretch/>
        </p:blipFill>
        <p:spPr bwMode="auto">
          <a:xfrm>
            <a:off x="627016" y="1256553"/>
            <a:ext cx="6888719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ЗАТО Циолковский</a:t>
            </a:r>
            <a:endParaRPr lang="x-none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D8FDDAF-2233-3B22-2472-B4AB898D053E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x-none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46205F8-C05A-0720-3D23-0BEB3F3E4F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13351" y="1628199"/>
            <a:ext cx="2225231" cy="2135274"/>
          </a:xfrm>
          <a:prstGeom prst="rect">
            <a:avLst/>
          </a:prstGeom>
        </p:spPr>
      </p:pic>
      <p:sp>
        <p:nvSpPr>
          <p:cNvPr id="18" name="TextBox 17">
            <a:hlinkClick r:id="rId4"/>
            <a:extLst>
              <a:ext uri="{FF2B5EF4-FFF2-40B4-BE49-F238E27FC236}">
                <a16:creationId xmlns:a16="http://schemas.microsoft.com/office/drawing/2014/main" xmlns="" id="{1E046835-5955-A449-9960-AC193045A332}"/>
              </a:ext>
            </a:extLst>
          </p:cNvPr>
          <p:cNvSpPr txBox="1"/>
          <p:nvPr/>
        </p:nvSpPr>
        <p:spPr>
          <a:xfrm>
            <a:off x="8313956" y="6561077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0D8DA5D-7CC0-EBF3-58BF-42EE4480D6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909" y="228548"/>
            <a:ext cx="614190" cy="58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4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xmlns="" id="{CE42141F-7D98-843D-EDCA-082C3B2A782D}"/>
              </a:ext>
            </a:extLst>
          </p:cNvPr>
          <p:cNvSpPr/>
          <p:nvPr/>
        </p:nvSpPr>
        <p:spPr>
          <a:xfrm>
            <a:off x="3522847" y="1401546"/>
            <a:ext cx="2154686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xmlns="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2780405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991893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xmlns="" id="{02110037-3A58-CDB8-8B41-6D6ADB92766C}"/>
              </a:ext>
            </a:extLst>
          </p:cNvPr>
          <p:cNvSpPr/>
          <p:nvPr/>
        </p:nvSpPr>
        <p:spPr>
          <a:xfrm>
            <a:off x="2177876" y="3541703"/>
            <a:ext cx="2319363" cy="2027453"/>
          </a:xfrm>
          <a:prstGeom prst="roundRect">
            <a:avLst>
              <a:gd name="adj" fmla="val 1187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xmlns="" id="{7AF33646-60BD-565C-82E8-1721DFF34B21}"/>
              </a:ext>
            </a:extLst>
          </p:cNvPr>
          <p:cNvSpPr/>
          <p:nvPr/>
        </p:nvSpPr>
        <p:spPr>
          <a:xfrm>
            <a:off x="627016" y="3541702"/>
            <a:ext cx="1432688" cy="2027453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xmlns="" id="{A7518F92-BC1F-8F09-057D-3379ABC330B5}"/>
              </a:ext>
            </a:extLst>
          </p:cNvPr>
          <p:cNvSpPr/>
          <p:nvPr/>
        </p:nvSpPr>
        <p:spPr>
          <a:xfrm>
            <a:off x="4615409" y="3541701"/>
            <a:ext cx="1921439" cy="2027453"/>
          </a:xfrm>
          <a:prstGeom prst="roundRect">
            <a:avLst>
              <a:gd name="adj" fmla="val 11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xmlns="" id="{2F86149C-6AAD-8DFE-9767-9DE085BAF799}"/>
              </a:ext>
            </a:extLst>
          </p:cNvPr>
          <p:cNvSpPr/>
          <p:nvPr/>
        </p:nvSpPr>
        <p:spPr>
          <a:xfrm>
            <a:off x="6655020" y="3541701"/>
            <a:ext cx="3132576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0331F979-738B-01C4-AFA1-59731AB9D8AB}"/>
              </a:ext>
            </a:extLst>
          </p:cNvPr>
          <p:cNvSpPr txBox="1"/>
          <p:nvPr/>
        </p:nvSpPr>
        <p:spPr>
          <a:xfrm>
            <a:off x="853369" y="1974828"/>
            <a:ext cx="1647235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Точка роста передовой высокотехнологической промышленности, научно-образовательного инновационного потенциала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6EEE53E6-9FE9-C585-387D-DE93FBD4D4A8}"/>
              </a:ext>
            </a:extLst>
          </p:cNvPr>
          <p:cNvSpPr txBox="1"/>
          <p:nvPr/>
        </p:nvSpPr>
        <p:spPr>
          <a:xfrm>
            <a:off x="3762824" y="1974828"/>
            <a:ext cx="169586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Мультимодальный транспортный узел: ЗабЖД, </a:t>
            </a:r>
            <a:r>
              <a:rPr lang="ru-RU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а/д «Амур-297»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EBE19CD4-5254-3EFD-22F9-39923BAB964A}"/>
              </a:ext>
            </a:extLst>
          </p:cNvPr>
          <p:cNvSpPr txBox="1"/>
          <p:nvPr/>
        </p:nvSpPr>
        <p:spPr>
          <a:xfrm>
            <a:off x="853312" y="4123977"/>
            <a:ext cx="9785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Космический туризм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164C09F4-F102-F31C-7FF3-D3B5C78C77BF}"/>
              </a:ext>
            </a:extLst>
          </p:cNvPr>
          <p:cNvSpPr txBox="1"/>
          <p:nvPr/>
        </p:nvSpPr>
        <p:spPr>
          <a:xfrm>
            <a:off x="2404170" y="4123977"/>
            <a:ext cx="174704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Повышенный уровень безопасности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0DB3605F-5D1F-38C2-F7AE-FD1D0A54328C}"/>
              </a:ext>
            </a:extLst>
          </p:cNvPr>
          <p:cNvSpPr txBox="1"/>
          <p:nvPr/>
        </p:nvSpPr>
        <p:spPr>
          <a:xfrm>
            <a:off x="4841966" y="4131374"/>
            <a:ext cx="148898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подготовки элитных специалистов для космической отрасли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6970BDB9-6572-B7E0-9276-A5A584F6DB98}"/>
              </a:ext>
            </a:extLst>
          </p:cNvPr>
          <p:cNvSpPr txBox="1"/>
          <p:nvPr/>
        </p:nvSpPr>
        <p:spPr>
          <a:xfrm>
            <a:off x="6027053" y="1966987"/>
            <a:ext cx="207407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АДМИНИСТРАТИВНОМУ ЦЕНТРУ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 областного 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и соседство с Китаем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A85F3027-8E92-FCDF-0FB4-B90608BF66B3}"/>
              </a:ext>
            </a:extLst>
          </p:cNvPr>
          <p:cNvSpPr txBox="1"/>
          <p:nvPr/>
        </p:nvSpPr>
        <p:spPr>
          <a:xfrm>
            <a:off x="6881575" y="4131374"/>
            <a:ext cx="148898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greenfield'o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:a16="http://schemas.microsoft.com/office/drawing/2014/main" xmlns="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60630" y="1554054"/>
            <a:ext cx="317061" cy="317061"/>
          </a:xfrm>
          <a:prstGeom prst="rect">
            <a:avLst/>
          </a:prstGeom>
        </p:spPr>
      </p:pic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:a16="http://schemas.microsoft.com/office/drawing/2014/main" xmlns="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78984" y="3695923"/>
            <a:ext cx="361736" cy="361736"/>
          </a:xfrm>
          <a:prstGeom prst="rect">
            <a:avLst/>
          </a:prstGeom>
        </p:spPr>
      </p:pic>
      <p:pic>
        <p:nvPicPr>
          <p:cNvPr id="9" name="Рисунок 8" descr="Ракета со сплошной заливкой">
            <a:extLst>
              <a:ext uri="{FF2B5EF4-FFF2-40B4-BE49-F238E27FC236}">
                <a16:creationId xmlns:a16="http://schemas.microsoft.com/office/drawing/2014/main" xmlns="" id="{79C47C02-F045-DB00-ED8E-FA048A96B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022194" y="3708143"/>
            <a:ext cx="342359" cy="342359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:a16="http://schemas.microsoft.com/office/drawing/2014/main" xmlns="" id="{5DC5C6A3-2CCA-4FE9-A47B-9DE0EEE633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92647" y="3676828"/>
            <a:ext cx="339434" cy="339434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xmlns="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242917" y="1522078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xmlns="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179806" y="1514323"/>
            <a:ext cx="366413" cy="366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Г. Циолковский</a:t>
            </a:r>
            <a:endParaRPr 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0B5D93-D102-F1B4-5037-3974AB6EC461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61586" y="3643250"/>
            <a:ext cx="304802" cy="304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236DBD-694D-4DD6-BCD4-A013F9499F40}"/>
              </a:ext>
            </a:extLst>
          </p:cNvPr>
          <p:cNvSpPr txBox="1"/>
          <p:nvPr/>
        </p:nvSpPr>
        <p:spPr>
          <a:xfrm>
            <a:off x="720803" y="6555085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12" name="TextBox 11">
            <a:hlinkClick r:id="rId16"/>
            <a:extLst>
              <a:ext uri="{FF2B5EF4-FFF2-40B4-BE49-F238E27FC236}">
                <a16:creationId xmlns:a16="http://schemas.microsoft.com/office/drawing/2014/main" xmlns="" id="{C52E353A-5AB4-694C-7A09-93235140FF08}"/>
              </a:ext>
            </a:extLst>
          </p:cNvPr>
          <p:cNvSpPr txBox="1"/>
          <p:nvPr/>
        </p:nvSpPr>
        <p:spPr>
          <a:xfrm>
            <a:off x="8313956" y="6561077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21">
            <a:extLst>
              <a:ext uri="{FF2B5EF4-FFF2-40B4-BE49-F238E27FC236}">
                <a16:creationId xmlns:a16="http://schemas.microsoft.com/office/drawing/2014/main" xmlns="" id="{E5F721BC-437F-06AF-A852-E274470F63F6}"/>
              </a:ext>
            </a:extLst>
          </p:cNvPr>
          <p:cNvSpPr/>
          <p:nvPr/>
        </p:nvSpPr>
        <p:spPr>
          <a:xfrm>
            <a:off x="579240" y="4882310"/>
            <a:ext cx="1970975" cy="1246938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55" name="Полилиния: фигура 54">
            <a:extLst>
              <a:ext uri="{FF2B5EF4-FFF2-40B4-BE49-F238E27FC236}">
                <a16:creationId xmlns:a16="http://schemas.microsoft.com/office/drawing/2014/main" xmlns="" id="{99ADE01B-DED2-6A0F-16F0-C6FF406AD308}"/>
              </a:ext>
            </a:extLst>
          </p:cNvPr>
          <p:cNvSpPr/>
          <p:nvPr/>
        </p:nvSpPr>
        <p:spPr>
          <a:xfrm>
            <a:off x="6985591" y="2934577"/>
            <a:ext cx="882502" cy="839981"/>
          </a:xfrm>
          <a:custGeom>
            <a:avLst/>
            <a:gdLst>
              <a:gd name="connsiteX0" fmla="*/ 531628 w 882502"/>
              <a:gd name="connsiteY0" fmla="*/ 792135 h 839981"/>
              <a:gd name="connsiteX1" fmla="*/ 531628 w 882502"/>
              <a:gd name="connsiteY1" fmla="*/ 792135 h 839981"/>
              <a:gd name="connsiteX2" fmla="*/ 526311 w 882502"/>
              <a:gd name="connsiteY2" fmla="*/ 738972 h 839981"/>
              <a:gd name="connsiteX3" fmla="*/ 520995 w 882502"/>
              <a:gd name="connsiteY3" fmla="*/ 717707 h 839981"/>
              <a:gd name="connsiteX4" fmla="*/ 489097 w 882502"/>
              <a:gd name="connsiteY4" fmla="*/ 707074 h 839981"/>
              <a:gd name="connsiteX5" fmla="*/ 467832 w 882502"/>
              <a:gd name="connsiteY5" fmla="*/ 696442 h 839981"/>
              <a:gd name="connsiteX6" fmla="*/ 435935 w 882502"/>
              <a:gd name="connsiteY6" fmla="*/ 685809 h 839981"/>
              <a:gd name="connsiteX7" fmla="*/ 409353 w 882502"/>
              <a:gd name="connsiteY7" fmla="*/ 669860 h 839981"/>
              <a:gd name="connsiteX8" fmla="*/ 372139 w 882502"/>
              <a:gd name="connsiteY8" fmla="*/ 632646 h 839981"/>
              <a:gd name="connsiteX9" fmla="*/ 297711 w 882502"/>
              <a:gd name="connsiteY9" fmla="*/ 648595 h 839981"/>
              <a:gd name="connsiteX10" fmla="*/ 255181 w 882502"/>
              <a:gd name="connsiteY10" fmla="*/ 669860 h 839981"/>
              <a:gd name="connsiteX11" fmla="*/ 249865 w 882502"/>
              <a:gd name="connsiteY11" fmla="*/ 653911 h 839981"/>
              <a:gd name="connsiteX12" fmla="*/ 228600 w 882502"/>
              <a:gd name="connsiteY12" fmla="*/ 637963 h 839981"/>
              <a:gd name="connsiteX13" fmla="*/ 207335 w 882502"/>
              <a:gd name="connsiteY13" fmla="*/ 616697 h 839981"/>
              <a:gd name="connsiteX14" fmla="*/ 202018 w 882502"/>
              <a:gd name="connsiteY14" fmla="*/ 600749 h 839981"/>
              <a:gd name="connsiteX15" fmla="*/ 191386 w 882502"/>
              <a:gd name="connsiteY15" fmla="*/ 574167 h 839981"/>
              <a:gd name="connsiteX16" fmla="*/ 175437 w 882502"/>
              <a:gd name="connsiteY16" fmla="*/ 536953 h 839981"/>
              <a:gd name="connsiteX17" fmla="*/ 127590 w 882502"/>
              <a:gd name="connsiteY17" fmla="*/ 526321 h 839981"/>
              <a:gd name="connsiteX18" fmla="*/ 111642 w 882502"/>
              <a:gd name="connsiteY18" fmla="*/ 505056 h 839981"/>
              <a:gd name="connsiteX19" fmla="*/ 106325 w 882502"/>
              <a:gd name="connsiteY19" fmla="*/ 483790 h 839981"/>
              <a:gd name="connsiteX20" fmla="*/ 101009 w 882502"/>
              <a:gd name="connsiteY20" fmla="*/ 467842 h 839981"/>
              <a:gd name="connsiteX21" fmla="*/ 74428 w 882502"/>
              <a:gd name="connsiteY21" fmla="*/ 435944 h 839981"/>
              <a:gd name="connsiteX22" fmla="*/ 37214 w 882502"/>
              <a:gd name="connsiteY22" fmla="*/ 382781 h 839981"/>
              <a:gd name="connsiteX23" fmla="*/ 0 w 882502"/>
              <a:gd name="connsiteY23" fmla="*/ 350883 h 839981"/>
              <a:gd name="connsiteX24" fmla="*/ 42530 w 882502"/>
              <a:gd name="connsiteY24" fmla="*/ 313670 h 839981"/>
              <a:gd name="connsiteX25" fmla="*/ 58479 w 882502"/>
              <a:gd name="connsiteY25" fmla="*/ 281772 h 839981"/>
              <a:gd name="connsiteX26" fmla="*/ 74428 w 882502"/>
              <a:gd name="connsiteY26" fmla="*/ 260507 h 839981"/>
              <a:gd name="connsiteX27" fmla="*/ 85060 w 882502"/>
              <a:gd name="connsiteY27" fmla="*/ 212660 h 839981"/>
              <a:gd name="connsiteX28" fmla="*/ 132907 w 882502"/>
              <a:gd name="connsiteY28" fmla="*/ 159497 h 839981"/>
              <a:gd name="connsiteX29" fmla="*/ 164804 w 882502"/>
              <a:gd name="connsiteY29" fmla="*/ 138232 h 839981"/>
              <a:gd name="connsiteX30" fmla="*/ 217967 w 882502"/>
              <a:gd name="connsiteY30" fmla="*/ 95702 h 839981"/>
              <a:gd name="connsiteX31" fmla="*/ 233916 w 882502"/>
              <a:gd name="connsiteY31" fmla="*/ 85070 h 839981"/>
              <a:gd name="connsiteX32" fmla="*/ 249865 w 882502"/>
              <a:gd name="connsiteY32" fmla="*/ 79753 h 839981"/>
              <a:gd name="connsiteX33" fmla="*/ 271130 w 882502"/>
              <a:gd name="connsiteY33" fmla="*/ 63804 h 839981"/>
              <a:gd name="connsiteX34" fmla="*/ 287079 w 882502"/>
              <a:gd name="connsiteY34" fmla="*/ 53172 h 839981"/>
              <a:gd name="connsiteX35" fmla="*/ 324293 w 882502"/>
              <a:gd name="connsiteY35" fmla="*/ 21274 h 839981"/>
              <a:gd name="connsiteX36" fmla="*/ 340242 w 882502"/>
              <a:gd name="connsiteY36" fmla="*/ 15958 h 839981"/>
              <a:gd name="connsiteX37" fmla="*/ 356190 w 882502"/>
              <a:gd name="connsiteY37" fmla="*/ 5325 h 839981"/>
              <a:gd name="connsiteX38" fmla="*/ 462516 w 882502"/>
              <a:gd name="connsiteY38" fmla="*/ 10642 h 839981"/>
              <a:gd name="connsiteX39" fmla="*/ 505046 w 882502"/>
              <a:gd name="connsiteY39" fmla="*/ 42539 h 839981"/>
              <a:gd name="connsiteX40" fmla="*/ 552893 w 882502"/>
              <a:gd name="connsiteY40" fmla="*/ 69121 h 839981"/>
              <a:gd name="connsiteX41" fmla="*/ 595423 w 882502"/>
              <a:gd name="connsiteY41" fmla="*/ 95702 h 839981"/>
              <a:gd name="connsiteX42" fmla="*/ 622004 w 882502"/>
              <a:gd name="connsiteY42" fmla="*/ 132916 h 839981"/>
              <a:gd name="connsiteX43" fmla="*/ 637953 w 882502"/>
              <a:gd name="connsiteY43" fmla="*/ 154181 h 839981"/>
              <a:gd name="connsiteX44" fmla="*/ 659218 w 882502"/>
              <a:gd name="connsiteY44" fmla="*/ 191395 h 839981"/>
              <a:gd name="connsiteX45" fmla="*/ 669851 w 882502"/>
              <a:gd name="connsiteY45" fmla="*/ 223293 h 839981"/>
              <a:gd name="connsiteX46" fmla="*/ 680483 w 882502"/>
              <a:gd name="connsiteY46" fmla="*/ 244558 h 839981"/>
              <a:gd name="connsiteX47" fmla="*/ 696432 w 882502"/>
              <a:gd name="connsiteY47" fmla="*/ 281772 h 839981"/>
              <a:gd name="connsiteX48" fmla="*/ 728330 w 882502"/>
              <a:gd name="connsiteY48" fmla="*/ 297721 h 839981"/>
              <a:gd name="connsiteX49" fmla="*/ 744279 w 882502"/>
              <a:gd name="connsiteY49" fmla="*/ 308353 h 839981"/>
              <a:gd name="connsiteX50" fmla="*/ 845288 w 882502"/>
              <a:gd name="connsiteY50" fmla="*/ 318986 h 839981"/>
              <a:gd name="connsiteX51" fmla="*/ 861237 w 882502"/>
              <a:gd name="connsiteY51" fmla="*/ 340251 h 839981"/>
              <a:gd name="connsiteX52" fmla="*/ 871869 w 882502"/>
              <a:gd name="connsiteY52" fmla="*/ 361516 h 839981"/>
              <a:gd name="connsiteX53" fmla="*/ 882502 w 882502"/>
              <a:gd name="connsiteY53" fmla="*/ 377465 h 839981"/>
              <a:gd name="connsiteX54" fmla="*/ 839972 w 882502"/>
              <a:gd name="connsiteY54" fmla="*/ 435944 h 839981"/>
              <a:gd name="connsiteX55" fmla="*/ 824023 w 882502"/>
              <a:gd name="connsiteY55" fmla="*/ 451893 h 839981"/>
              <a:gd name="connsiteX56" fmla="*/ 792125 w 882502"/>
              <a:gd name="connsiteY56" fmla="*/ 499739 h 839981"/>
              <a:gd name="connsiteX57" fmla="*/ 776176 w 882502"/>
              <a:gd name="connsiteY57" fmla="*/ 515688 h 839981"/>
              <a:gd name="connsiteX58" fmla="*/ 760228 w 882502"/>
              <a:gd name="connsiteY58" fmla="*/ 521004 h 839981"/>
              <a:gd name="connsiteX59" fmla="*/ 712381 w 882502"/>
              <a:gd name="connsiteY59" fmla="*/ 531637 h 839981"/>
              <a:gd name="connsiteX60" fmla="*/ 632637 w 882502"/>
              <a:gd name="connsiteY60" fmla="*/ 552902 h 839981"/>
              <a:gd name="connsiteX61" fmla="*/ 616688 w 882502"/>
              <a:gd name="connsiteY61" fmla="*/ 600749 h 839981"/>
              <a:gd name="connsiteX62" fmla="*/ 606056 w 882502"/>
              <a:gd name="connsiteY62" fmla="*/ 685809 h 839981"/>
              <a:gd name="connsiteX63" fmla="*/ 579474 w 882502"/>
              <a:gd name="connsiteY63" fmla="*/ 696442 h 839981"/>
              <a:gd name="connsiteX64" fmla="*/ 568842 w 882502"/>
              <a:gd name="connsiteY64" fmla="*/ 723023 h 839981"/>
              <a:gd name="connsiteX65" fmla="*/ 590107 w 882502"/>
              <a:gd name="connsiteY65" fmla="*/ 744288 h 839981"/>
              <a:gd name="connsiteX66" fmla="*/ 611372 w 882502"/>
              <a:gd name="connsiteY66" fmla="*/ 754921 h 839981"/>
              <a:gd name="connsiteX67" fmla="*/ 627321 w 882502"/>
              <a:gd name="connsiteY67" fmla="*/ 770870 h 839981"/>
              <a:gd name="connsiteX68" fmla="*/ 643269 w 882502"/>
              <a:gd name="connsiteY68" fmla="*/ 781502 h 839981"/>
              <a:gd name="connsiteX69" fmla="*/ 664535 w 882502"/>
              <a:gd name="connsiteY69" fmla="*/ 797451 h 839981"/>
              <a:gd name="connsiteX70" fmla="*/ 659218 w 882502"/>
              <a:gd name="connsiteY70" fmla="*/ 813400 h 839981"/>
              <a:gd name="connsiteX71" fmla="*/ 616688 w 882502"/>
              <a:gd name="connsiteY71" fmla="*/ 829349 h 839981"/>
              <a:gd name="connsiteX72" fmla="*/ 600739 w 882502"/>
              <a:gd name="connsiteY72" fmla="*/ 839981 h 839981"/>
              <a:gd name="connsiteX73" fmla="*/ 568842 w 882502"/>
              <a:gd name="connsiteY73" fmla="*/ 834665 h 839981"/>
              <a:gd name="connsiteX74" fmla="*/ 531628 w 882502"/>
              <a:gd name="connsiteY74" fmla="*/ 792135 h 839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882502" h="839981">
                <a:moveTo>
                  <a:pt x="531628" y="792135"/>
                </a:moveTo>
                <a:lnTo>
                  <a:pt x="531628" y="792135"/>
                </a:lnTo>
                <a:cubicBezTo>
                  <a:pt x="529856" y="774414"/>
                  <a:pt x="528830" y="756602"/>
                  <a:pt x="526311" y="738972"/>
                </a:cubicBezTo>
                <a:cubicBezTo>
                  <a:pt x="525278" y="731739"/>
                  <a:pt x="526542" y="722462"/>
                  <a:pt x="520995" y="717707"/>
                </a:cubicBezTo>
                <a:cubicBezTo>
                  <a:pt x="512485" y="710413"/>
                  <a:pt x="499503" y="711236"/>
                  <a:pt x="489097" y="707074"/>
                </a:cubicBezTo>
                <a:cubicBezTo>
                  <a:pt x="481739" y="704131"/>
                  <a:pt x="475190" y="699385"/>
                  <a:pt x="467832" y="696442"/>
                </a:cubicBezTo>
                <a:cubicBezTo>
                  <a:pt x="457426" y="692280"/>
                  <a:pt x="445545" y="691575"/>
                  <a:pt x="435935" y="685809"/>
                </a:cubicBezTo>
                <a:cubicBezTo>
                  <a:pt x="427074" y="680493"/>
                  <a:pt x="417291" y="676475"/>
                  <a:pt x="409353" y="669860"/>
                </a:cubicBezTo>
                <a:cubicBezTo>
                  <a:pt x="395876" y="658629"/>
                  <a:pt x="372139" y="632646"/>
                  <a:pt x="372139" y="632646"/>
                </a:cubicBezTo>
                <a:cubicBezTo>
                  <a:pt x="280968" y="640935"/>
                  <a:pt x="338541" y="626325"/>
                  <a:pt x="297711" y="648595"/>
                </a:cubicBezTo>
                <a:cubicBezTo>
                  <a:pt x="283796" y="656185"/>
                  <a:pt x="255181" y="669860"/>
                  <a:pt x="255181" y="669860"/>
                </a:cubicBezTo>
                <a:cubicBezTo>
                  <a:pt x="253409" y="664544"/>
                  <a:pt x="253453" y="658216"/>
                  <a:pt x="249865" y="653911"/>
                </a:cubicBezTo>
                <a:cubicBezTo>
                  <a:pt x="244193" y="647104"/>
                  <a:pt x="235268" y="643798"/>
                  <a:pt x="228600" y="637963"/>
                </a:cubicBezTo>
                <a:cubicBezTo>
                  <a:pt x="221056" y="631362"/>
                  <a:pt x="214423" y="623786"/>
                  <a:pt x="207335" y="616697"/>
                </a:cubicBezTo>
                <a:cubicBezTo>
                  <a:pt x="205563" y="611381"/>
                  <a:pt x="203986" y="605996"/>
                  <a:pt x="202018" y="600749"/>
                </a:cubicBezTo>
                <a:cubicBezTo>
                  <a:pt x="198667" y="591814"/>
                  <a:pt x="194404" y="583220"/>
                  <a:pt x="191386" y="574167"/>
                </a:cubicBezTo>
                <a:cubicBezTo>
                  <a:pt x="187576" y="562737"/>
                  <a:pt x="187449" y="544961"/>
                  <a:pt x="175437" y="536953"/>
                </a:cubicBezTo>
                <a:cubicBezTo>
                  <a:pt x="172219" y="534808"/>
                  <a:pt x="128175" y="526438"/>
                  <a:pt x="127590" y="526321"/>
                </a:cubicBezTo>
                <a:cubicBezTo>
                  <a:pt x="122274" y="519233"/>
                  <a:pt x="115604" y="512981"/>
                  <a:pt x="111642" y="505056"/>
                </a:cubicBezTo>
                <a:cubicBezTo>
                  <a:pt x="108374" y="498521"/>
                  <a:pt x="108332" y="490816"/>
                  <a:pt x="106325" y="483790"/>
                </a:cubicBezTo>
                <a:cubicBezTo>
                  <a:pt x="104786" y="478402"/>
                  <a:pt x="103515" y="472854"/>
                  <a:pt x="101009" y="467842"/>
                </a:cubicBezTo>
                <a:cubicBezTo>
                  <a:pt x="89612" y="445048"/>
                  <a:pt x="90886" y="457104"/>
                  <a:pt x="74428" y="435944"/>
                </a:cubicBezTo>
                <a:cubicBezTo>
                  <a:pt x="48829" y="403030"/>
                  <a:pt x="60426" y="409862"/>
                  <a:pt x="37214" y="382781"/>
                </a:cubicBezTo>
                <a:cubicBezTo>
                  <a:pt x="23887" y="367232"/>
                  <a:pt x="16807" y="363488"/>
                  <a:pt x="0" y="350883"/>
                </a:cubicBezTo>
                <a:cubicBezTo>
                  <a:pt x="17980" y="338897"/>
                  <a:pt x="27894" y="333794"/>
                  <a:pt x="42530" y="313670"/>
                </a:cubicBezTo>
                <a:cubicBezTo>
                  <a:pt x="49522" y="304056"/>
                  <a:pt x="52363" y="291966"/>
                  <a:pt x="58479" y="281772"/>
                </a:cubicBezTo>
                <a:cubicBezTo>
                  <a:pt x="63038" y="274174"/>
                  <a:pt x="69112" y="267595"/>
                  <a:pt x="74428" y="260507"/>
                </a:cubicBezTo>
                <a:cubicBezTo>
                  <a:pt x="75729" y="252700"/>
                  <a:pt x="78902" y="223437"/>
                  <a:pt x="85060" y="212660"/>
                </a:cubicBezTo>
                <a:cubicBezTo>
                  <a:pt x="96157" y="193240"/>
                  <a:pt x="118289" y="174115"/>
                  <a:pt x="132907" y="159497"/>
                </a:cubicBezTo>
                <a:cubicBezTo>
                  <a:pt x="152817" y="139587"/>
                  <a:pt x="141725" y="145927"/>
                  <a:pt x="164804" y="138232"/>
                </a:cubicBezTo>
                <a:cubicBezTo>
                  <a:pt x="182525" y="124055"/>
                  <a:pt x="199084" y="108290"/>
                  <a:pt x="217967" y="95702"/>
                </a:cubicBezTo>
                <a:cubicBezTo>
                  <a:pt x="223283" y="92158"/>
                  <a:pt x="228201" y="87927"/>
                  <a:pt x="233916" y="85070"/>
                </a:cubicBezTo>
                <a:cubicBezTo>
                  <a:pt x="238928" y="82564"/>
                  <a:pt x="244549" y="81525"/>
                  <a:pt x="249865" y="79753"/>
                </a:cubicBezTo>
                <a:cubicBezTo>
                  <a:pt x="256953" y="74437"/>
                  <a:pt x="263920" y="68954"/>
                  <a:pt x="271130" y="63804"/>
                </a:cubicBezTo>
                <a:cubicBezTo>
                  <a:pt x="276329" y="60090"/>
                  <a:pt x="282228" y="57330"/>
                  <a:pt x="287079" y="53172"/>
                </a:cubicBezTo>
                <a:cubicBezTo>
                  <a:pt x="305390" y="37477"/>
                  <a:pt x="304766" y="31038"/>
                  <a:pt x="324293" y="21274"/>
                </a:cubicBezTo>
                <a:cubicBezTo>
                  <a:pt x="329305" y="18768"/>
                  <a:pt x="334926" y="17730"/>
                  <a:pt x="340242" y="15958"/>
                </a:cubicBezTo>
                <a:cubicBezTo>
                  <a:pt x="345558" y="12414"/>
                  <a:pt x="350129" y="7345"/>
                  <a:pt x="356190" y="5325"/>
                </a:cubicBezTo>
                <a:cubicBezTo>
                  <a:pt x="392990" y="-6942"/>
                  <a:pt x="423493" y="5067"/>
                  <a:pt x="462516" y="10642"/>
                </a:cubicBezTo>
                <a:cubicBezTo>
                  <a:pt x="476693" y="21274"/>
                  <a:pt x="488235" y="36935"/>
                  <a:pt x="505046" y="42539"/>
                </a:cubicBezTo>
                <a:cubicBezTo>
                  <a:pt x="528536" y="50370"/>
                  <a:pt x="526780" y="48231"/>
                  <a:pt x="552893" y="69121"/>
                </a:cubicBezTo>
                <a:cubicBezTo>
                  <a:pt x="583850" y="93887"/>
                  <a:pt x="568709" y="86798"/>
                  <a:pt x="595423" y="95702"/>
                </a:cubicBezTo>
                <a:cubicBezTo>
                  <a:pt x="625828" y="126107"/>
                  <a:pt x="598679" y="95595"/>
                  <a:pt x="622004" y="132916"/>
                </a:cubicBezTo>
                <a:cubicBezTo>
                  <a:pt x="626700" y="140430"/>
                  <a:pt x="632803" y="146971"/>
                  <a:pt x="637953" y="154181"/>
                </a:cubicBezTo>
                <a:cubicBezTo>
                  <a:pt x="646673" y="166389"/>
                  <a:pt x="653553" y="177233"/>
                  <a:pt x="659218" y="191395"/>
                </a:cubicBezTo>
                <a:cubicBezTo>
                  <a:pt x="663380" y="201801"/>
                  <a:pt x="664839" y="213268"/>
                  <a:pt x="669851" y="223293"/>
                </a:cubicBezTo>
                <a:cubicBezTo>
                  <a:pt x="673395" y="230381"/>
                  <a:pt x="677361" y="237274"/>
                  <a:pt x="680483" y="244558"/>
                </a:cubicBezTo>
                <a:cubicBezTo>
                  <a:pt x="684713" y="254429"/>
                  <a:pt x="688375" y="274722"/>
                  <a:pt x="696432" y="281772"/>
                </a:cubicBezTo>
                <a:cubicBezTo>
                  <a:pt x="705378" y="289600"/>
                  <a:pt x="717938" y="291948"/>
                  <a:pt x="728330" y="297721"/>
                </a:cubicBezTo>
                <a:cubicBezTo>
                  <a:pt x="733915" y="300824"/>
                  <a:pt x="738564" y="305496"/>
                  <a:pt x="744279" y="308353"/>
                </a:cubicBezTo>
                <a:cubicBezTo>
                  <a:pt x="770840" y="321634"/>
                  <a:pt x="837461" y="318497"/>
                  <a:pt x="845288" y="318986"/>
                </a:cubicBezTo>
                <a:cubicBezTo>
                  <a:pt x="850604" y="326074"/>
                  <a:pt x="856541" y="332737"/>
                  <a:pt x="861237" y="340251"/>
                </a:cubicBezTo>
                <a:cubicBezTo>
                  <a:pt x="865437" y="346971"/>
                  <a:pt x="867937" y="354635"/>
                  <a:pt x="871869" y="361516"/>
                </a:cubicBezTo>
                <a:cubicBezTo>
                  <a:pt x="875039" y="367064"/>
                  <a:pt x="878958" y="372149"/>
                  <a:pt x="882502" y="377465"/>
                </a:cubicBezTo>
                <a:cubicBezTo>
                  <a:pt x="862864" y="410193"/>
                  <a:pt x="868570" y="403770"/>
                  <a:pt x="839972" y="435944"/>
                </a:cubicBezTo>
                <a:cubicBezTo>
                  <a:pt x="834977" y="441563"/>
                  <a:pt x="828534" y="445878"/>
                  <a:pt x="824023" y="451893"/>
                </a:cubicBezTo>
                <a:cubicBezTo>
                  <a:pt x="788329" y="499484"/>
                  <a:pt x="827296" y="458707"/>
                  <a:pt x="792125" y="499739"/>
                </a:cubicBezTo>
                <a:cubicBezTo>
                  <a:pt x="787232" y="505447"/>
                  <a:pt x="782432" y="511517"/>
                  <a:pt x="776176" y="515688"/>
                </a:cubicBezTo>
                <a:cubicBezTo>
                  <a:pt x="771514" y="518796"/>
                  <a:pt x="765664" y="519645"/>
                  <a:pt x="760228" y="521004"/>
                </a:cubicBezTo>
                <a:cubicBezTo>
                  <a:pt x="744378" y="524967"/>
                  <a:pt x="728275" y="527853"/>
                  <a:pt x="712381" y="531637"/>
                </a:cubicBezTo>
                <a:cubicBezTo>
                  <a:pt x="651805" y="546060"/>
                  <a:pt x="667168" y="541392"/>
                  <a:pt x="632637" y="552902"/>
                </a:cubicBezTo>
                <a:cubicBezTo>
                  <a:pt x="627321" y="568851"/>
                  <a:pt x="618773" y="584067"/>
                  <a:pt x="616688" y="600749"/>
                </a:cubicBezTo>
                <a:cubicBezTo>
                  <a:pt x="613144" y="629102"/>
                  <a:pt x="616413" y="659178"/>
                  <a:pt x="606056" y="685809"/>
                </a:cubicBezTo>
                <a:cubicBezTo>
                  <a:pt x="602597" y="694703"/>
                  <a:pt x="588335" y="692898"/>
                  <a:pt x="579474" y="696442"/>
                </a:cubicBezTo>
                <a:cubicBezTo>
                  <a:pt x="575930" y="705302"/>
                  <a:pt x="570026" y="713554"/>
                  <a:pt x="568842" y="723023"/>
                </a:cubicBezTo>
                <a:cubicBezTo>
                  <a:pt x="566439" y="742247"/>
                  <a:pt x="578333" y="739242"/>
                  <a:pt x="590107" y="744288"/>
                </a:cubicBezTo>
                <a:cubicBezTo>
                  <a:pt x="597391" y="747410"/>
                  <a:pt x="604923" y="750315"/>
                  <a:pt x="611372" y="754921"/>
                </a:cubicBezTo>
                <a:cubicBezTo>
                  <a:pt x="617490" y="759291"/>
                  <a:pt x="621545" y="766057"/>
                  <a:pt x="627321" y="770870"/>
                </a:cubicBezTo>
                <a:cubicBezTo>
                  <a:pt x="632229" y="774960"/>
                  <a:pt x="638070" y="777788"/>
                  <a:pt x="643269" y="781502"/>
                </a:cubicBezTo>
                <a:cubicBezTo>
                  <a:pt x="650479" y="786652"/>
                  <a:pt x="657446" y="792135"/>
                  <a:pt x="664535" y="797451"/>
                </a:cubicBezTo>
                <a:cubicBezTo>
                  <a:pt x="662763" y="802767"/>
                  <a:pt x="663881" y="810291"/>
                  <a:pt x="659218" y="813400"/>
                </a:cubicBezTo>
                <a:cubicBezTo>
                  <a:pt x="646620" y="821799"/>
                  <a:pt x="630472" y="823084"/>
                  <a:pt x="616688" y="829349"/>
                </a:cubicBezTo>
                <a:cubicBezTo>
                  <a:pt x="610871" y="831993"/>
                  <a:pt x="606055" y="836437"/>
                  <a:pt x="600739" y="839981"/>
                </a:cubicBezTo>
                <a:cubicBezTo>
                  <a:pt x="590107" y="838209"/>
                  <a:pt x="578850" y="838668"/>
                  <a:pt x="568842" y="834665"/>
                </a:cubicBezTo>
                <a:cubicBezTo>
                  <a:pt x="559145" y="830786"/>
                  <a:pt x="537830" y="799223"/>
                  <a:pt x="531628" y="792135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1FEA1B35-77E4-A172-D1A3-AE89EA44D200}"/>
              </a:ext>
            </a:extLst>
          </p:cNvPr>
          <p:cNvSpPr/>
          <p:nvPr/>
        </p:nvSpPr>
        <p:spPr>
          <a:xfrm>
            <a:off x="5795703" y="1401547"/>
            <a:ext cx="3991893" cy="4415048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283A4637-B238-A45C-CCD5-B90E3F305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372" r="19372"/>
          <a:stretch/>
        </p:blipFill>
        <p:spPr>
          <a:xfrm>
            <a:off x="5790354" y="1413498"/>
            <a:ext cx="3991893" cy="3960863"/>
          </a:xfrm>
          <a:custGeom>
            <a:avLst/>
            <a:gdLst>
              <a:gd name="connsiteX0" fmla="*/ 257337 w 3991893"/>
              <a:gd name="connsiteY0" fmla="*/ 0 h 3960863"/>
              <a:gd name="connsiteX1" fmla="*/ 3734556 w 3991893"/>
              <a:gd name="connsiteY1" fmla="*/ 0 h 3960863"/>
              <a:gd name="connsiteX2" fmla="*/ 3991893 w 3991893"/>
              <a:gd name="connsiteY2" fmla="*/ 257337 h 3960863"/>
              <a:gd name="connsiteX3" fmla="*/ 3991893 w 3991893"/>
              <a:gd name="connsiteY3" fmla="*/ 3960863 h 3960863"/>
              <a:gd name="connsiteX4" fmla="*/ 0 w 3991893"/>
              <a:gd name="connsiteY4" fmla="*/ 3960863 h 3960863"/>
              <a:gd name="connsiteX5" fmla="*/ 0 w 3991893"/>
              <a:gd name="connsiteY5" fmla="*/ 257337 h 3960863"/>
              <a:gd name="connsiteX6" fmla="*/ 257337 w 3991893"/>
              <a:gd name="connsiteY6" fmla="*/ 0 h 396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1893" h="3960863">
                <a:moveTo>
                  <a:pt x="257337" y="0"/>
                </a:moveTo>
                <a:lnTo>
                  <a:pt x="3734556" y="0"/>
                </a:lnTo>
                <a:cubicBezTo>
                  <a:pt x="3876679" y="0"/>
                  <a:pt x="3991893" y="115214"/>
                  <a:pt x="3991893" y="257337"/>
                </a:cubicBezTo>
                <a:lnTo>
                  <a:pt x="3991893" y="3960863"/>
                </a:lnTo>
                <a:lnTo>
                  <a:pt x="0" y="3960863"/>
                </a:lnTo>
                <a:lnTo>
                  <a:pt x="0" y="257337"/>
                </a:lnTo>
                <a:cubicBezTo>
                  <a:pt x="0" y="115214"/>
                  <a:pt x="115214" y="0"/>
                  <a:pt x="25733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pic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xmlns="" id="{E19E5F7A-7545-E040-A371-B60ABBE4C00D}"/>
              </a:ext>
            </a:extLst>
          </p:cNvPr>
          <p:cNvSpPr/>
          <p:nvPr/>
        </p:nvSpPr>
        <p:spPr>
          <a:xfrm>
            <a:off x="718448" y="3918770"/>
            <a:ext cx="3779722" cy="746137"/>
          </a:xfrm>
          <a:prstGeom prst="roundRect">
            <a:avLst>
              <a:gd name="adj" fmla="val 2509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xmlns="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xmlns="" id="{33E0C760-153D-86CB-4F6E-EB7A99B9E374}"/>
              </a:ext>
            </a:extLst>
          </p:cNvPr>
          <p:cNvSpPr/>
          <p:nvPr/>
        </p:nvSpPr>
        <p:spPr>
          <a:xfrm>
            <a:off x="2673953" y="4915010"/>
            <a:ext cx="1826545" cy="1237559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xmlns="" id="{8AE7E09C-A74B-B0E9-CF94-B37DDF9C5558}"/>
              </a:ext>
            </a:extLst>
          </p:cNvPr>
          <p:cNvSpPr/>
          <p:nvPr/>
        </p:nvSpPr>
        <p:spPr>
          <a:xfrm>
            <a:off x="1838458" y="1400952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13BEBE82-3ABE-EE06-2DC9-23A64698E759}"/>
              </a:ext>
            </a:extLst>
          </p:cNvPr>
          <p:cNvSpPr txBox="1"/>
          <p:nvPr/>
        </p:nvSpPr>
        <p:spPr>
          <a:xfrm>
            <a:off x="2018873" y="153262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8,7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156ADA9-D124-7FB2-5ADB-A4BD1C324852}"/>
              </a:ext>
            </a:extLst>
          </p:cNvPr>
          <p:cNvSpPr txBox="1"/>
          <p:nvPr/>
        </p:nvSpPr>
        <p:spPr>
          <a:xfrm>
            <a:off x="2319511" y="1609565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F5B9663A-7C88-1310-3046-2C62DC47060A}"/>
              </a:ext>
            </a:extLst>
          </p:cNvPr>
          <p:cNvSpPr txBox="1"/>
          <p:nvPr/>
        </p:nvSpPr>
        <p:spPr>
          <a:xfrm>
            <a:off x="1995426" y="1863208"/>
            <a:ext cx="19888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г  Циолковский, 2023 г.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:a16="http://schemas.microsoft.com/office/drawing/2014/main" xmlns="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827306" y="1418842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xmlns="" id="{34635477-1B2D-01F3-8FB7-2516AED14752}"/>
              </a:ext>
            </a:extLst>
          </p:cNvPr>
          <p:cNvSpPr/>
          <p:nvPr/>
        </p:nvSpPr>
        <p:spPr>
          <a:xfrm>
            <a:off x="3123706" y="2467242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ED35A42D-3D27-DFA6-AB8B-DEE9DE40A08C}"/>
              </a:ext>
            </a:extLst>
          </p:cNvPr>
          <p:cNvSpPr txBox="1"/>
          <p:nvPr/>
        </p:nvSpPr>
        <p:spPr>
          <a:xfrm>
            <a:off x="767335" y="2579592"/>
            <a:ext cx="175021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60,6 км²</a:t>
            </a:r>
          </a:p>
          <a:p>
            <a:pPr algn="ctr"/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FA94615B-DCE9-714A-3CA3-7B2922C855BA}"/>
              </a:ext>
            </a:extLst>
          </p:cNvPr>
          <p:cNvSpPr txBox="1"/>
          <p:nvPr/>
        </p:nvSpPr>
        <p:spPr>
          <a:xfrm>
            <a:off x="764970" y="2951126"/>
            <a:ext cx="152437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ГО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B5C67D58-65B0-BABF-EC03-A08117CDCF5F}"/>
              </a:ext>
            </a:extLst>
          </p:cNvPr>
          <p:cNvSpPr txBox="1"/>
          <p:nvPr/>
        </p:nvSpPr>
        <p:spPr>
          <a:xfrm>
            <a:off x="3350809" y="2589020"/>
            <a:ext cx="186676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Логистические коридоры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890480E-3893-F81C-B22E-393C852242FA}"/>
              </a:ext>
            </a:extLst>
          </p:cNvPr>
          <p:cNvSpPr txBox="1"/>
          <p:nvPr/>
        </p:nvSpPr>
        <p:spPr>
          <a:xfrm>
            <a:off x="3224131" y="2816226"/>
            <a:ext cx="2394910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172 км город Благовещенск,</a:t>
            </a:r>
          </a:p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международный автомобильный </a:t>
            </a:r>
          </a:p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мост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3FF8003-D57A-118B-7A0A-2E0A239A7E90}"/>
              </a:ext>
            </a:extLst>
          </p:cNvPr>
          <p:cNvSpPr txBox="1"/>
          <p:nvPr/>
        </p:nvSpPr>
        <p:spPr>
          <a:xfrm>
            <a:off x="1801624" y="3946307"/>
            <a:ext cx="194545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Воздушный транспорт 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xmlns="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0F7716E0-33E1-47CC-F22F-F3F1AB99120C}"/>
              </a:ext>
            </a:extLst>
          </p:cNvPr>
          <p:cNvSpPr txBox="1"/>
          <p:nvPr/>
        </p:nvSpPr>
        <p:spPr>
          <a:xfrm>
            <a:off x="2885964" y="4951476"/>
            <a:ext cx="11430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8DB2A8B5-932C-6F5C-9F50-499F12240835}"/>
              </a:ext>
            </a:extLst>
          </p:cNvPr>
          <p:cNvSpPr txBox="1"/>
          <p:nvPr/>
        </p:nvSpPr>
        <p:spPr>
          <a:xfrm>
            <a:off x="2805092" y="5688166"/>
            <a:ext cx="10914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 ➝ Циолковский ➝ Хабаровск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96E86D3-C60C-F8B4-9BCE-E384B0CF5CF1}"/>
              </a:ext>
            </a:extLst>
          </p:cNvPr>
          <p:cNvSpPr txBox="1"/>
          <p:nvPr/>
        </p:nvSpPr>
        <p:spPr>
          <a:xfrm>
            <a:off x="706613" y="4940589"/>
            <a:ext cx="1376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железнодорожный транспорт</a:t>
            </a:r>
            <a:endParaRPr lang="ru-RU" sz="11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7EC816E-E458-34AF-82E9-E325D2EA6F15}"/>
              </a:ext>
            </a:extLst>
          </p:cNvPr>
          <p:cNvSpPr txBox="1"/>
          <p:nvPr/>
        </p:nvSpPr>
        <p:spPr>
          <a:xfrm>
            <a:off x="706613" y="5693498"/>
            <a:ext cx="109143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Транссибирская магистраль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EBAD4BC-722C-8F18-6F6A-EE9A29BE3239}"/>
              </a:ext>
            </a:extLst>
          </p:cNvPr>
          <p:cNvSpPr txBox="1"/>
          <p:nvPr/>
        </p:nvSpPr>
        <p:spPr>
          <a:xfrm>
            <a:off x="706613" y="5368206"/>
            <a:ext cx="13495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Ледяная 3,8 км от Циолковского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F03E8347-34B6-89F2-E98E-7F490ADEFA8C}"/>
              </a:ext>
            </a:extLst>
          </p:cNvPr>
          <p:cNvSpPr txBox="1"/>
          <p:nvPr/>
        </p:nvSpPr>
        <p:spPr>
          <a:xfrm>
            <a:off x="2823802" y="5362827"/>
            <a:ext cx="134952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Р297 «Амур» </a:t>
            </a:r>
          </a:p>
          <a:p>
            <a:r>
              <a:rPr lang="ru-RU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(бывшая М58)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59B17874-7392-F85E-5379-718FAA06C17E}"/>
              </a:ext>
            </a:extLst>
          </p:cNvPr>
          <p:cNvSpPr txBox="1"/>
          <p:nvPr/>
        </p:nvSpPr>
        <p:spPr>
          <a:xfrm>
            <a:off x="6343568" y="5537887"/>
            <a:ext cx="85741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Р-297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BAA6CB0-4167-9541-B67B-0E95357E6A5F}"/>
              </a:ext>
            </a:extLst>
          </p:cNvPr>
          <p:cNvSpPr txBox="1"/>
          <p:nvPr/>
        </p:nvSpPr>
        <p:spPr>
          <a:xfrm>
            <a:off x="8164773" y="5564506"/>
            <a:ext cx="132496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Железная дорога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xmlns="" id="{1857E405-1D1B-8CAF-3F86-69B823918678}"/>
              </a:ext>
            </a:extLst>
          </p:cNvPr>
          <p:cNvCxnSpPr>
            <a:cxnSpLocks/>
          </p:cNvCxnSpPr>
          <p:nvPr/>
        </p:nvCxnSpPr>
        <p:spPr>
          <a:xfrm>
            <a:off x="5996464" y="5593347"/>
            <a:ext cx="24464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xmlns="" id="{96907F74-87A4-9F3C-1200-21D129AEF31A}"/>
              </a:ext>
            </a:extLst>
          </p:cNvPr>
          <p:cNvCxnSpPr>
            <a:cxnSpLocks/>
          </p:cNvCxnSpPr>
          <p:nvPr/>
        </p:nvCxnSpPr>
        <p:spPr>
          <a:xfrm>
            <a:off x="7797997" y="5618367"/>
            <a:ext cx="244642" cy="0"/>
          </a:xfrm>
          <a:prstGeom prst="line">
            <a:avLst/>
          </a:prstGeom>
          <a:ln w="12700" cmpd="sng">
            <a:solidFill>
              <a:srgbClr val="4756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" name="Рисунок 105" descr="Маркер со сплошной заливкой">
            <a:extLst>
              <a:ext uri="{FF2B5EF4-FFF2-40B4-BE49-F238E27FC236}">
                <a16:creationId xmlns:a16="http://schemas.microsoft.com/office/drawing/2014/main" xmlns="" id="{AEAC66D0-ADED-4C2C-61F4-DA371C9797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571155" y="3446687"/>
            <a:ext cx="180000" cy="180000"/>
          </a:xfrm>
          <a:prstGeom prst="rect">
            <a:avLst/>
          </a:prstGeom>
        </p:spPr>
      </p:pic>
      <p:pic>
        <p:nvPicPr>
          <p:cNvPr id="231" name="Рисунок 230" descr="Поезд со сплошной заливкой">
            <a:extLst>
              <a:ext uri="{FF2B5EF4-FFF2-40B4-BE49-F238E27FC236}">
                <a16:creationId xmlns:a16="http://schemas.microsoft.com/office/drawing/2014/main" xmlns="" id="{A2CFD3F2-26AB-9E8D-2227-AFB755127E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675682" y="3530770"/>
            <a:ext cx="180000" cy="180000"/>
          </a:xfrm>
          <a:prstGeom prst="rect">
            <a:avLst/>
          </a:prstGeom>
        </p:spPr>
      </p:pic>
      <p:sp>
        <p:nvSpPr>
          <p:cNvPr id="83" name="Скругленный прямоугольник 82">
            <a:extLst>
              <a:ext uri="{FF2B5EF4-FFF2-40B4-BE49-F238E27FC236}">
                <a16:creationId xmlns:a16="http://schemas.microsoft.com/office/drawing/2014/main" xmlns="" id="{50403483-55E7-7CD7-1A34-AF319242838E}"/>
              </a:ext>
            </a:extLst>
          </p:cNvPr>
          <p:cNvSpPr/>
          <p:nvPr/>
        </p:nvSpPr>
        <p:spPr>
          <a:xfrm>
            <a:off x="7168081" y="3032278"/>
            <a:ext cx="1009085" cy="31828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Циолковский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:a16="http://schemas.microsoft.com/office/drawing/2014/main" xmlns="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218742" y="3097122"/>
            <a:ext cx="180000" cy="180000"/>
          </a:xfrm>
          <a:prstGeom prst="rect">
            <a:avLst/>
          </a:prstGeom>
        </p:spPr>
      </p:pic>
      <p:sp>
        <p:nvSpPr>
          <p:cNvPr id="234" name="TextBox 233">
            <a:extLst>
              <a:ext uri="{FF2B5EF4-FFF2-40B4-BE49-F238E27FC236}">
                <a16:creationId xmlns:a16="http://schemas.microsoft.com/office/drawing/2014/main" xmlns="" id="{2D48715E-5B06-8F9B-C0D5-EF438749EC8F}"/>
              </a:ext>
            </a:extLst>
          </p:cNvPr>
          <p:cNvSpPr txBox="1"/>
          <p:nvPr/>
        </p:nvSpPr>
        <p:spPr>
          <a:xfrm>
            <a:off x="6675682" y="3248460"/>
            <a:ext cx="9783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3,8 км.</a:t>
            </a:r>
          </a:p>
          <a:p>
            <a:r>
              <a:rPr lang="ru-RU" sz="700" b="1" spc="-3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мин</a:t>
            </a:r>
            <a:r>
              <a:rPr lang="ru-RU" sz="700" b="1" spc="-30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5" name="Рисунок 234" descr="Конвертируемый со сплошной заливкой">
            <a:extLst>
              <a:ext uri="{FF2B5EF4-FFF2-40B4-BE49-F238E27FC236}">
                <a16:creationId xmlns:a16="http://schemas.microsoft.com/office/drawing/2014/main" xmlns="" id="{0635AF20-4AD4-3D21-1F24-EB3E6A7701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6795423" y="3396610"/>
            <a:ext cx="180000" cy="18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ХАРАКТЕРИСТИКА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Г. Циолковский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" name="Полилиния: фигура 244">
            <a:extLst>
              <a:ext uri="{FF2B5EF4-FFF2-40B4-BE49-F238E27FC236}">
                <a16:creationId xmlns:a16="http://schemas.microsoft.com/office/drawing/2014/main" xmlns="" id="{DB0488DB-FAF2-8B46-7918-E85039CAECA0}"/>
              </a:ext>
            </a:extLst>
          </p:cNvPr>
          <p:cNvSpPr/>
          <p:nvPr/>
        </p:nvSpPr>
        <p:spPr>
          <a:xfrm>
            <a:off x="6792686" y="3521947"/>
            <a:ext cx="381837" cy="226088"/>
          </a:xfrm>
          <a:custGeom>
            <a:avLst/>
            <a:gdLst>
              <a:gd name="connsiteX0" fmla="*/ 381837 w 381837"/>
              <a:gd name="connsiteY0" fmla="*/ 0 h 226088"/>
              <a:gd name="connsiteX1" fmla="*/ 381837 w 381837"/>
              <a:gd name="connsiteY1" fmla="*/ 0 h 226088"/>
              <a:gd name="connsiteX2" fmla="*/ 346668 w 381837"/>
              <a:gd name="connsiteY2" fmla="*/ 25121 h 226088"/>
              <a:gd name="connsiteX3" fmla="*/ 316523 w 381837"/>
              <a:gd name="connsiteY3" fmla="*/ 50242 h 226088"/>
              <a:gd name="connsiteX4" fmla="*/ 221063 w 381837"/>
              <a:gd name="connsiteY4" fmla="*/ 60290 h 226088"/>
              <a:gd name="connsiteX5" fmla="*/ 195943 w 381837"/>
              <a:gd name="connsiteY5" fmla="*/ 65315 h 226088"/>
              <a:gd name="connsiteX6" fmla="*/ 165798 w 381837"/>
              <a:gd name="connsiteY6" fmla="*/ 95460 h 226088"/>
              <a:gd name="connsiteX7" fmla="*/ 150725 w 381837"/>
              <a:gd name="connsiteY7" fmla="*/ 135653 h 226088"/>
              <a:gd name="connsiteX8" fmla="*/ 135652 w 381837"/>
              <a:gd name="connsiteY8" fmla="*/ 170822 h 226088"/>
              <a:gd name="connsiteX9" fmla="*/ 125604 w 381837"/>
              <a:gd name="connsiteY9" fmla="*/ 185895 h 226088"/>
              <a:gd name="connsiteX10" fmla="*/ 105507 w 381837"/>
              <a:gd name="connsiteY10" fmla="*/ 216040 h 226088"/>
              <a:gd name="connsiteX11" fmla="*/ 80387 w 381837"/>
              <a:gd name="connsiteY11" fmla="*/ 221064 h 226088"/>
              <a:gd name="connsiteX12" fmla="*/ 65314 w 381837"/>
              <a:gd name="connsiteY12" fmla="*/ 226088 h 226088"/>
              <a:gd name="connsiteX13" fmla="*/ 35169 w 381837"/>
              <a:gd name="connsiteY13" fmla="*/ 221064 h 226088"/>
              <a:gd name="connsiteX14" fmla="*/ 30145 w 381837"/>
              <a:gd name="connsiteY14" fmla="*/ 205991 h 226088"/>
              <a:gd name="connsiteX15" fmla="*/ 5024 w 381837"/>
              <a:gd name="connsiteY15" fmla="*/ 180871 h 226088"/>
              <a:gd name="connsiteX16" fmla="*/ 0 w 381837"/>
              <a:gd name="connsiteY16" fmla="*/ 175846 h 226088"/>
              <a:gd name="connsiteX17" fmla="*/ 15072 w 381837"/>
              <a:gd name="connsiteY17" fmla="*/ 180871 h 226088"/>
              <a:gd name="connsiteX18" fmla="*/ 5024 w 381837"/>
              <a:gd name="connsiteY18" fmla="*/ 175846 h 226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81837" h="226088">
                <a:moveTo>
                  <a:pt x="381837" y="0"/>
                </a:moveTo>
                <a:lnTo>
                  <a:pt x="381837" y="0"/>
                </a:lnTo>
                <a:cubicBezTo>
                  <a:pt x="370114" y="8374"/>
                  <a:pt x="357436" y="15550"/>
                  <a:pt x="346668" y="25121"/>
                </a:cubicBezTo>
                <a:cubicBezTo>
                  <a:pt x="329702" y="40202"/>
                  <a:pt x="345446" y="45212"/>
                  <a:pt x="316523" y="50242"/>
                </a:cubicBezTo>
                <a:cubicBezTo>
                  <a:pt x="285000" y="55724"/>
                  <a:pt x="221063" y="60290"/>
                  <a:pt x="221063" y="60290"/>
                </a:cubicBezTo>
                <a:cubicBezTo>
                  <a:pt x="212690" y="61965"/>
                  <a:pt x="203938" y="62317"/>
                  <a:pt x="195943" y="65315"/>
                </a:cubicBezTo>
                <a:cubicBezTo>
                  <a:pt x="180609" y="71066"/>
                  <a:pt x="175193" y="82932"/>
                  <a:pt x="165798" y="95460"/>
                </a:cubicBezTo>
                <a:cubicBezTo>
                  <a:pt x="156533" y="132515"/>
                  <a:pt x="166490" y="98867"/>
                  <a:pt x="150725" y="135653"/>
                </a:cubicBezTo>
                <a:cubicBezTo>
                  <a:pt x="138646" y="163839"/>
                  <a:pt x="154698" y="137493"/>
                  <a:pt x="135652" y="170822"/>
                </a:cubicBezTo>
                <a:cubicBezTo>
                  <a:pt x="132656" y="176065"/>
                  <a:pt x="128600" y="180652"/>
                  <a:pt x="125604" y="185895"/>
                </a:cubicBezTo>
                <a:cubicBezTo>
                  <a:pt x="121626" y="192856"/>
                  <a:pt x="115672" y="211683"/>
                  <a:pt x="105507" y="216040"/>
                </a:cubicBezTo>
                <a:cubicBezTo>
                  <a:pt x="97658" y="219404"/>
                  <a:pt x="88671" y="218993"/>
                  <a:pt x="80387" y="221064"/>
                </a:cubicBezTo>
                <a:cubicBezTo>
                  <a:pt x="75249" y="222348"/>
                  <a:pt x="70338" y="224413"/>
                  <a:pt x="65314" y="226088"/>
                </a:cubicBezTo>
                <a:cubicBezTo>
                  <a:pt x="55266" y="224413"/>
                  <a:pt x="44014" y="226118"/>
                  <a:pt x="35169" y="221064"/>
                </a:cubicBezTo>
                <a:cubicBezTo>
                  <a:pt x="30571" y="218436"/>
                  <a:pt x="33323" y="210228"/>
                  <a:pt x="30145" y="205991"/>
                </a:cubicBezTo>
                <a:cubicBezTo>
                  <a:pt x="23040" y="196517"/>
                  <a:pt x="13398" y="189244"/>
                  <a:pt x="5024" y="180871"/>
                </a:cubicBezTo>
                <a:lnTo>
                  <a:pt x="0" y="175846"/>
                </a:lnTo>
                <a:lnTo>
                  <a:pt x="15072" y="180871"/>
                </a:lnTo>
                <a:lnTo>
                  <a:pt x="5024" y="175846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8" name="Полилиния: фигура 247">
            <a:extLst>
              <a:ext uri="{FF2B5EF4-FFF2-40B4-BE49-F238E27FC236}">
                <a16:creationId xmlns:a16="http://schemas.microsoft.com/office/drawing/2014/main" xmlns="" id="{281CFCF2-468B-0985-793F-5B936FAE503A}"/>
              </a:ext>
            </a:extLst>
          </p:cNvPr>
          <p:cNvSpPr/>
          <p:nvPr/>
        </p:nvSpPr>
        <p:spPr>
          <a:xfrm>
            <a:off x="6079253" y="1441938"/>
            <a:ext cx="2763296" cy="4009293"/>
          </a:xfrm>
          <a:custGeom>
            <a:avLst/>
            <a:gdLst>
              <a:gd name="connsiteX0" fmla="*/ 0 w 2763296"/>
              <a:gd name="connsiteY0" fmla="*/ 0 h 4009293"/>
              <a:gd name="connsiteX1" fmla="*/ 25121 w 2763296"/>
              <a:gd name="connsiteY1" fmla="*/ 80387 h 4009293"/>
              <a:gd name="connsiteX2" fmla="*/ 65314 w 2763296"/>
              <a:gd name="connsiteY2" fmla="*/ 110532 h 4009293"/>
              <a:gd name="connsiteX3" fmla="*/ 75362 w 2763296"/>
              <a:gd name="connsiteY3" fmla="*/ 125605 h 4009293"/>
              <a:gd name="connsiteX4" fmla="*/ 90435 w 2763296"/>
              <a:gd name="connsiteY4" fmla="*/ 130629 h 4009293"/>
              <a:gd name="connsiteX5" fmla="*/ 100483 w 2763296"/>
              <a:gd name="connsiteY5" fmla="*/ 160774 h 4009293"/>
              <a:gd name="connsiteX6" fmla="*/ 110532 w 2763296"/>
              <a:gd name="connsiteY6" fmla="*/ 175847 h 4009293"/>
              <a:gd name="connsiteX7" fmla="*/ 125604 w 2763296"/>
              <a:gd name="connsiteY7" fmla="*/ 190919 h 4009293"/>
              <a:gd name="connsiteX8" fmla="*/ 140677 w 2763296"/>
              <a:gd name="connsiteY8" fmla="*/ 221064 h 4009293"/>
              <a:gd name="connsiteX9" fmla="*/ 160773 w 2763296"/>
              <a:gd name="connsiteY9" fmla="*/ 266282 h 4009293"/>
              <a:gd name="connsiteX10" fmla="*/ 170822 w 2763296"/>
              <a:gd name="connsiteY10" fmla="*/ 286378 h 4009293"/>
              <a:gd name="connsiteX11" fmla="*/ 175846 w 2763296"/>
              <a:gd name="connsiteY11" fmla="*/ 301451 h 4009293"/>
              <a:gd name="connsiteX12" fmla="*/ 195943 w 2763296"/>
              <a:gd name="connsiteY12" fmla="*/ 326572 h 4009293"/>
              <a:gd name="connsiteX13" fmla="*/ 211015 w 2763296"/>
              <a:gd name="connsiteY13" fmla="*/ 346669 h 4009293"/>
              <a:gd name="connsiteX14" fmla="*/ 216039 w 2763296"/>
              <a:gd name="connsiteY14" fmla="*/ 361741 h 4009293"/>
              <a:gd name="connsiteX15" fmla="*/ 236136 w 2763296"/>
              <a:gd name="connsiteY15" fmla="*/ 391886 h 4009293"/>
              <a:gd name="connsiteX16" fmla="*/ 246184 w 2763296"/>
              <a:gd name="connsiteY16" fmla="*/ 417007 h 4009293"/>
              <a:gd name="connsiteX17" fmla="*/ 256233 w 2763296"/>
              <a:gd name="connsiteY17" fmla="*/ 467249 h 4009293"/>
              <a:gd name="connsiteX18" fmla="*/ 261257 w 2763296"/>
              <a:gd name="connsiteY18" fmla="*/ 577781 h 4009293"/>
              <a:gd name="connsiteX19" fmla="*/ 271305 w 2763296"/>
              <a:gd name="connsiteY19" fmla="*/ 678264 h 4009293"/>
              <a:gd name="connsiteX20" fmla="*/ 281354 w 2763296"/>
              <a:gd name="connsiteY20" fmla="*/ 713433 h 4009293"/>
              <a:gd name="connsiteX21" fmla="*/ 291402 w 2763296"/>
              <a:gd name="connsiteY21" fmla="*/ 728506 h 4009293"/>
              <a:gd name="connsiteX22" fmla="*/ 296426 w 2763296"/>
              <a:gd name="connsiteY22" fmla="*/ 748603 h 4009293"/>
              <a:gd name="connsiteX23" fmla="*/ 306474 w 2763296"/>
              <a:gd name="connsiteY23" fmla="*/ 763675 h 4009293"/>
              <a:gd name="connsiteX24" fmla="*/ 321547 w 2763296"/>
              <a:gd name="connsiteY24" fmla="*/ 808893 h 4009293"/>
              <a:gd name="connsiteX25" fmla="*/ 326571 w 2763296"/>
              <a:gd name="connsiteY25" fmla="*/ 834014 h 4009293"/>
              <a:gd name="connsiteX26" fmla="*/ 341644 w 2763296"/>
              <a:gd name="connsiteY26" fmla="*/ 844062 h 4009293"/>
              <a:gd name="connsiteX27" fmla="*/ 356716 w 2763296"/>
              <a:gd name="connsiteY27" fmla="*/ 869183 h 4009293"/>
              <a:gd name="connsiteX28" fmla="*/ 371789 w 2763296"/>
              <a:gd name="connsiteY28" fmla="*/ 884255 h 4009293"/>
              <a:gd name="connsiteX29" fmla="*/ 391885 w 2763296"/>
              <a:gd name="connsiteY29" fmla="*/ 919425 h 4009293"/>
              <a:gd name="connsiteX30" fmla="*/ 396910 w 2763296"/>
              <a:gd name="connsiteY30" fmla="*/ 934497 h 4009293"/>
              <a:gd name="connsiteX31" fmla="*/ 411982 w 2763296"/>
              <a:gd name="connsiteY31" fmla="*/ 949570 h 4009293"/>
              <a:gd name="connsiteX32" fmla="*/ 432079 w 2763296"/>
              <a:gd name="connsiteY32" fmla="*/ 979715 h 4009293"/>
              <a:gd name="connsiteX33" fmla="*/ 447151 w 2763296"/>
              <a:gd name="connsiteY33" fmla="*/ 1024932 h 4009293"/>
              <a:gd name="connsiteX34" fmla="*/ 457200 w 2763296"/>
              <a:gd name="connsiteY34" fmla="*/ 1040005 h 4009293"/>
              <a:gd name="connsiteX35" fmla="*/ 472272 w 2763296"/>
              <a:gd name="connsiteY35" fmla="*/ 1080198 h 4009293"/>
              <a:gd name="connsiteX36" fmla="*/ 487345 w 2763296"/>
              <a:gd name="connsiteY36" fmla="*/ 1130440 h 4009293"/>
              <a:gd name="connsiteX37" fmla="*/ 497393 w 2763296"/>
              <a:gd name="connsiteY37" fmla="*/ 1155561 h 4009293"/>
              <a:gd name="connsiteX38" fmla="*/ 502417 w 2763296"/>
              <a:gd name="connsiteY38" fmla="*/ 1170633 h 4009293"/>
              <a:gd name="connsiteX39" fmla="*/ 557683 w 2763296"/>
              <a:gd name="connsiteY39" fmla="*/ 1215851 h 4009293"/>
              <a:gd name="connsiteX40" fmla="*/ 587828 w 2763296"/>
              <a:gd name="connsiteY40" fmla="*/ 1245996 h 4009293"/>
              <a:gd name="connsiteX41" fmla="*/ 607925 w 2763296"/>
              <a:gd name="connsiteY41" fmla="*/ 1261069 h 4009293"/>
              <a:gd name="connsiteX42" fmla="*/ 612949 w 2763296"/>
              <a:gd name="connsiteY42" fmla="*/ 1276141 h 4009293"/>
              <a:gd name="connsiteX43" fmla="*/ 622998 w 2763296"/>
              <a:gd name="connsiteY43" fmla="*/ 1296238 h 4009293"/>
              <a:gd name="connsiteX44" fmla="*/ 638070 w 2763296"/>
              <a:gd name="connsiteY44" fmla="*/ 1341455 h 4009293"/>
              <a:gd name="connsiteX45" fmla="*/ 653143 w 2763296"/>
              <a:gd name="connsiteY45" fmla="*/ 1361552 h 4009293"/>
              <a:gd name="connsiteX46" fmla="*/ 683288 w 2763296"/>
              <a:gd name="connsiteY46" fmla="*/ 1406770 h 4009293"/>
              <a:gd name="connsiteX47" fmla="*/ 743578 w 2763296"/>
              <a:gd name="connsiteY47" fmla="*/ 1467060 h 4009293"/>
              <a:gd name="connsiteX48" fmla="*/ 753626 w 2763296"/>
              <a:gd name="connsiteY48" fmla="*/ 1532374 h 4009293"/>
              <a:gd name="connsiteX49" fmla="*/ 768699 w 2763296"/>
              <a:gd name="connsiteY49" fmla="*/ 1552471 h 4009293"/>
              <a:gd name="connsiteX50" fmla="*/ 783771 w 2763296"/>
              <a:gd name="connsiteY50" fmla="*/ 1577592 h 4009293"/>
              <a:gd name="connsiteX51" fmla="*/ 788795 w 2763296"/>
              <a:gd name="connsiteY51" fmla="*/ 1592664 h 4009293"/>
              <a:gd name="connsiteX52" fmla="*/ 798844 w 2763296"/>
              <a:gd name="connsiteY52" fmla="*/ 1607737 h 4009293"/>
              <a:gd name="connsiteX53" fmla="*/ 808892 w 2763296"/>
              <a:gd name="connsiteY53" fmla="*/ 1632858 h 4009293"/>
              <a:gd name="connsiteX54" fmla="*/ 828989 w 2763296"/>
              <a:gd name="connsiteY54" fmla="*/ 1657978 h 4009293"/>
              <a:gd name="connsiteX55" fmla="*/ 854110 w 2763296"/>
              <a:gd name="connsiteY55" fmla="*/ 1713244 h 4009293"/>
              <a:gd name="connsiteX56" fmla="*/ 864158 w 2763296"/>
              <a:gd name="connsiteY56" fmla="*/ 1728317 h 4009293"/>
              <a:gd name="connsiteX57" fmla="*/ 884255 w 2763296"/>
              <a:gd name="connsiteY57" fmla="*/ 1768510 h 4009293"/>
              <a:gd name="connsiteX58" fmla="*/ 904351 w 2763296"/>
              <a:gd name="connsiteY58" fmla="*/ 1823776 h 4009293"/>
              <a:gd name="connsiteX59" fmla="*/ 909376 w 2763296"/>
              <a:gd name="connsiteY59" fmla="*/ 1838849 h 4009293"/>
              <a:gd name="connsiteX60" fmla="*/ 919424 w 2763296"/>
              <a:gd name="connsiteY60" fmla="*/ 1853921 h 4009293"/>
              <a:gd name="connsiteX61" fmla="*/ 924448 w 2763296"/>
              <a:gd name="connsiteY61" fmla="*/ 1868994 h 4009293"/>
              <a:gd name="connsiteX62" fmla="*/ 934496 w 2763296"/>
              <a:gd name="connsiteY62" fmla="*/ 1884066 h 4009293"/>
              <a:gd name="connsiteX63" fmla="*/ 939521 w 2763296"/>
              <a:gd name="connsiteY63" fmla="*/ 1909187 h 4009293"/>
              <a:gd name="connsiteX64" fmla="*/ 974690 w 2763296"/>
              <a:gd name="connsiteY64" fmla="*/ 1999622 h 4009293"/>
              <a:gd name="connsiteX65" fmla="*/ 984738 w 2763296"/>
              <a:gd name="connsiteY65" fmla="*/ 2014695 h 4009293"/>
              <a:gd name="connsiteX66" fmla="*/ 999811 w 2763296"/>
              <a:gd name="connsiteY66" fmla="*/ 2024743 h 4009293"/>
              <a:gd name="connsiteX67" fmla="*/ 1034980 w 2763296"/>
              <a:gd name="connsiteY67" fmla="*/ 2054888 h 4009293"/>
              <a:gd name="connsiteX68" fmla="*/ 1060101 w 2763296"/>
              <a:gd name="connsiteY68" fmla="*/ 2080009 h 4009293"/>
              <a:gd name="connsiteX69" fmla="*/ 1075173 w 2763296"/>
              <a:gd name="connsiteY69" fmla="*/ 2090058 h 4009293"/>
              <a:gd name="connsiteX70" fmla="*/ 1120391 w 2763296"/>
              <a:gd name="connsiteY70" fmla="*/ 2125227 h 4009293"/>
              <a:gd name="connsiteX71" fmla="*/ 1135463 w 2763296"/>
              <a:gd name="connsiteY71" fmla="*/ 2135275 h 4009293"/>
              <a:gd name="connsiteX72" fmla="*/ 1140488 w 2763296"/>
              <a:gd name="connsiteY72" fmla="*/ 2150348 h 4009293"/>
              <a:gd name="connsiteX73" fmla="*/ 1160584 w 2763296"/>
              <a:gd name="connsiteY73" fmla="*/ 2165420 h 4009293"/>
              <a:gd name="connsiteX74" fmla="*/ 1170633 w 2763296"/>
              <a:gd name="connsiteY74" fmla="*/ 2175469 h 4009293"/>
              <a:gd name="connsiteX75" fmla="*/ 1175657 w 2763296"/>
              <a:gd name="connsiteY75" fmla="*/ 2190541 h 4009293"/>
              <a:gd name="connsiteX76" fmla="*/ 1220874 w 2763296"/>
              <a:gd name="connsiteY76" fmla="*/ 2230735 h 4009293"/>
              <a:gd name="connsiteX77" fmla="*/ 1240971 w 2763296"/>
              <a:gd name="connsiteY77" fmla="*/ 2270928 h 4009293"/>
              <a:gd name="connsiteX78" fmla="*/ 1256044 w 2763296"/>
              <a:gd name="connsiteY78" fmla="*/ 2291025 h 4009293"/>
              <a:gd name="connsiteX79" fmla="*/ 1266092 w 2763296"/>
              <a:gd name="connsiteY79" fmla="*/ 2311121 h 4009293"/>
              <a:gd name="connsiteX80" fmla="*/ 1276140 w 2763296"/>
              <a:gd name="connsiteY80" fmla="*/ 2321170 h 4009293"/>
              <a:gd name="connsiteX81" fmla="*/ 1286189 w 2763296"/>
              <a:gd name="connsiteY81" fmla="*/ 2341266 h 4009293"/>
              <a:gd name="connsiteX82" fmla="*/ 1291213 w 2763296"/>
              <a:gd name="connsiteY82" fmla="*/ 2356339 h 4009293"/>
              <a:gd name="connsiteX83" fmla="*/ 1306285 w 2763296"/>
              <a:gd name="connsiteY83" fmla="*/ 2371411 h 4009293"/>
              <a:gd name="connsiteX84" fmla="*/ 1316334 w 2763296"/>
              <a:gd name="connsiteY84" fmla="*/ 2386484 h 4009293"/>
              <a:gd name="connsiteX85" fmla="*/ 1321358 w 2763296"/>
              <a:gd name="connsiteY85" fmla="*/ 2406581 h 4009293"/>
              <a:gd name="connsiteX86" fmla="*/ 1336431 w 2763296"/>
              <a:gd name="connsiteY86" fmla="*/ 2426677 h 4009293"/>
              <a:gd name="connsiteX87" fmla="*/ 1346479 w 2763296"/>
              <a:gd name="connsiteY87" fmla="*/ 2441750 h 4009293"/>
              <a:gd name="connsiteX88" fmla="*/ 1351503 w 2763296"/>
              <a:gd name="connsiteY88" fmla="*/ 2461847 h 4009293"/>
              <a:gd name="connsiteX89" fmla="*/ 1366576 w 2763296"/>
              <a:gd name="connsiteY89" fmla="*/ 2471895 h 4009293"/>
              <a:gd name="connsiteX90" fmla="*/ 1376624 w 2763296"/>
              <a:gd name="connsiteY90" fmla="*/ 2486967 h 4009293"/>
              <a:gd name="connsiteX91" fmla="*/ 1391696 w 2763296"/>
              <a:gd name="connsiteY91" fmla="*/ 2522137 h 4009293"/>
              <a:gd name="connsiteX92" fmla="*/ 1396721 w 2763296"/>
              <a:gd name="connsiteY92" fmla="*/ 2542233 h 4009293"/>
              <a:gd name="connsiteX93" fmla="*/ 1406769 w 2763296"/>
              <a:gd name="connsiteY93" fmla="*/ 2557306 h 4009293"/>
              <a:gd name="connsiteX94" fmla="*/ 1411793 w 2763296"/>
              <a:gd name="connsiteY94" fmla="*/ 2572378 h 4009293"/>
              <a:gd name="connsiteX95" fmla="*/ 1431890 w 2763296"/>
              <a:gd name="connsiteY95" fmla="*/ 2602524 h 4009293"/>
              <a:gd name="connsiteX96" fmla="*/ 1441938 w 2763296"/>
              <a:gd name="connsiteY96" fmla="*/ 2617596 h 4009293"/>
              <a:gd name="connsiteX97" fmla="*/ 1451987 w 2763296"/>
              <a:gd name="connsiteY97" fmla="*/ 2652765 h 4009293"/>
              <a:gd name="connsiteX98" fmla="*/ 1467059 w 2763296"/>
              <a:gd name="connsiteY98" fmla="*/ 2662814 h 4009293"/>
              <a:gd name="connsiteX99" fmla="*/ 1472083 w 2763296"/>
              <a:gd name="connsiteY99" fmla="*/ 2677886 h 4009293"/>
              <a:gd name="connsiteX100" fmla="*/ 1517301 w 2763296"/>
              <a:gd name="connsiteY100" fmla="*/ 2728128 h 4009293"/>
              <a:gd name="connsiteX101" fmla="*/ 1527349 w 2763296"/>
              <a:gd name="connsiteY101" fmla="*/ 2748225 h 4009293"/>
              <a:gd name="connsiteX102" fmla="*/ 1542422 w 2763296"/>
              <a:gd name="connsiteY102" fmla="*/ 2773346 h 4009293"/>
              <a:gd name="connsiteX103" fmla="*/ 1552470 w 2763296"/>
              <a:gd name="connsiteY103" fmla="*/ 2793442 h 4009293"/>
              <a:gd name="connsiteX104" fmla="*/ 1587639 w 2763296"/>
              <a:gd name="connsiteY104" fmla="*/ 2838660 h 4009293"/>
              <a:gd name="connsiteX105" fmla="*/ 1607736 w 2763296"/>
              <a:gd name="connsiteY105" fmla="*/ 2863781 h 4009293"/>
              <a:gd name="connsiteX106" fmla="*/ 1622809 w 2763296"/>
              <a:gd name="connsiteY106" fmla="*/ 2873829 h 4009293"/>
              <a:gd name="connsiteX107" fmla="*/ 1637881 w 2763296"/>
              <a:gd name="connsiteY107" fmla="*/ 2893926 h 4009293"/>
              <a:gd name="connsiteX108" fmla="*/ 1652954 w 2763296"/>
              <a:gd name="connsiteY108" fmla="*/ 2924071 h 4009293"/>
              <a:gd name="connsiteX109" fmla="*/ 1668026 w 2763296"/>
              <a:gd name="connsiteY109" fmla="*/ 2929095 h 4009293"/>
              <a:gd name="connsiteX110" fmla="*/ 1678074 w 2763296"/>
              <a:gd name="connsiteY110" fmla="*/ 2944167 h 4009293"/>
              <a:gd name="connsiteX111" fmla="*/ 1693147 w 2763296"/>
              <a:gd name="connsiteY111" fmla="*/ 2974313 h 4009293"/>
              <a:gd name="connsiteX112" fmla="*/ 1713244 w 2763296"/>
              <a:gd name="connsiteY112" fmla="*/ 2999433 h 4009293"/>
              <a:gd name="connsiteX113" fmla="*/ 1728316 w 2763296"/>
              <a:gd name="connsiteY113" fmla="*/ 3009482 h 4009293"/>
              <a:gd name="connsiteX114" fmla="*/ 2059912 w 2763296"/>
              <a:gd name="connsiteY114" fmla="*/ 3029578 h 4009293"/>
              <a:gd name="connsiteX115" fmla="*/ 2090057 w 2763296"/>
              <a:gd name="connsiteY115" fmla="*/ 3049675 h 4009293"/>
              <a:gd name="connsiteX116" fmla="*/ 2095081 w 2763296"/>
              <a:gd name="connsiteY116" fmla="*/ 3064748 h 4009293"/>
              <a:gd name="connsiteX117" fmla="*/ 2135274 w 2763296"/>
              <a:gd name="connsiteY117" fmla="*/ 3094893 h 4009293"/>
              <a:gd name="connsiteX118" fmla="*/ 2140299 w 2763296"/>
              <a:gd name="connsiteY118" fmla="*/ 3109965 h 4009293"/>
              <a:gd name="connsiteX119" fmla="*/ 2155371 w 2763296"/>
              <a:gd name="connsiteY119" fmla="*/ 3125038 h 4009293"/>
              <a:gd name="connsiteX120" fmla="*/ 2165420 w 2763296"/>
              <a:gd name="connsiteY120" fmla="*/ 3140110 h 4009293"/>
              <a:gd name="connsiteX121" fmla="*/ 2180492 w 2763296"/>
              <a:gd name="connsiteY121" fmla="*/ 3155183 h 4009293"/>
              <a:gd name="connsiteX122" fmla="*/ 2210637 w 2763296"/>
              <a:gd name="connsiteY122" fmla="*/ 3195376 h 4009293"/>
              <a:gd name="connsiteX123" fmla="*/ 2225710 w 2763296"/>
              <a:gd name="connsiteY123" fmla="*/ 3210449 h 4009293"/>
              <a:gd name="connsiteX124" fmla="*/ 2235758 w 2763296"/>
              <a:gd name="connsiteY124" fmla="*/ 3225521 h 4009293"/>
              <a:gd name="connsiteX125" fmla="*/ 2250831 w 2763296"/>
              <a:gd name="connsiteY125" fmla="*/ 3240594 h 4009293"/>
              <a:gd name="connsiteX126" fmla="*/ 2260879 w 2763296"/>
              <a:gd name="connsiteY126" fmla="*/ 3255666 h 4009293"/>
              <a:gd name="connsiteX127" fmla="*/ 2280976 w 2763296"/>
              <a:gd name="connsiteY127" fmla="*/ 3275763 h 4009293"/>
              <a:gd name="connsiteX128" fmla="*/ 2291024 w 2763296"/>
              <a:gd name="connsiteY128" fmla="*/ 3290836 h 4009293"/>
              <a:gd name="connsiteX129" fmla="*/ 2301072 w 2763296"/>
              <a:gd name="connsiteY129" fmla="*/ 3310932 h 4009293"/>
              <a:gd name="connsiteX130" fmla="*/ 2311121 w 2763296"/>
              <a:gd name="connsiteY130" fmla="*/ 3320981 h 4009293"/>
              <a:gd name="connsiteX131" fmla="*/ 2321169 w 2763296"/>
              <a:gd name="connsiteY131" fmla="*/ 3346102 h 4009293"/>
              <a:gd name="connsiteX132" fmla="*/ 2331217 w 2763296"/>
              <a:gd name="connsiteY132" fmla="*/ 3361174 h 4009293"/>
              <a:gd name="connsiteX133" fmla="*/ 2336242 w 2763296"/>
              <a:gd name="connsiteY133" fmla="*/ 3376247 h 4009293"/>
              <a:gd name="connsiteX134" fmla="*/ 2351314 w 2763296"/>
              <a:gd name="connsiteY134" fmla="*/ 3401367 h 4009293"/>
              <a:gd name="connsiteX135" fmla="*/ 2361362 w 2763296"/>
              <a:gd name="connsiteY135" fmla="*/ 3446585 h 4009293"/>
              <a:gd name="connsiteX136" fmla="*/ 2366387 w 2763296"/>
              <a:gd name="connsiteY136" fmla="*/ 3521948 h 4009293"/>
              <a:gd name="connsiteX137" fmla="*/ 2381459 w 2763296"/>
              <a:gd name="connsiteY137" fmla="*/ 3602335 h 4009293"/>
              <a:gd name="connsiteX138" fmla="*/ 2391507 w 2763296"/>
              <a:gd name="connsiteY138" fmla="*/ 3632480 h 4009293"/>
              <a:gd name="connsiteX139" fmla="*/ 2396532 w 2763296"/>
              <a:gd name="connsiteY139" fmla="*/ 3662625 h 4009293"/>
              <a:gd name="connsiteX140" fmla="*/ 2411604 w 2763296"/>
              <a:gd name="connsiteY140" fmla="*/ 3682721 h 4009293"/>
              <a:gd name="connsiteX141" fmla="*/ 2421652 w 2763296"/>
              <a:gd name="connsiteY141" fmla="*/ 3697794 h 4009293"/>
              <a:gd name="connsiteX142" fmla="*/ 2431701 w 2763296"/>
              <a:gd name="connsiteY142" fmla="*/ 3707842 h 4009293"/>
              <a:gd name="connsiteX143" fmla="*/ 2441749 w 2763296"/>
              <a:gd name="connsiteY143" fmla="*/ 3722915 h 4009293"/>
              <a:gd name="connsiteX144" fmla="*/ 2456822 w 2763296"/>
              <a:gd name="connsiteY144" fmla="*/ 3732963 h 4009293"/>
              <a:gd name="connsiteX145" fmla="*/ 2471894 w 2763296"/>
              <a:gd name="connsiteY145" fmla="*/ 3748036 h 4009293"/>
              <a:gd name="connsiteX146" fmla="*/ 2507063 w 2763296"/>
              <a:gd name="connsiteY146" fmla="*/ 3773157 h 4009293"/>
              <a:gd name="connsiteX147" fmla="*/ 2552281 w 2763296"/>
              <a:gd name="connsiteY147" fmla="*/ 3823398 h 4009293"/>
              <a:gd name="connsiteX148" fmla="*/ 2562329 w 2763296"/>
              <a:gd name="connsiteY148" fmla="*/ 3838471 h 4009293"/>
              <a:gd name="connsiteX149" fmla="*/ 2587450 w 2763296"/>
              <a:gd name="connsiteY149" fmla="*/ 3848519 h 4009293"/>
              <a:gd name="connsiteX150" fmla="*/ 2627644 w 2763296"/>
              <a:gd name="connsiteY150" fmla="*/ 3878664 h 4009293"/>
              <a:gd name="connsiteX151" fmla="*/ 2647740 w 2763296"/>
              <a:gd name="connsiteY151" fmla="*/ 3893737 h 4009293"/>
              <a:gd name="connsiteX152" fmla="*/ 2662813 w 2763296"/>
              <a:gd name="connsiteY152" fmla="*/ 3903785 h 4009293"/>
              <a:gd name="connsiteX153" fmla="*/ 2692958 w 2763296"/>
              <a:gd name="connsiteY153" fmla="*/ 3933930 h 4009293"/>
              <a:gd name="connsiteX154" fmla="*/ 2708031 w 2763296"/>
              <a:gd name="connsiteY154" fmla="*/ 3954027 h 4009293"/>
              <a:gd name="connsiteX155" fmla="*/ 2718079 w 2763296"/>
              <a:gd name="connsiteY155" fmla="*/ 3969099 h 4009293"/>
              <a:gd name="connsiteX156" fmla="*/ 2738176 w 2763296"/>
              <a:gd name="connsiteY156" fmla="*/ 3989196 h 4009293"/>
              <a:gd name="connsiteX157" fmla="*/ 2763296 w 2763296"/>
              <a:gd name="connsiteY157" fmla="*/ 4009293 h 400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2763296" h="4009293">
                <a:moveTo>
                  <a:pt x="0" y="0"/>
                </a:moveTo>
                <a:cubicBezTo>
                  <a:pt x="4719" y="56636"/>
                  <a:pt x="-8724" y="52183"/>
                  <a:pt x="25121" y="80387"/>
                </a:cubicBezTo>
                <a:cubicBezTo>
                  <a:pt x="37987" y="91108"/>
                  <a:pt x="65314" y="110532"/>
                  <a:pt x="65314" y="110532"/>
                </a:cubicBezTo>
                <a:cubicBezTo>
                  <a:pt x="68663" y="115556"/>
                  <a:pt x="70647" y="121833"/>
                  <a:pt x="75362" y="125605"/>
                </a:cubicBezTo>
                <a:cubicBezTo>
                  <a:pt x="79498" y="128913"/>
                  <a:pt x="87357" y="126319"/>
                  <a:pt x="90435" y="130629"/>
                </a:cubicBezTo>
                <a:cubicBezTo>
                  <a:pt x="96591" y="139248"/>
                  <a:pt x="94608" y="151961"/>
                  <a:pt x="100483" y="160774"/>
                </a:cubicBezTo>
                <a:cubicBezTo>
                  <a:pt x="103833" y="165798"/>
                  <a:pt x="106666" y="171208"/>
                  <a:pt x="110532" y="175847"/>
                </a:cubicBezTo>
                <a:cubicBezTo>
                  <a:pt x="115081" y="181305"/>
                  <a:pt x="121663" y="185007"/>
                  <a:pt x="125604" y="190919"/>
                </a:cubicBezTo>
                <a:cubicBezTo>
                  <a:pt x="131836" y="200267"/>
                  <a:pt x="135653" y="211016"/>
                  <a:pt x="140677" y="221064"/>
                </a:cubicBezTo>
                <a:cubicBezTo>
                  <a:pt x="148867" y="253825"/>
                  <a:pt x="141021" y="230728"/>
                  <a:pt x="160773" y="266282"/>
                </a:cubicBezTo>
                <a:cubicBezTo>
                  <a:pt x="164410" y="272829"/>
                  <a:pt x="167872" y="279494"/>
                  <a:pt x="170822" y="286378"/>
                </a:cubicBezTo>
                <a:cubicBezTo>
                  <a:pt x="172908" y="291246"/>
                  <a:pt x="173478" y="296714"/>
                  <a:pt x="175846" y="301451"/>
                </a:cubicBezTo>
                <a:cubicBezTo>
                  <a:pt x="185165" y="320090"/>
                  <a:pt x="184257" y="312549"/>
                  <a:pt x="195943" y="326572"/>
                </a:cubicBezTo>
                <a:cubicBezTo>
                  <a:pt x="201304" y="333005"/>
                  <a:pt x="205991" y="339970"/>
                  <a:pt x="211015" y="346669"/>
                </a:cubicBezTo>
                <a:cubicBezTo>
                  <a:pt x="212690" y="351693"/>
                  <a:pt x="213467" y="357112"/>
                  <a:pt x="216039" y="361741"/>
                </a:cubicBezTo>
                <a:cubicBezTo>
                  <a:pt x="221904" y="372298"/>
                  <a:pt x="231651" y="380673"/>
                  <a:pt x="236136" y="391886"/>
                </a:cubicBezTo>
                <a:cubicBezTo>
                  <a:pt x="239485" y="400260"/>
                  <a:pt x="243332" y="408451"/>
                  <a:pt x="246184" y="417007"/>
                </a:cubicBezTo>
                <a:cubicBezTo>
                  <a:pt x="251183" y="432003"/>
                  <a:pt x="253758" y="452397"/>
                  <a:pt x="256233" y="467249"/>
                </a:cubicBezTo>
                <a:cubicBezTo>
                  <a:pt x="257908" y="504093"/>
                  <a:pt x="259368" y="540947"/>
                  <a:pt x="261257" y="577781"/>
                </a:cubicBezTo>
                <a:cubicBezTo>
                  <a:pt x="268122" y="711654"/>
                  <a:pt x="256978" y="628119"/>
                  <a:pt x="271305" y="678264"/>
                </a:cubicBezTo>
                <a:cubicBezTo>
                  <a:pt x="273454" y="685786"/>
                  <a:pt x="277335" y="705395"/>
                  <a:pt x="281354" y="713433"/>
                </a:cubicBezTo>
                <a:cubicBezTo>
                  <a:pt x="284055" y="718834"/>
                  <a:pt x="288053" y="723482"/>
                  <a:pt x="291402" y="728506"/>
                </a:cubicBezTo>
                <a:cubicBezTo>
                  <a:pt x="293077" y="735205"/>
                  <a:pt x="293706" y="742256"/>
                  <a:pt x="296426" y="748603"/>
                </a:cubicBezTo>
                <a:cubicBezTo>
                  <a:pt x="298804" y="754153"/>
                  <a:pt x="304354" y="758021"/>
                  <a:pt x="306474" y="763675"/>
                </a:cubicBezTo>
                <a:cubicBezTo>
                  <a:pt x="335698" y="841602"/>
                  <a:pt x="287745" y="741286"/>
                  <a:pt x="321547" y="808893"/>
                </a:cubicBezTo>
                <a:cubicBezTo>
                  <a:pt x="323222" y="817267"/>
                  <a:pt x="322334" y="826600"/>
                  <a:pt x="326571" y="834014"/>
                </a:cubicBezTo>
                <a:cubicBezTo>
                  <a:pt x="329567" y="839257"/>
                  <a:pt x="337714" y="839477"/>
                  <a:pt x="341644" y="844062"/>
                </a:cubicBezTo>
                <a:cubicBezTo>
                  <a:pt x="347999" y="851476"/>
                  <a:pt x="350857" y="861371"/>
                  <a:pt x="356716" y="869183"/>
                </a:cubicBezTo>
                <a:cubicBezTo>
                  <a:pt x="360979" y="874867"/>
                  <a:pt x="367240" y="878797"/>
                  <a:pt x="371789" y="884255"/>
                </a:cubicBezTo>
                <a:cubicBezTo>
                  <a:pt x="379209" y="893159"/>
                  <a:pt x="387549" y="909309"/>
                  <a:pt x="391885" y="919425"/>
                </a:cubicBezTo>
                <a:cubicBezTo>
                  <a:pt x="393971" y="924293"/>
                  <a:pt x="393972" y="930091"/>
                  <a:pt x="396910" y="934497"/>
                </a:cubicBezTo>
                <a:cubicBezTo>
                  <a:pt x="400851" y="940409"/>
                  <a:pt x="406958" y="944546"/>
                  <a:pt x="411982" y="949570"/>
                </a:cubicBezTo>
                <a:cubicBezTo>
                  <a:pt x="425264" y="989416"/>
                  <a:pt x="405196" y="936702"/>
                  <a:pt x="432079" y="979715"/>
                </a:cubicBezTo>
                <a:cubicBezTo>
                  <a:pt x="450620" y="1009381"/>
                  <a:pt x="435401" y="997515"/>
                  <a:pt x="447151" y="1024932"/>
                </a:cubicBezTo>
                <a:cubicBezTo>
                  <a:pt x="449530" y="1030482"/>
                  <a:pt x="453850" y="1034981"/>
                  <a:pt x="457200" y="1040005"/>
                </a:cubicBezTo>
                <a:cubicBezTo>
                  <a:pt x="468606" y="1074222"/>
                  <a:pt x="454246" y="1032127"/>
                  <a:pt x="472272" y="1080198"/>
                </a:cubicBezTo>
                <a:cubicBezTo>
                  <a:pt x="479762" y="1100173"/>
                  <a:pt x="479039" y="1105521"/>
                  <a:pt x="487345" y="1130440"/>
                </a:cubicBezTo>
                <a:cubicBezTo>
                  <a:pt x="490197" y="1138996"/>
                  <a:pt x="494226" y="1147117"/>
                  <a:pt x="497393" y="1155561"/>
                </a:cubicBezTo>
                <a:cubicBezTo>
                  <a:pt x="499252" y="1160520"/>
                  <a:pt x="499166" y="1166453"/>
                  <a:pt x="502417" y="1170633"/>
                </a:cubicBezTo>
                <a:cubicBezTo>
                  <a:pt x="542159" y="1221730"/>
                  <a:pt x="518527" y="1183814"/>
                  <a:pt x="557683" y="1215851"/>
                </a:cubicBezTo>
                <a:cubicBezTo>
                  <a:pt x="568681" y="1224850"/>
                  <a:pt x="576460" y="1237470"/>
                  <a:pt x="587828" y="1245996"/>
                </a:cubicBezTo>
                <a:lnTo>
                  <a:pt x="607925" y="1261069"/>
                </a:lnTo>
                <a:cubicBezTo>
                  <a:pt x="609600" y="1266093"/>
                  <a:pt x="610863" y="1271273"/>
                  <a:pt x="612949" y="1276141"/>
                </a:cubicBezTo>
                <a:cubicBezTo>
                  <a:pt x="615899" y="1283025"/>
                  <a:pt x="620368" y="1289225"/>
                  <a:pt x="622998" y="1296238"/>
                </a:cubicBezTo>
                <a:cubicBezTo>
                  <a:pt x="633505" y="1324256"/>
                  <a:pt x="621153" y="1311005"/>
                  <a:pt x="638070" y="1341455"/>
                </a:cubicBezTo>
                <a:cubicBezTo>
                  <a:pt x="642137" y="1348775"/>
                  <a:pt x="648119" y="1354853"/>
                  <a:pt x="653143" y="1361552"/>
                </a:cubicBezTo>
                <a:cubicBezTo>
                  <a:pt x="661800" y="1396180"/>
                  <a:pt x="651980" y="1371549"/>
                  <a:pt x="683288" y="1406770"/>
                </a:cubicBezTo>
                <a:cubicBezTo>
                  <a:pt x="729044" y="1458246"/>
                  <a:pt x="707348" y="1439887"/>
                  <a:pt x="743578" y="1467060"/>
                </a:cubicBezTo>
                <a:cubicBezTo>
                  <a:pt x="743904" y="1469993"/>
                  <a:pt x="747411" y="1519943"/>
                  <a:pt x="753626" y="1532374"/>
                </a:cubicBezTo>
                <a:cubicBezTo>
                  <a:pt x="757371" y="1539864"/>
                  <a:pt x="764054" y="1545504"/>
                  <a:pt x="768699" y="1552471"/>
                </a:cubicBezTo>
                <a:cubicBezTo>
                  <a:pt x="774116" y="1560596"/>
                  <a:pt x="779404" y="1568858"/>
                  <a:pt x="783771" y="1577592"/>
                </a:cubicBezTo>
                <a:cubicBezTo>
                  <a:pt x="786139" y="1582329"/>
                  <a:pt x="786427" y="1587927"/>
                  <a:pt x="788795" y="1592664"/>
                </a:cubicBezTo>
                <a:cubicBezTo>
                  <a:pt x="791496" y="1598065"/>
                  <a:pt x="796143" y="1602336"/>
                  <a:pt x="798844" y="1607737"/>
                </a:cubicBezTo>
                <a:cubicBezTo>
                  <a:pt x="802877" y="1615804"/>
                  <a:pt x="804859" y="1624791"/>
                  <a:pt x="808892" y="1632858"/>
                </a:cubicBezTo>
                <a:cubicBezTo>
                  <a:pt x="815230" y="1645535"/>
                  <a:pt x="819642" y="1648632"/>
                  <a:pt x="828989" y="1657978"/>
                </a:cubicBezTo>
                <a:cubicBezTo>
                  <a:pt x="838829" y="1682579"/>
                  <a:pt x="840460" y="1688674"/>
                  <a:pt x="854110" y="1713244"/>
                </a:cubicBezTo>
                <a:cubicBezTo>
                  <a:pt x="857042" y="1718522"/>
                  <a:pt x="861458" y="1722916"/>
                  <a:pt x="864158" y="1728317"/>
                </a:cubicBezTo>
                <a:cubicBezTo>
                  <a:pt x="888733" y="1777469"/>
                  <a:pt x="860978" y="1733598"/>
                  <a:pt x="884255" y="1768510"/>
                </a:cubicBezTo>
                <a:cubicBezTo>
                  <a:pt x="905354" y="1831811"/>
                  <a:pt x="883388" y="1767875"/>
                  <a:pt x="904351" y="1823776"/>
                </a:cubicBezTo>
                <a:cubicBezTo>
                  <a:pt x="906211" y="1828735"/>
                  <a:pt x="907007" y="1834112"/>
                  <a:pt x="909376" y="1838849"/>
                </a:cubicBezTo>
                <a:cubicBezTo>
                  <a:pt x="912076" y="1844250"/>
                  <a:pt x="916075" y="1848897"/>
                  <a:pt x="919424" y="1853921"/>
                </a:cubicBezTo>
                <a:cubicBezTo>
                  <a:pt x="921099" y="1858945"/>
                  <a:pt x="922080" y="1864257"/>
                  <a:pt x="924448" y="1868994"/>
                </a:cubicBezTo>
                <a:cubicBezTo>
                  <a:pt x="927148" y="1874395"/>
                  <a:pt x="932376" y="1878412"/>
                  <a:pt x="934496" y="1884066"/>
                </a:cubicBezTo>
                <a:cubicBezTo>
                  <a:pt x="937495" y="1892062"/>
                  <a:pt x="937321" y="1900936"/>
                  <a:pt x="939521" y="1909187"/>
                </a:cubicBezTo>
                <a:cubicBezTo>
                  <a:pt x="948071" y="1941247"/>
                  <a:pt x="956049" y="1971658"/>
                  <a:pt x="974690" y="1999622"/>
                </a:cubicBezTo>
                <a:cubicBezTo>
                  <a:pt x="978039" y="2004646"/>
                  <a:pt x="980468" y="2010425"/>
                  <a:pt x="984738" y="2014695"/>
                </a:cubicBezTo>
                <a:cubicBezTo>
                  <a:pt x="989008" y="2018965"/>
                  <a:pt x="994787" y="2021394"/>
                  <a:pt x="999811" y="2024743"/>
                </a:cubicBezTo>
                <a:cubicBezTo>
                  <a:pt x="1034796" y="2071393"/>
                  <a:pt x="993601" y="2022705"/>
                  <a:pt x="1034980" y="2054888"/>
                </a:cubicBezTo>
                <a:cubicBezTo>
                  <a:pt x="1044328" y="2062158"/>
                  <a:pt x="1050248" y="2073440"/>
                  <a:pt x="1060101" y="2080009"/>
                </a:cubicBezTo>
                <a:cubicBezTo>
                  <a:pt x="1065125" y="2083359"/>
                  <a:pt x="1070342" y="2086435"/>
                  <a:pt x="1075173" y="2090058"/>
                </a:cubicBezTo>
                <a:cubicBezTo>
                  <a:pt x="1090449" y="2101515"/>
                  <a:pt x="1104503" y="2114635"/>
                  <a:pt x="1120391" y="2125227"/>
                </a:cubicBezTo>
                <a:lnTo>
                  <a:pt x="1135463" y="2135275"/>
                </a:lnTo>
                <a:cubicBezTo>
                  <a:pt x="1137138" y="2140299"/>
                  <a:pt x="1137097" y="2146279"/>
                  <a:pt x="1140488" y="2150348"/>
                </a:cubicBezTo>
                <a:cubicBezTo>
                  <a:pt x="1145848" y="2156781"/>
                  <a:pt x="1154151" y="2160060"/>
                  <a:pt x="1160584" y="2165420"/>
                </a:cubicBezTo>
                <a:cubicBezTo>
                  <a:pt x="1164223" y="2168453"/>
                  <a:pt x="1167283" y="2172119"/>
                  <a:pt x="1170633" y="2175469"/>
                </a:cubicBezTo>
                <a:cubicBezTo>
                  <a:pt x="1172308" y="2180493"/>
                  <a:pt x="1172267" y="2186473"/>
                  <a:pt x="1175657" y="2190541"/>
                </a:cubicBezTo>
                <a:cubicBezTo>
                  <a:pt x="1213015" y="2235370"/>
                  <a:pt x="1178820" y="2167660"/>
                  <a:pt x="1220874" y="2230735"/>
                </a:cubicBezTo>
                <a:cubicBezTo>
                  <a:pt x="1255119" y="2282098"/>
                  <a:pt x="1200014" y="2197205"/>
                  <a:pt x="1240971" y="2270928"/>
                </a:cubicBezTo>
                <a:cubicBezTo>
                  <a:pt x="1245038" y="2278248"/>
                  <a:pt x="1251606" y="2283924"/>
                  <a:pt x="1256044" y="2291025"/>
                </a:cubicBezTo>
                <a:cubicBezTo>
                  <a:pt x="1260013" y="2297376"/>
                  <a:pt x="1261938" y="2304889"/>
                  <a:pt x="1266092" y="2311121"/>
                </a:cubicBezTo>
                <a:cubicBezTo>
                  <a:pt x="1268720" y="2315062"/>
                  <a:pt x="1273512" y="2317229"/>
                  <a:pt x="1276140" y="2321170"/>
                </a:cubicBezTo>
                <a:cubicBezTo>
                  <a:pt x="1280294" y="2327402"/>
                  <a:pt x="1283239" y="2334382"/>
                  <a:pt x="1286189" y="2341266"/>
                </a:cubicBezTo>
                <a:cubicBezTo>
                  <a:pt x="1288275" y="2346134"/>
                  <a:pt x="1288275" y="2351932"/>
                  <a:pt x="1291213" y="2356339"/>
                </a:cubicBezTo>
                <a:cubicBezTo>
                  <a:pt x="1295154" y="2362251"/>
                  <a:pt x="1301736" y="2365953"/>
                  <a:pt x="1306285" y="2371411"/>
                </a:cubicBezTo>
                <a:cubicBezTo>
                  <a:pt x="1310151" y="2376050"/>
                  <a:pt x="1312984" y="2381460"/>
                  <a:pt x="1316334" y="2386484"/>
                </a:cubicBezTo>
                <a:cubicBezTo>
                  <a:pt x="1318009" y="2393183"/>
                  <a:pt x="1318270" y="2400405"/>
                  <a:pt x="1321358" y="2406581"/>
                </a:cubicBezTo>
                <a:cubicBezTo>
                  <a:pt x="1325103" y="2414070"/>
                  <a:pt x="1331564" y="2419863"/>
                  <a:pt x="1336431" y="2426677"/>
                </a:cubicBezTo>
                <a:cubicBezTo>
                  <a:pt x="1339941" y="2431591"/>
                  <a:pt x="1343130" y="2436726"/>
                  <a:pt x="1346479" y="2441750"/>
                </a:cubicBezTo>
                <a:cubicBezTo>
                  <a:pt x="1348154" y="2448449"/>
                  <a:pt x="1347673" y="2456102"/>
                  <a:pt x="1351503" y="2461847"/>
                </a:cubicBezTo>
                <a:cubicBezTo>
                  <a:pt x="1354853" y="2466871"/>
                  <a:pt x="1362306" y="2467625"/>
                  <a:pt x="1366576" y="2471895"/>
                </a:cubicBezTo>
                <a:cubicBezTo>
                  <a:pt x="1370846" y="2476164"/>
                  <a:pt x="1373628" y="2481724"/>
                  <a:pt x="1376624" y="2486967"/>
                </a:cubicBezTo>
                <a:cubicBezTo>
                  <a:pt x="1384281" y="2500368"/>
                  <a:pt x="1387669" y="2508043"/>
                  <a:pt x="1391696" y="2522137"/>
                </a:cubicBezTo>
                <a:cubicBezTo>
                  <a:pt x="1393593" y="2528776"/>
                  <a:pt x="1394001" y="2535886"/>
                  <a:pt x="1396721" y="2542233"/>
                </a:cubicBezTo>
                <a:cubicBezTo>
                  <a:pt x="1399100" y="2547783"/>
                  <a:pt x="1404069" y="2551905"/>
                  <a:pt x="1406769" y="2557306"/>
                </a:cubicBezTo>
                <a:cubicBezTo>
                  <a:pt x="1409137" y="2562043"/>
                  <a:pt x="1409221" y="2567749"/>
                  <a:pt x="1411793" y="2572378"/>
                </a:cubicBezTo>
                <a:cubicBezTo>
                  <a:pt x="1417658" y="2582935"/>
                  <a:pt x="1425191" y="2592475"/>
                  <a:pt x="1431890" y="2602524"/>
                </a:cubicBezTo>
                <a:lnTo>
                  <a:pt x="1441938" y="2617596"/>
                </a:lnTo>
                <a:cubicBezTo>
                  <a:pt x="1442267" y="2618913"/>
                  <a:pt x="1449364" y="2649486"/>
                  <a:pt x="1451987" y="2652765"/>
                </a:cubicBezTo>
                <a:cubicBezTo>
                  <a:pt x="1455759" y="2657480"/>
                  <a:pt x="1462035" y="2659464"/>
                  <a:pt x="1467059" y="2662814"/>
                </a:cubicBezTo>
                <a:cubicBezTo>
                  <a:pt x="1468734" y="2667838"/>
                  <a:pt x="1468832" y="2673706"/>
                  <a:pt x="1472083" y="2677886"/>
                </a:cubicBezTo>
                <a:cubicBezTo>
                  <a:pt x="1506950" y="2722715"/>
                  <a:pt x="1494408" y="2691499"/>
                  <a:pt x="1517301" y="2728128"/>
                </a:cubicBezTo>
                <a:cubicBezTo>
                  <a:pt x="1521270" y="2734479"/>
                  <a:pt x="1523712" y="2741678"/>
                  <a:pt x="1527349" y="2748225"/>
                </a:cubicBezTo>
                <a:cubicBezTo>
                  <a:pt x="1532091" y="2756761"/>
                  <a:pt x="1537679" y="2764810"/>
                  <a:pt x="1542422" y="2773346"/>
                </a:cubicBezTo>
                <a:cubicBezTo>
                  <a:pt x="1546059" y="2779893"/>
                  <a:pt x="1548207" y="2787284"/>
                  <a:pt x="1552470" y="2793442"/>
                </a:cubicBezTo>
                <a:cubicBezTo>
                  <a:pt x="1563339" y="2809142"/>
                  <a:pt x="1577046" y="2822773"/>
                  <a:pt x="1587639" y="2838660"/>
                </a:cubicBezTo>
                <a:cubicBezTo>
                  <a:pt x="1595098" y="2849847"/>
                  <a:pt x="1597512" y="2855602"/>
                  <a:pt x="1607736" y="2863781"/>
                </a:cubicBezTo>
                <a:cubicBezTo>
                  <a:pt x="1612451" y="2867553"/>
                  <a:pt x="1617785" y="2870480"/>
                  <a:pt x="1622809" y="2873829"/>
                </a:cubicBezTo>
                <a:cubicBezTo>
                  <a:pt x="1627833" y="2880528"/>
                  <a:pt x="1633573" y="2886746"/>
                  <a:pt x="1637881" y="2893926"/>
                </a:cubicBezTo>
                <a:cubicBezTo>
                  <a:pt x="1643661" y="2903559"/>
                  <a:pt x="1645643" y="2915541"/>
                  <a:pt x="1652954" y="2924071"/>
                </a:cubicBezTo>
                <a:cubicBezTo>
                  <a:pt x="1656400" y="2928092"/>
                  <a:pt x="1663002" y="2927420"/>
                  <a:pt x="1668026" y="2929095"/>
                </a:cubicBezTo>
                <a:cubicBezTo>
                  <a:pt x="1671375" y="2934119"/>
                  <a:pt x="1675142" y="2938889"/>
                  <a:pt x="1678074" y="2944167"/>
                </a:cubicBezTo>
                <a:cubicBezTo>
                  <a:pt x="1683530" y="2953988"/>
                  <a:pt x="1687115" y="2964835"/>
                  <a:pt x="1693147" y="2974313"/>
                </a:cubicBezTo>
                <a:cubicBezTo>
                  <a:pt x="1698904" y="2983360"/>
                  <a:pt x="1705661" y="2991850"/>
                  <a:pt x="1713244" y="2999433"/>
                </a:cubicBezTo>
                <a:cubicBezTo>
                  <a:pt x="1717514" y="3003703"/>
                  <a:pt x="1723196" y="3006282"/>
                  <a:pt x="1728316" y="3009482"/>
                </a:cubicBezTo>
                <a:cubicBezTo>
                  <a:pt x="1836413" y="3077044"/>
                  <a:pt x="1792188" y="3025189"/>
                  <a:pt x="2059912" y="3029578"/>
                </a:cubicBezTo>
                <a:cubicBezTo>
                  <a:pt x="2069960" y="3036277"/>
                  <a:pt x="2086238" y="3038218"/>
                  <a:pt x="2090057" y="3049675"/>
                </a:cubicBezTo>
                <a:cubicBezTo>
                  <a:pt x="2091732" y="3054699"/>
                  <a:pt x="2091336" y="3061003"/>
                  <a:pt x="2095081" y="3064748"/>
                </a:cubicBezTo>
                <a:cubicBezTo>
                  <a:pt x="2106923" y="3076590"/>
                  <a:pt x="2135274" y="3094893"/>
                  <a:pt x="2135274" y="3094893"/>
                </a:cubicBezTo>
                <a:cubicBezTo>
                  <a:pt x="2136949" y="3099917"/>
                  <a:pt x="2137361" y="3105559"/>
                  <a:pt x="2140299" y="3109965"/>
                </a:cubicBezTo>
                <a:cubicBezTo>
                  <a:pt x="2144240" y="3115877"/>
                  <a:pt x="2150822" y="3119580"/>
                  <a:pt x="2155371" y="3125038"/>
                </a:cubicBezTo>
                <a:cubicBezTo>
                  <a:pt x="2159237" y="3129677"/>
                  <a:pt x="2161554" y="3135471"/>
                  <a:pt x="2165420" y="3140110"/>
                </a:cubicBezTo>
                <a:cubicBezTo>
                  <a:pt x="2169969" y="3145568"/>
                  <a:pt x="2175993" y="3149684"/>
                  <a:pt x="2180492" y="3155183"/>
                </a:cubicBezTo>
                <a:cubicBezTo>
                  <a:pt x="2191097" y="3168145"/>
                  <a:pt x="2198795" y="3183534"/>
                  <a:pt x="2210637" y="3195376"/>
                </a:cubicBezTo>
                <a:cubicBezTo>
                  <a:pt x="2215661" y="3200400"/>
                  <a:pt x="2221161" y="3204990"/>
                  <a:pt x="2225710" y="3210449"/>
                </a:cubicBezTo>
                <a:cubicBezTo>
                  <a:pt x="2229576" y="3215088"/>
                  <a:pt x="2231892" y="3220882"/>
                  <a:pt x="2235758" y="3225521"/>
                </a:cubicBezTo>
                <a:cubicBezTo>
                  <a:pt x="2240307" y="3230980"/>
                  <a:pt x="2246282" y="3235135"/>
                  <a:pt x="2250831" y="3240594"/>
                </a:cubicBezTo>
                <a:cubicBezTo>
                  <a:pt x="2254697" y="3245233"/>
                  <a:pt x="2256949" y="3251082"/>
                  <a:pt x="2260879" y="3255666"/>
                </a:cubicBezTo>
                <a:cubicBezTo>
                  <a:pt x="2267044" y="3262859"/>
                  <a:pt x="2275721" y="3267880"/>
                  <a:pt x="2280976" y="3275763"/>
                </a:cubicBezTo>
                <a:cubicBezTo>
                  <a:pt x="2284325" y="3280787"/>
                  <a:pt x="2288028" y="3285593"/>
                  <a:pt x="2291024" y="3290836"/>
                </a:cubicBezTo>
                <a:cubicBezTo>
                  <a:pt x="2294740" y="3297339"/>
                  <a:pt x="2296918" y="3304701"/>
                  <a:pt x="2301072" y="3310932"/>
                </a:cubicBezTo>
                <a:cubicBezTo>
                  <a:pt x="2303700" y="3314874"/>
                  <a:pt x="2307771" y="3317631"/>
                  <a:pt x="2311121" y="3320981"/>
                </a:cubicBezTo>
                <a:cubicBezTo>
                  <a:pt x="2314470" y="3329355"/>
                  <a:pt x="2317136" y="3338035"/>
                  <a:pt x="2321169" y="3346102"/>
                </a:cubicBezTo>
                <a:cubicBezTo>
                  <a:pt x="2323869" y="3351503"/>
                  <a:pt x="2328517" y="3355773"/>
                  <a:pt x="2331217" y="3361174"/>
                </a:cubicBezTo>
                <a:cubicBezTo>
                  <a:pt x="2333586" y="3365911"/>
                  <a:pt x="2333873" y="3371510"/>
                  <a:pt x="2336242" y="3376247"/>
                </a:cubicBezTo>
                <a:cubicBezTo>
                  <a:pt x="2340609" y="3384981"/>
                  <a:pt x="2346290" y="3392994"/>
                  <a:pt x="2351314" y="3401367"/>
                </a:cubicBezTo>
                <a:cubicBezTo>
                  <a:pt x="2354111" y="3412557"/>
                  <a:pt x="2360299" y="3435954"/>
                  <a:pt x="2361362" y="3446585"/>
                </a:cubicBezTo>
                <a:cubicBezTo>
                  <a:pt x="2363867" y="3471637"/>
                  <a:pt x="2364000" y="3496885"/>
                  <a:pt x="2366387" y="3521948"/>
                </a:cubicBezTo>
                <a:cubicBezTo>
                  <a:pt x="2367604" y="3534724"/>
                  <a:pt x="2380503" y="3599468"/>
                  <a:pt x="2381459" y="3602335"/>
                </a:cubicBezTo>
                <a:cubicBezTo>
                  <a:pt x="2384808" y="3612383"/>
                  <a:pt x="2389765" y="3622032"/>
                  <a:pt x="2391507" y="3632480"/>
                </a:cubicBezTo>
                <a:cubicBezTo>
                  <a:pt x="2393182" y="3642528"/>
                  <a:pt x="2392749" y="3653167"/>
                  <a:pt x="2396532" y="3662625"/>
                </a:cubicBezTo>
                <a:cubicBezTo>
                  <a:pt x="2399642" y="3670399"/>
                  <a:pt x="2406737" y="3675907"/>
                  <a:pt x="2411604" y="3682721"/>
                </a:cubicBezTo>
                <a:cubicBezTo>
                  <a:pt x="2415114" y="3687635"/>
                  <a:pt x="2417880" y="3693079"/>
                  <a:pt x="2421652" y="3697794"/>
                </a:cubicBezTo>
                <a:cubicBezTo>
                  <a:pt x="2424611" y="3701493"/>
                  <a:pt x="2428742" y="3704143"/>
                  <a:pt x="2431701" y="3707842"/>
                </a:cubicBezTo>
                <a:cubicBezTo>
                  <a:pt x="2435473" y="3712557"/>
                  <a:pt x="2437479" y="3718645"/>
                  <a:pt x="2441749" y="3722915"/>
                </a:cubicBezTo>
                <a:cubicBezTo>
                  <a:pt x="2446019" y="3727185"/>
                  <a:pt x="2452183" y="3729097"/>
                  <a:pt x="2456822" y="3732963"/>
                </a:cubicBezTo>
                <a:cubicBezTo>
                  <a:pt x="2462280" y="3737512"/>
                  <a:pt x="2466436" y="3743487"/>
                  <a:pt x="2471894" y="3748036"/>
                </a:cubicBezTo>
                <a:cubicBezTo>
                  <a:pt x="2508620" y="3778641"/>
                  <a:pt x="2461771" y="3732394"/>
                  <a:pt x="2507063" y="3773157"/>
                </a:cubicBezTo>
                <a:cubicBezTo>
                  <a:pt x="2530577" y="3794320"/>
                  <a:pt x="2536079" y="3800715"/>
                  <a:pt x="2552281" y="3823398"/>
                </a:cubicBezTo>
                <a:cubicBezTo>
                  <a:pt x="2555791" y="3828312"/>
                  <a:pt x="2557415" y="3834961"/>
                  <a:pt x="2562329" y="3838471"/>
                </a:cubicBezTo>
                <a:cubicBezTo>
                  <a:pt x="2569668" y="3843713"/>
                  <a:pt x="2579533" y="3844200"/>
                  <a:pt x="2587450" y="3848519"/>
                </a:cubicBezTo>
                <a:cubicBezTo>
                  <a:pt x="2634603" y="3874239"/>
                  <a:pt x="2603930" y="3858902"/>
                  <a:pt x="2627644" y="3878664"/>
                </a:cubicBezTo>
                <a:cubicBezTo>
                  <a:pt x="2634077" y="3884025"/>
                  <a:pt x="2640926" y="3888870"/>
                  <a:pt x="2647740" y="3893737"/>
                </a:cubicBezTo>
                <a:cubicBezTo>
                  <a:pt x="2652654" y="3897247"/>
                  <a:pt x="2658300" y="3899773"/>
                  <a:pt x="2662813" y="3903785"/>
                </a:cubicBezTo>
                <a:cubicBezTo>
                  <a:pt x="2673434" y="3913226"/>
                  <a:pt x="2684432" y="3922562"/>
                  <a:pt x="2692958" y="3933930"/>
                </a:cubicBezTo>
                <a:cubicBezTo>
                  <a:pt x="2697982" y="3940629"/>
                  <a:pt x="2703164" y="3947213"/>
                  <a:pt x="2708031" y="3954027"/>
                </a:cubicBezTo>
                <a:cubicBezTo>
                  <a:pt x="2711541" y="3958940"/>
                  <a:pt x="2714149" y="3964515"/>
                  <a:pt x="2718079" y="3969099"/>
                </a:cubicBezTo>
                <a:cubicBezTo>
                  <a:pt x="2724244" y="3976292"/>
                  <a:pt x="2730597" y="3983511"/>
                  <a:pt x="2738176" y="3989196"/>
                </a:cubicBezTo>
                <a:cubicBezTo>
                  <a:pt x="2760167" y="4005690"/>
                  <a:pt x="2752351" y="3998348"/>
                  <a:pt x="2763296" y="4009293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5" name="Полилиния: фигура 254">
            <a:extLst>
              <a:ext uri="{FF2B5EF4-FFF2-40B4-BE49-F238E27FC236}">
                <a16:creationId xmlns:a16="http://schemas.microsoft.com/office/drawing/2014/main" xmlns="" id="{4EBE2DB7-5D04-E9DD-3125-9BF39A798F81}"/>
              </a:ext>
            </a:extLst>
          </p:cNvPr>
          <p:cNvSpPr/>
          <p:nvPr/>
        </p:nvSpPr>
        <p:spPr>
          <a:xfrm>
            <a:off x="5833068" y="1803679"/>
            <a:ext cx="1761438" cy="3550201"/>
          </a:xfrm>
          <a:custGeom>
            <a:avLst/>
            <a:gdLst>
              <a:gd name="connsiteX0" fmla="*/ 0 w 1779260"/>
              <a:gd name="connsiteY0" fmla="*/ 0 h 3607358"/>
              <a:gd name="connsiteX1" fmla="*/ 5024 w 1779260"/>
              <a:gd name="connsiteY1" fmla="*/ 50242 h 3607358"/>
              <a:gd name="connsiteX2" fmla="*/ 15073 w 1779260"/>
              <a:gd name="connsiteY2" fmla="*/ 65314 h 3607358"/>
              <a:gd name="connsiteX3" fmla="*/ 55266 w 1779260"/>
              <a:gd name="connsiteY3" fmla="*/ 100484 h 3607358"/>
              <a:gd name="connsiteX4" fmla="*/ 80387 w 1779260"/>
              <a:gd name="connsiteY4" fmla="*/ 145701 h 3607358"/>
              <a:gd name="connsiteX5" fmla="*/ 90435 w 1779260"/>
              <a:gd name="connsiteY5" fmla="*/ 175846 h 3607358"/>
              <a:gd name="connsiteX6" fmla="*/ 105508 w 1779260"/>
              <a:gd name="connsiteY6" fmla="*/ 221064 h 3607358"/>
              <a:gd name="connsiteX7" fmla="*/ 110532 w 1779260"/>
              <a:gd name="connsiteY7" fmla="*/ 236136 h 3607358"/>
              <a:gd name="connsiteX8" fmla="*/ 140677 w 1779260"/>
              <a:gd name="connsiteY8" fmla="*/ 276330 h 3607358"/>
              <a:gd name="connsiteX9" fmla="*/ 145701 w 1779260"/>
              <a:gd name="connsiteY9" fmla="*/ 291402 h 3607358"/>
              <a:gd name="connsiteX10" fmla="*/ 155750 w 1779260"/>
              <a:gd name="connsiteY10" fmla="*/ 316523 h 3607358"/>
              <a:gd name="connsiteX11" fmla="*/ 160774 w 1779260"/>
              <a:gd name="connsiteY11" fmla="*/ 341644 h 3607358"/>
              <a:gd name="connsiteX12" fmla="*/ 185895 w 1779260"/>
              <a:gd name="connsiteY12" fmla="*/ 381837 h 3607358"/>
              <a:gd name="connsiteX13" fmla="*/ 190919 w 1779260"/>
              <a:gd name="connsiteY13" fmla="*/ 396910 h 3607358"/>
              <a:gd name="connsiteX14" fmla="*/ 216040 w 1779260"/>
              <a:gd name="connsiteY14" fmla="*/ 437103 h 3607358"/>
              <a:gd name="connsiteX15" fmla="*/ 221064 w 1779260"/>
              <a:gd name="connsiteY15" fmla="*/ 452176 h 3607358"/>
              <a:gd name="connsiteX16" fmla="*/ 236136 w 1779260"/>
              <a:gd name="connsiteY16" fmla="*/ 487345 h 3607358"/>
              <a:gd name="connsiteX17" fmla="*/ 241161 w 1779260"/>
              <a:gd name="connsiteY17" fmla="*/ 517490 h 3607358"/>
              <a:gd name="connsiteX18" fmla="*/ 251209 w 1779260"/>
              <a:gd name="connsiteY18" fmla="*/ 547635 h 3607358"/>
              <a:gd name="connsiteX19" fmla="*/ 271306 w 1779260"/>
              <a:gd name="connsiteY19" fmla="*/ 587829 h 3607358"/>
              <a:gd name="connsiteX20" fmla="*/ 276330 w 1779260"/>
              <a:gd name="connsiteY20" fmla="*/ 622998 h 3607358"/>
              <a:gd name="connsiteX21" fmla="*/ 281354 w 1779260"/>
              <a:gd name="connsiteY21" fmla="*/ 638070 h 3607358"/>
              <a:gd name="connsiteX22" fmla="*/ 286378 w 1779260"/>
              <a:gd name="connsiteY22" fmla="*/ 683288 h 3607358"/>
              <a:gd name="connsiteX23" fmla="*/ 291402 w 1779260"/>
              <a:gd name="connsiteY23" fmla="*/ 723481 h 3607358"/>
              <a:gd name="connsiteX24" fmla="*/ 301451 w 1779260"/>
              <a:gd name="connsiteY24" fmla="*/ 768699 h 3607358"/>
              <a:gd name="connsiteX25" fmla="*/ 301451 w 1779260"/>
              <a:gd name="connsiteY25" fmla="*/ 969666 h 3607358"/>
              <a:gd name="connsiteX26" fmla="*/ 316523 w 1779260"/>
              <a:gd name="connsiteY26" fmla="*/ 989763 h 3607358"/>
              <a:gd name="connsiteX27" fmla="*/ 321547 w 1779260"/>
              <a:gd name="connsiteY27" fmla="*/ 1004835 h 3607358"/>
              <a:gd name="connsiteX28" fmla="*/ 336620 w 1779260"/>
              <a:gd name="connsiteY28" fmla="*/ 1070150 h 3607358"/>
              <a:gd name="connsiteX29" fmla="*/ 386862 w 1779260"/>
              <a:gd name="connsiteY29" fmla="*/ 1090246 h 3607358"/>
              <a:gd name="connsiteX30" fmla="*/ 417007 w 1779260"/>
              <a:gd name="connsiteY30" fmla="*/ 1105319 h 3607358"/>
              <a:gd name="connsiteX31" fmla="*/ 432079 w 1779260"/>
              <a:gd name="connsiteY31" fmla="*/ 1115367 h 3607358"/>
              <a:gd name="connsiteX32" fmla="*/ 442128 w 1779260"/>
              <a:gd name="connsiteY32" fmla="*/ 1145512 h 3607358"/>
              <a:gd name="connsiteX33" fmla="*/ 452176 w 1779260"/>
              <a:gd name="connsiteY33" fmla="*/ 1160585 h 3607358"/>
              <a:gd name="connsiteX34" fmla="*/ 462224 w 1779260"/>
              <a:gd name="connsiteY34" fmla="*/ 1180681 h 3607358"/>
              <a:gd name="connsiteX35" fmla="*/ 482321 w 1779260"/>
              <a:gd name="connsiteY35" fmla="*/ 1210826 h 3607358"/>
              <a:gd name="connsiteX36" fmla="*/ 487345 w 1779260"/>
              <a:gd name="connsiteY36" fmla="*/ 1225899 h 3607358"/>
              <a:gd name="connsiteX37" fmla="*/ 517490 w 1779260"/>
              <a:gd name="connsiteY37" fmla="*/ 1276141 h 3607358"/>
              <a:gd name="connsiteX38" fmla="*/ 542611 w 1779260"/>
              <a:gd name="connsiteY38" fmla="*/ 1301262 h 3607358"/>
              <a:gd name="connsiteX39" fmla="*/ 572756 w 1779260"/>
              <a:gd name="connsiteY39" fmla="*/ 1341455 h 3607358"/>
              <a:gd name="connsiteX40" fmla="*/ 587829 w 1779260"/>
              <a:gd name="connsiteY40" fmla="*/ 1361552 h 3607358"/>
              <a:gd name="connsiteX41" fmla="*/ 597877 w 1779260"/>
              <a:gd name="connsiteY41" fmla="*/ 1386673 h 3607358"/>
              <a:gd name="connsiteX42" fmla="*/ 633046 w 1779260"/>
              <a:gd name="connsiteY42" fmla="*/ 1436914 h 3607358"/>
              <a:gd name="connsiteX43" fmla="*/ 643095 w 1779260"/>
              <a:gd name="connsiteY43" fmla="*/ 1451987 h 3607358"/>
              <a:gd name="connsiteX44" fmla="*/ 663191 w 1779260"/>
              <a:gd name="connsiteY44" fmla="*/ 1477108 h 3607358"/>
              <a:gd name="connsiteX45" fmla="*/ 673240 w 1779260"/>
              <a:gd name="connsiteY45" fmla="*/ 1487156 h 3607358"/>
              <a:gd name="connsiteX46" fmla="*/ 688312 w 1779260"/>
              <a:gd name="connsiteY46" fmla="*/ 1512277 h 3607358"/>
              <a:gd name="connsiteX47" fmla="*/ 698361 w 1779260"/>
              <a:gd name="connsiteY47" fmla="*/ 1522325 h 3607358"/>
              <a:gd name="connsiteX48" fmla="*/ 708409 w 1779260"/>
              <a:gd name="connsiteY48" fmla="*/ 1537398 h 3607358"/>
              <a:gd name="connsiteX49" fmla="*/ 723481 w 1779260"/>
              <a:gd name="connsiteY49" fmla="*/ 1552470 h 3607358"/>
              <a:gd name="connsiteX50" fmla="*/ 753627 w 1779260"/>
              <a:gd name="connsiteY50" fmla="*/ 1592664 h 3607358"/>
              <a:gd name="connsiteX51" fmla="*/ 768699 w 1779260"/>
              <a:gd name="connsiteY51" fmla="*/ 1617785 h 3607358"/>
              <a:gd name="connsiteX52" fmla="*/ 783772 w 1779260"/>
              <a:gd name="connsiteY52" fmla="*/ 1632857 h 3607358"/>
              <a:gd name="connsiteX53" fmla="*/ 808892 w 1779260"/>
              <a:gd name="connsiteY53" fmla="*/ 1668026 h 3607358"/>
              <a:gd name="connsiteX54" fmla="*/ 823965 w 1779260"/>
              <a:gd name="connsiteY54" fmla="*/ 1693147 h 3607358"/>
              <a:gd name="connsiteX55" fmla="*/ 834013 w 1779260"/>
              <a:gd name="connsiteY55" fmla="*/ 1703196 h 3607358"/>
              <a:gd name="connsiteX56" fmla="*/ 844062 w 1779260"/>
              <a:gd name="connsiteY56" fmla="*/ 1723292 h 3607358"/>
              <a:gd name="connsiteX57" fmla="*/ 864158 w 1779260"/>
              <a:gd name="connsiteY57" fmla="*/ 1738365 h 3607358"/>
              <a:gd name="connsiteX58" fmla="*/ 884255 w 1779260"/>
              <a:gd name="connsiteY58" fmla="*/ 1768510 h 3607358"/>
              <a:gd name="connsiteX59" fmla="*/ 899328 w 1779260"/>
              <a:gd name="connsiteY59" fmla="*/ 1783583 h 3607358"/>
              <a:gd name="connsiteX60" fmla="*/ 934497 w 1779260"/>
              <a:gd name="connsiteY60" fmla="*/ 1828800 h 3607358"/>
              <a:gd name="connsiteX61" fmla="*/ 964642 w 1779260"/>
              <a:gd name="connsiteY61" fmla="*/ 1863969 h 3607358"/>
              <a:gd name="connsiteX62" fmla="*/ 974690 w 1779260"/>
              <a:gd name="connsiteY62" fmla="*/ 1874018 h 3607358"/>
              <a:gd name="connsiteX63" fmla="*/ 984739 w 1779260"/>
              <a:gd name="connsiteY63" fmla="*/ 1889090 h 3607358"/>
              <a:gd name="connsiteX64" fmla="*/ 1014884 w 1779260"/>
              <a:gd name="connsiteY64" fmla="*/ 1929284 h 3607358"/>
              <a:gd name="connsiteX65" fmla="*/ 1024932 w 1779260"/>
              <a:gd name="connsiteY65" fmla="*/ 1944356 h 3607358"/>
              <a:gd name="connsiteX66" fmla="*/ 1050053 w 1779260"/>
              <a:gd name="connsiteY66" fmla="*/ 1964453 h 3607358"/>
              <a:gd name="connsiteX67" fmla="*/ 1065125 w 1779260"/>
              <a:gd name="connsiteY67" fmla="*/ 1969477 h 3607358"/>
              <a:gd name="connsiteX68" fmla="*/ 1105319 w 1779260"/>
              <a:gd name="connsiteY68" fmla="*/ 1999622 h 3607358"/>
              <a:gd name="connsiteX69" fmla="*/ 1145512 w 1779260"/>
              <a:gd name="connsiteY69" fmla="*/ 2034791 h 3607358"/>
              <a:gd name="connsiteX70" fmla="*/ 1150536 w 1779260"/>
              <a:gd name="connsiteY70" fmla="*/ 2049864 h 3607358"/>
              <a:gd name="connsiteX71" fmla="*/ 1155561 w 1779260"/>
              <a:gd name="connsiteY71" fmla="*/ 2080009 h 3607358"/>
              <a:gd name="connsiteX72" fmla="*/ 1205802 w 1779260"/>
              <a:gd name="connsiteY72" fmla="*/ 2180492 h 3607358"/>
              <a:gd name="connsiteX73" fmla="*/ 1245996 w 1779260"/>
              <a:gd name="connsiteY73" fmla="*/ 2230734 h 3607358"/>
              <a:gd name="connsiteX74" fmla="*/ 1271117 w 1779260"/>
              <a:gd name="connsiteY74" fmla="*/ 2260879 h 3607358"/>
              <a:gd name="connsiteX75" fmla="*/ 1286189 w 1779260"/>
              <a:gd name="connsiteY75" fmla="*/ 2270928 h 3607358"/>
              <a:gd name="connsiteX76" fmla="*/ 1311310 w 1779260"/>
              <a:gd name="connsiteY76" fmla="*/ 2301073 h 3607358"/>
              <a:gd name="connsiteX77" fmla="*/ 1331407 w 1779260"/>
              <a:gd name="connsiteY77" fmla="*/ 2326194 h 3607358"/>
              <a:gd name="connsiteX78" fmla="*/ 1351503 w 1779260"/>
              <a:gd name="connsiteY78" fmla="*/ 2346290 h 3607358"/>
              <a:gd name="connsiteX79" fmla="*/ 1361552 w 1779260"/>
              <a:gd name="connsiteY79" fmla="*/ 2361363 h 3607358"/>
              <a:gd name="connsiteX80" fmla="*/ 1376624 w 1779260"/>
              <a:gd name="connsiteY80" fmla="*/ 2376435 h 3607358"/>
              <a:gd name="connsiteX81" fmla="*/ 1411794 w 1779260"/>
              <a:gd name="connsiteY81" fmla="*/ 2426677 h 3607358"/>
              <a:gd name="connsiteX82" fmla="*/ 1451987 w 1779260"/>
              <a:gd name="connsiteY82" fmla="*/ 2471895 h 3607358"/>
              <a:gd name="connsiteX83" fmla="*/ 1467059 w 1779260"/>
              <a:gd name="connsiteY83" fmla="*/ 2497016 h 3607358"/>
              <a:gd name="connsiteX84" fmla="*/ 1492180 w 1779260"/>
              <a:gd name="connsiteY84" fmla="*/ 2522136 h 3607358"/>
              <a:gd name="connsiteX85" fmla="*/ 1502229 w 1779260"/>
              <a:gd name="connsiteY85" fmla="*/ 2562330 h 3607358"/>
              <a:gd name="connsiteX86" fmla="*/ 1512277 w 1779260"/>
              <a:gd name="connsiteY86" fmla="*/ 2577402 h 3607358"/>
              <a:gd name="connsiteX87" fmla="*/ 1517301 w 1779260"/>
              <a:gd name="connsiteY87" fmla="*/ 2597499 h 3607358"/>
              <a:gd name="connsiteX88" fmla="*/ 1522325 w 1779260"/>
              <a:gd name="connsiteY88" fmla="*/ 2622620 h 3607358"/>
              <a:gd name="connsiteX89" fmla="*/ 1527350 w 1779260"/>
              <a:gd name="connsiteY89" fmla="*/ 2637692 h 3607358"/>
              <a:gd name="connsiteX90" fmla="*/ 1532374 w 1779260"/>
              <a:gd name="connsiteY90" fmla="*/ 2657789 h 3607358"/>
              <a:gd name="connsiteX91" fmla="*/ 1537398 w 1779260"/>
              <a:gd name="connsiteY91" fmla="*/ 2672862 h 3607358"/>
              <a:gd name="connsiteX92" fmla="*/ 1542422 w 1779260"/>
              <a:gd name="connsiteY92" fmla="*/ 2697983 h 3607358"/>
              <a:gd name="connsiteX93" fmla="*/ 1557495 w 1779260"/>
              <a:gd name="connsiteY93" fmla="*/ 2718079 h 3607358"/>
              <a:gd name="connsiteX94" fmla="*/ 1567543 w 1779260"/>
              <a:gd name="connsiteY94" fmla="*/ 2738176 h 3607358"/>
              <a:gd name="connsiteX95" fmla="*/ 1582616 w 1779260"/>
              <a:gd name="connsiteY95" fmla="*/ 2853732 h 3607358"/>
              <a:gd name="connsiteX96" fmla="*/ 1587640 w 1779260"/>
              <a:gd name="connsiteY96" fmla="*/ 2873829 h 3607358"/>
              <a:gd name="connsiteX97" fmla="*/ 1607736 w 1779260"/>
              <a:gd name="connsiteY97" fmla="*/ 2903974 h 3607358"/>
              <a:gd name="connsiteX98" fmla="*/ 1612761 w 1779260"/>
              <a:gd name="connsiteY98" fmla="*/ 2919046 h 3607358"/>
              <a:gd name="connsiteX99" fmla="*/ 1642906 w 1779260"/>
              <a:gd name="connsiteY99" fmla="*/ 2954216 h 3607358"/>
              <a:gd name="connsiteX100" fmla="*/ 1647930 w 1779260"/>
              <a:gd name="connsiteY100" fmla="*/ 2974312 h 3607358"/>
              <a:gd name="connsiteX101" fmla="*/ 1668027 w 1779260"/>
              <a:gd name="connsiteY101" fmla="*/ 2999433 h 3607358"/>
              <a:gd name="connsiteX102" fmla="*/ 1688123 w 1779260"/>
              <a:gd name="connsiteY102" fmla="*/ 3034602 h 3607358"/>
              <a:gd name="connsiteX103" fmla="*/ 1708220 w 1779260"/>
              <a:gd name="connsiteY103" fmla="*/ 3054699 h 3607358"/>
              <a:gd name="connsiteX104" fmla="*/ 1728317 w 1779260"/>
              <a:gd name="connsiteY104" fmla="*/ 3099917 h 3607358"/>
              <a:gd name="connsiteX105" fmla="*/ 1733341 w 1779260"/>
              <a:gd name="connsiteY105" fmla="*/ 3130062 h 3607358"/>
              <a:gd name="connsiteX106" fmla="*/ 1738365 w 1779260"/>
              <a:gd name="connsiteY106" fmla="*/ 3150158 h 3607358"/>
              <a:gd name="connsiteX107" fmla="*/ 1743389 w 1779260"/>
              <a:gd name="connsiteY107" fmla="*/ 3180303 h 3607358"/>
              <a:gd name="connsiteX108" fmla="*/ 1748413 w 1779260"/>
              <a:gd name="connsiteY108" fmla="*/ 3195376 h 3607358"/>
              <a:gd name="connsiteX109" fmla="*/ 1758462 w 1779260"/>
              <a:gd name="connsiteY109" fmla="*/ 3230545 h 3607358"/>
              <a:gd name="connsiteX110" fmla="*/ 1763486 w 1779260"/>
              <a:gd name="connsiteY110" fmla="*/ 3300884 h 3607358"/>
              <a:gd name="connsiteX111" fmla="*/ 1768510 w 1779260"/>
              <a:gd name="connsiteY111" fmla="*/ 3315956 h 3607358"/>
              <a:gd name="connsiteX112" fmla="*/ 1773534 w 1779260"/>
              <a:gd name="connsiteY112" fmla="*/ 3341077 h 3607358"/>
              <a:gd name="connsiteX113" fmla="*/ 1778558 w 1779260"/>
              <a:gd name="connsiteY113" fmla="*/ 3356150 h 3607358"/>
              <a:gd name="connsiteX114" fmla="*/ 1778558 w 1779260"/>
              <a:gd name="connsiteY114" fmla="*/ 3607358 h 3607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779260" h="3607358">
                <a:moveTo>
                  <a:pt x="0" y="0"/>
                </a:moveTo>
                <a:cubicBezTo>
                  <a:pt x="1675" y="16747"/>
                  <a:pt x="1239" y="33842"/>
                  <a:pt x="5024" y="50242"/>
                </a:cubicBezTo>
                <a:cubicBezTo>
                  <a:pt x="6382" y="56126"/>
                  <a:pt x="11301" y="60599"/>
                  <a:pt x="15073" y="65314"/>
                </a:cubicBezTo>
                <a:cubicBezTo>
                  <a:pt x="23237" y="75519"/>
                  <a:pt x="52222" y="97440"/>
                  <a:pt x="55266" y="100484"/>
                </a:cubicBezTo>
                <a:cubicBezTo>
                  <a:pt x="70105" y="115322"/>
                  <a:pt x="73310" y="126239"/>
                  <a:pt x="80387" y="145701"/>
                </a:cubicBezTo>
                <a:cubicBezTo>
                  <a:pt x="84007" y="155655"/>
                  <a:pt x="87086" y="165798"/>
                  <a:pt x="90435" y="175846"/>
                </a:cubicBezTo>
                <a:lnTo>
                  <a:pt x="105508" y="221064"/>
                </a:lnTo>
                <a:cubicBezTo>
                  <a:pt x="107183" y="226088"/>
                  <a:pt x="107355" y="231899"/>
                  <a:pt x="110532" y="236136"/>
                </a:cubicBezTo>
                <a:lnTo>
                  <a:pt x="140677" y="276330"/>
                </a:lnTo>
                <a:cubicBezTo>
                  <a:pt x="142352" y="281354"/>
                  <a:pt x="143841" y="286443"/>
                  <a:pt x="145701" y="291402"/>
                </a:cubicBezTo>
                <a:cubicBezTo>
                  <a:pt x="148868" y="299847"/>
                  <a:pt x="153158" y="307885"/>
                  <a:pt x="155750" y="316523"/>
                </a:cubicBezTo>
                <a:cubicBezTo>
                  <a:pt x="158204" y="324702"/>
                  <a:pt x="158074" y="333543"/>
                  <a:pt x="160774" y="341644"/>
                </a:cubicBezTo>
                <a:cubicBezTo>
                  <a:pt x="166292" y="358198"/>
                  <a:pt x="175579" y="368084"/>
                  <a:pt x="185895" y="381837"/>
                </a:cubicBezTo>
                <a:cubicBezTo>
                  <a:pt x="187570" y="386861"/>
                  <a:pt x="188292" y="392312"/>
                  <a:pt x="190919" y="396910"/>
                </a:cubicBezTo>
                <a:cubicBezTo>
                  <a:pt x="215647" y="440186"/>
                  <a:pt x="197629" y="394145"/>
                  <a:pt x="216040" y="437103"/>
                </a:cubicBezTo>
                <a:cubicBezTo>
                  <a:pt x="218126" y="441971"/>
                  <a:pt x="218978" y="447308"/>
                  <a:pt x="221064" y="452176"/>
                </a:cubicBezTo>
                <a:cubicBezTo>
                  <a:pt x="228153" y="468718"/>
                  <a:pt x="232510" y="471030"/>
                  <a:pt x="236136" y="487345"/>
                </a:cubicBezTo>
                <a:cubicBezTo>
                  <a:pt x="238346" y="497289"/>
                  <a:pt x="238690" y="507607"/>
                  <a:pt x="241161" y="517490"/>
                </a:cubicBezTo>
                <a:cubicBezTo>
                  <a:pt x="243730" y="527766"/>
                  <a:pt x="246472" y="538161"/>
                  <a:pt x="251209" y="547635"/>
                </a:cubicBezTo>
                <a:lnTo>
                  <a:pt x="271306" y="587829"/>
                </a:lnTo>
                <a:cubicBezTo>
                  <a:pt x="272981" y="599552"/>
                  <a:pt x="274008" y="611386"/>
                  <a:pt x="276330" y="622998"/>
                </a:cubicBezTo>
                <a:cubicBezTo>
                  <a:pt x="277369" y="628191"/>
                  <a:pt x="280483" y="632846"/>
                  <a:pt x="281354" y="638070"/>
                </a:cubicBezTo>
                <a:cubicBezTo>
                  <a:pt x="283847" y="653029"/>
                  <a:pt x="284606" y="668226"/>
                  <a:pt x="286378" y="683288"/>
                </a:cubicBezTo>
                <a:cubicBezTo>
                  <a:pt x="287956" y="696697"/>
                  <a:pt x="289349" y="710136"/>
                  <a:pt x="291402" y="723481"/>
                </a:cubicBezTo>
                <a:cubicBezTo>
                  <a:pt x="293952" y="740054"/>
                  <a:pt x="297453" y="752704"/>
                  <a:pt x="301451" y="768699"/>
                </a:cubicBezTo>
                <a:cubicBezTo>
                  <a:pt x="296530" y="842512"/>
                  <a:pt x="290610" y="891067"/>
                  <a:pt x="301451" y="969666"/>
                </a:cubicBezTo>
                <a:cubicBezTo>
                  <a:pt x="302595" y="977961"/>
                  <a:pt x="311499" y="983064"/>
                  <a:pt x="316523" y="989763"/>
                </a:cubicBezTo>
                <a:cubicBezTo>
                  <a:pt x="318198" y="994787"/>
                  <a:pt x="320263" y="999697"/>
                  <a:pt x="321547" y="1004835"/>
                </a:cubicBezTo>
                <a:cubicBezTo>
                  <a:pt x="326966" y="1026512"/>
                  <a:pt x="326627" y="1050165"/>
                  <a:pt x="336620" y="1070150"/>
                </a:cubicBezTo>
                <a:cubicBezTo>
                  <a:pt x="343829" y="1084569"/>
                  <a:pt x="374232" y="1087720"/>
                  <a:pt x="386862" y="1090246"/>
                </a:cubicBezTo>
                <a:cubicBezTo>
                  <a:pt x="396910" y="1095270"/>
                  <a:pt x="407186" y="1099863"/>
                  <a:pt x="417007" y="1105319"/>
                </a:cubicBezTo>
                <a:cubicBezTo>
                  <a:pt x="422285" y="1108251"/>
                  <a:pt x="428879" y="1110247"/>
                  <a:pt x="432079" y="1115367"/>
                </a:cubicBezTo>
                <a:cubicBezTo>
                  <a:pt x="437693" y="1124349"/>
                  <a:pt x="437826" y="1135833"/>
                  <a:pt x="442128" y="1145512"/>
                </a:cubicBezTo>
                <a:cubicBezTo>
                  <a:pt x="444580" y="1151030"/>
                  <a:pt x="449180" y="1155342"/>
                  <a:pt x="452176" y="1160585"/>
                </a:cubicBezTo>
                <a:cubicBezTo>
                  <a:pt x="455892" y="1167088"/>
                  <a:pt x="458371" y="1174259"/>
                  <a:pt x="462224" y="1180681"/>
                </a:cubicBezTo>
                <a:cubicBezTo>
                  <a:pt x="468437" y="1191037"/>
                  <a:pt x="482321" y="1210826"/>
                  <a:pt x="482321" y="1210826"/>
                </a:cubicBezTo>
                <a:cubicBezTo>
                  <a:pt x="483996" y="1215850"/>
                  <a:pt x="485259" y="1221031"/>
                  <a:pt x="487345" y="1225899"/>
                </a:cubicBezTo>
                <a:cubicBezTo>
                  <a:pt x="494398" y="1242356"/>
                  <a:pt x="506778" y="1263049"/>
                  <a:pt x="517490" y="1276141"/>
                </a:cubicBezTo>
                <a:cubicBezTo>
                  <a:pt x="524989" y="1285306"/>
                  <a:pt x="535506" y="1291788"/>
                  <a:pt x="542611" y="1301262"/>
                </a:cubicBezTo>
                <a:lnTo>
                  <a:pt x="572756" y="1341455"/>
                </a:lnTo>
                <a:cubicBezTo>
                  <a:pt x="577780" y="1348154"/>
                  <a:pt x="584719" y="1353777"/>
                  <a:pt x="587829" y="1361552"/>
                </a:cubicBezTo>
                <a:cubicBezTo>
                  <a:pt x="591178" y="1369926"/>
                  <a:pt x="593844" y="1378606"/>
                  <a:pt x="597877" y="1386673"/>
                </a:cubicBezTo>
                <a:cubicBezTo>
                  <a:pt x="611152" y="1413224"/>
                  <a:pt x="614882" y="1412695"/>
                  <a:pt x="633046" y="1436914"/>
                </a:cubicBezTo>
                <a:cubicBezTo>
                  <a:pt x="636669" y="1441745"/>
                  <a:pt x="639472" y="1447156"/>
                  <a:pt x="643095" y="1451987"/>
                </a:cubicBezTo>
                <a:cubicBezTo>
                  <a:pt x="649529" y="1460566"/>
                  <a:pt x="656212" y="1468966"/>
                  <a:pt x="663191" y="1477108"/>
                </a:cubicBezTo>
                <a:cubicBezTo>
                  <a:pt x="666274" y="1480705"/>
                  <a:pt x="670487" y="1483301"/>
                  <a:pt x="673240" y="1487156"/>
                </a:cubicBezTo>
                <a:cubicBezTo>
                  <a:pt x="678916" y="1495102"/>
                  <a:pt x="682636" y="1504331"/>
                  <a:pt x="688312" y="1512277"/>
                </a:cubicBezTo>
                <a:cubicBezTo>
                  <a:pt x="691065" y="1516132"/>
                  <a:pt x="695402" y="1518626"/>
                  <a:pt x="698361" y="1522325"/>
                </a:cubicBezTo>
                <a:cubicBezTo>
                  <a:pt x="702133" y="1527040"/>
                  <a:pt x="704543" y="1532759"/>
                  <a:pt x="708409" y="1537398"/>
                </a:cubicBezTo>
                <a:cubicBezTo>
                  <a:pt x="712957" y="1542856"/>
                  <a:pt x="718982" y="1546971"/>
                  <a:pt x="723481" y="1552470"/>
                </a:cubicBezTo>
                <a:cubicBezTo>
                  <a:pt x="734086" y="1565432"/>
                  <a:pt x="745011" y="1578303"/>
                  <a:pt x="753627" y="1592664"/>
                </a:cubicBezTo>
                <a:cubicBezTo>
                  <a:pt x="758651" y="1601038"/>
                  <a:pt x="762840" y="1609973"/>
                  <a:pt x="768699" y="1617785"/>
                </a:cubicBezTo>
                <a:cubicBezTo>
                  <a:pt x="772962" y="1623469"/>
                  <a:pt x="779148" y="1627462"/>
                  <a:pt x="783772" y="1632857"/>
                </a:cubicBezTo>
                <a:cubicBezTo>
                  <a:pt x="790572" y="1640790"/>
                  <a:pt x="802776" y="1658241"/>
                  <a:pt x="808892" y="1668026"/>
                </a:cubicBezTo>
                <a:cubicBezTo>
                  <a:pt x="814068" y="1676307"/>
                  <a:pt x="818289" y="1685201"/>
                  <a:pt x="823965" y="1693147"/>
                </a:cubicBezTo>
                <a:cubicBezTo>
                  <a:pt x="826718" y="1697002"/>
                  <a:pt x="831385" y="1699255"/>
                  <a:pt x="834013" y="1703196"/>
                </a:cubicBezTo>
                <a:cubicBezTo>
                  <a:pt x="838167" y="1709428"/>
                  <a:pt x="839188" y="1717606"/>
                  <a:pt x="844062" y="1723292"/>
                </a:cubicBezTo>
                <a:cubicBezTo>
                  <a:pt x="849511" y="1729650"/>
                  <a:pt x="858595" y="1732106"/>
                  <a:pt x="864158" y="1738365"/>
                </a:cubicBezTo>
                <a:cubicBezTo>
                  <a:pt x="872181" y="1747391"/>
                  <a:pt x="875716" y="1759971"/>
                  <a:pt x="884255" y="1768510"/>
                </a:cubicBezTo>
                <a:cubicBezTo>
                  <a:pt x="889279" y="1773534"/>
                  <a:pt x="894779" y="1778124"/>
                  <a:pt x="899328" y="1783583"/>
                </a:cubicBezTo>
                <a:cubicBezTo>
                  <a:pt x="911552" y="1798252"/>
                  <a:pt x="920996" y="1815298"/>
                  <a:pt x="934497" y="1828800"/>
                </a:cubicBezTo>
                <a:cubicBezTo>
                  <a:pt x="966426" y="1860731"/>
                  <a:pt x="932418" y="1825300"/>
                  <a:pt x="964642" y="1863969"/>
                </a:cubicBezTo>
                <a:cubicBezTo>
                  <a:pt x="967675" y="1867608"/>
                  <a:pt x="971731" y="1870319"/>
                  <a:pt x="974690" y="1874018"/>
                </a:cubicBezTo>
                <a:cubicBezTo>
                  <a:pt x="978462" y="1878733"/>
                  <a:pt x="981187" y="1884207"/>
                  <a:pt x="984739" y="1889090"/>
                </a:cubicBezTo>
                <a:cubicBezTo>
                  <a:pt x="994589" y="1902634"/>
                  <a:pt x="1005594" y="1915349"/>
                  <a:pt x="1014884" y="1929284"/>
                </a:cubicBezTo>
                <a:cubicBezTo>
                  <a:pt x="1018233" y="1934308"/>
                  <a:pt x="1020662" y="1940086"/>
                  <a:pt x="1024932" y="1944356"/>
                </a:cubicBezTo>
                <a:cubicBezTo>
                  <a:pt x="1032515" y="1951939"/>
                  <a:pt x="1040959" y="1958769"/>
                  <a:pt x="1050053" y="1964453"/>
                </a:cubicBezTo>
                <a:cubicBezTo>
                  <a:pt x="1054544" y="1967260"/>
                  <a:pt x="1060101" y="1967802"/>
                  <a:pt x="1065125" y="1969477"/>
                </a:cubicBezTo>
                <a:cubicBezTo>
                  <a:pt x="1102566" y="2006918"/>
                  <a:pt x="1067223" y="1975813"/>
                  <a:pt x="1105319" y="1999622"/>
                </a:cubicBezTo>
                <a:cubicBezTo>
                  <a:pt x="1123768" y="2011153"/>
                  <a:pt x="1129933" y="2019212"/>
                  <a:pt x="1145512" y="2034791"/>
                </a:cubicBezTo>
                <a:cubicBezTo>
                  <a:pt x="1147187" y="2039815"/>
                  <a:pt x="1149387" y="2044694"/>
                  <a:pt x="1150536" y="2049864"/>
                </a:cubicBezTo>
                <a:cubicBezTo>
                  <a:pt x="1152746" y="2059808"/>
                  <a:pt x="1152080" y="2070435"/>
                  <a:pt x="1155561" y="2080009"/>
                </a:cubicBezTo>
                <a:cubicBezTo>
                  <a:pt x="1181462" y="2151234"/>
                  <a:pt x="1176796" y="2141817"/>
                  <a:pt x="1205802" y="2180492"/>
                </a:cubicBezTo>
                <a:cubicBezTo>
                  <a:pt x="1220216" y="2223729"/>
                  <a:pt x="1194104" y="2152891"/>
                  <a:pt x="1245996" y="2230734"/>
                </a:cubicBezTo>
                <a:cubicBezTo>
                  <a:pt x="1255878" y="2245558"/>
                  <a:pt x="1256607" y="2248787"/>
                  <a:pt x="1271117" y="2260879"/>
                </a:cubicBezTo>
                <a:cubicBezTo>
                  <a:pt x="1275756" y="2264745"/>
                  <a:pt x="1281550" y="2267062"/>
                  <a:pt x="1286189" y="2270928"/>
                </a:cubicBezTo>
                <a:cubicBezTo>
                  <a:pt x="1304577" y="2286251"/>
                  <a:pt x="1298133" y="2283503"/>
                  <a:pt x="1311310" y="2301073"/>
                </a:cubicBezTo>
                <a:cubicBezTo>
                  <a:pt x="1317744" y="2309652"/>
                  <a:pt x="1324283" y="2318179"/>
                  <a:pt x="1331407" y="2326194"/>
                </a:cubicBezTo>
                <a:cubicBezTo>
                  <a:pt x="1337701" y="2333274"/>
                  <a:pt x="1345338" y="2339097"/>
                  <a:pt x="1351503" y="2346290"/>
                </a:cubicBezTo>
                <a:cubicBezTo>
                  <a:pt x="1355433" y="2350875"/>
                  <a:pt x="1357686" y="2356724"/>
                  <a:pt x="1361552" y="2361363"/>
                </a:cubicBezTo>
                <a:cubicBezTo>
                  <a:pt x="1366101" y="2366821"/>
                  <a:pt x="1372292" y="2370803"/>
                  <a:pt x="1376624" y="2376435"/>
                </a:cubicBezTo>
                <a:cubicBezTo>
                  <a:pt x="1389088" y="2392638"/>
                  <a:pt x="1397339" y="2412222"/>
                  <a:pt x="1411794" y="2426677"/>
                </a:cubicBezTo>
                <a:cubicBezTo>
                  <a:pt x="1439178" y="2454061"/>
                  <a:pt x="1437044" y="2447985"/>
                  <a:pt x="1451987" y="2471895"/>
                </a:cubicBezTo>
                <a:cubicBezTo>
                  <a:pt x="1457162" y="2480176"/>
                  <a:pt x="1460959" y="2489391"/>
                  <a:pt x="1467059" y="2497016"/>
                </a:cubicBezTo>
                <a:cubicBezTo>
                  <a:pt x="1474457" y="2506263"/>
                  <a:pt x="1492180" y="2522136"/>
                  <a:pt x="1492180" y="2522136"/>
                </a:cubicBezTo>
                <a:cubicBezTo>
                  <a:pt x="1494090" y="2531687"/>
                  <a:pt x="1497081" y="2552033"/>
                  <a:pt x="1502229" y="2562330"/>
                </a:cubicBezTo>
                <a:cubicBezTo>
                  <a:pt x="1504929" y="2567731"/>
                  <a:pt x="1508928" y="2572378"/>
                  <a:pt x="1512277" y="2577402"/>
                </a:cubicBezTo>
                <a:cubicBezTo>
                  <a:pt x="1513952" y="2584101"/>
                  <a:pt x="1515803" y="2590758"/>
                  <a:pt x="1517301" y="2597499"/>
                </a:cubicBezTo>
                <a:cubicBezTo>
                  <a:pt x="1519153" y="2605835"/>
                  <a:pt x="1520254" y="2614336"/>
                  <a:pt x="1522325" y="2622620"/>
                </a:cubicBezTo>
                <a:cubicBezTo>
                  <a:pt x="1523610" y="2627758"/>
                  <a:pt x="1525895" y="2632600"/>
                  <a:pt x="1527350" y="2637692"/>
                </a:cubicBezTo>
                <a:cubicBezTo>
                  <a:pt x="1529247" y="2644331"/>
                  <a:pt x="1530477" y="2651150"/>
                  <a:pt x="1532374" y="2657789"/>
                </a:cubicBezTo>
                <a:cubicBezTo>
                  <a:pt x="1533829" y="2662881"/>
                  <a:pt x="1536114" y="2667724"/>
                  <a:pt x="1537398" y="2672862"/>
                </a:cubicBezTo>
                <a:cubicBezTo>
                  <a:pt x="1539469" y="2681147"/>
                  <a:pt x="1538954" y="2690180"/>
                  <a:pt x="1542422" y="2697983"/>
                </a:cubicBezTo>
                <a:cubicBezTo>
                  <a:pt x="1545823" y="2705635"/>
                  <a:pt x="1553057" y="2710978"/>
                  <a:pt x="1557495" y="2718079"/>
                </a:cubicBezTo>
                <a:cubicBezTo>
                  <a:pt x="1561465" y="2724430"/>
                  <a:pt x="1564194" y="2731477"/>
                  <a:pt x="1567543" y="2738176"/>
                </a:cubicBezTo>
                <a:cubicBezTo>
                  <a:pt x="1575440" y="2880330"/>
                  <a:pt x="1560645" y="2787820"/>
                  <a:pt x="1582616" y="2853732"/>
                </a:cubicBezTo>
                <a:cubicBezTo>
                  <a:pt x="1584800" y="2860283"/>
                  <a:pt x="1585215" y="2867363"/>
                  <a:pt x="1587640" y="2873829"/>
                </a:cubicBezTo>
                <a:cubicBezTo>
                  <a:pt x="1594939" y="2893294"/>
                  <a:pt x="1595471" y="2891708"/>
                  <a:pt x="1607736" y="2903974"/>
                </a:cubicBezTo>
                <a:cubicBezTo>
                  <a:pt x="1609411" y="2908998"/>
                  <a:pt x="1610133" y="2914448"/>
                  <a:pt x="1612761" y="2919046"/>
                </a:cubicBezTo>
                <a:cubicBezTo>
                  <a:pt x="1621357" y="2934088"/>
                  <a:pt x="1631025" y="2942335"/>
                  <a:pt x="1642906" y="2954216"/>
                </a:cubicBezTo>
                <a:cubicBezTo>
                  <a:pt x="1644581" y="2960915"/>
                  <a:pt x="1645210" y="2967965"/>
                  <a:pt x="1647930" y="2974312"/>
                </a:cubicBezTo>
                <a:cubicBezTo>
                  <a:pt x="1652685" y="2985406"/>
                  <a:pt x="1659922" y="2991328"/>
                  <a:pt x="1668027" y="2999433"/>
                </a:cubicBezTo>
                <a:cubicBezTo>
                  <a:pt x="1673729" y="3010838"/>
                  <a:pt x="1679601" y="3024660"/>
                  <a:pt x="1688123" y="3034602"/>
                </a:cubicBezTo>
                <a:cubicBezTo>
                  <a:pt x="1694288" y="3041795"/>
                  <a:pt x="1701521" y="3048000"/>
                  <a:pt x="1708220" y="3054699"/>
                </a:cubicBezTo>
                <a:cubicBezTo>
                  <a:pt x="1714841" y="3067942"/>
                  <a:pt x="1724469" y="3085809"/>
                  <a:pt x="1728317" y="3099917"/>
                </a:cubicBezTo>
                <a:cubicBezTo>
                  <a:pt x="1730997" y="3109745"/>
                  <a:pt x="1731343" y="3120073"/>
                  <a:pt x="1733341" y="3130062"/>
                </a:cubicBezTo>
                <a:cubicBezTo>
                  <a:pt x="1734695" y="3136833"/>
                  <a:pt x="1737011" y="3143387"/>
                  <a:pt x="1738365" y="3150158"/>
                </a:cubicBezTo>
                <a:cubicBezTo>
                  <a:pt x="1740363" y="3160147"/>
                  <a:pt x="1741179" y="3170359"/>
                  <a:pt x="1743389" y="3180303"/>
                </a:cubicBezTo>
                <a:cubicBezTo>
                  <a:pt x="1744538" y="3185473"/>
                  <a:pt x="1746958" y="3190284"/>
                  <a:pt x="1748413" y="3195376"/>
                </a:cubicBezTo>
                <a:cubicBezTo>
                  <a:pt x="1761020" y="3239502"/>
                  <a:pt x="1746423" y="3194434"/>
                  <a:pt x="1758462" y="3230545"/>
                </a:cubicBezTo>
                <a:cubicBezTo>
                  <a:pt x="1760137" y="3253991"/>
                  <a:pt x="1760740" y="3277539"/>
                  <a:pt x="1763486" y="3300884"/>
                </a:cubicBezTo>
                <a:cubicBezTo>
                  <a:pt x="1764105" y="3306143"/>
                  <a:pt x="1767226" y="3310818"/>
                  <a:pt x="1768510" y="3315956"/>
                </a:cubicBezTo>
                <a:cubicBezTo>
                  <a:pt x="1770581" y="3324241"/>
                  <a:pt x="1771463" y="3332792"/>
                  <a:pt x="1773534" y="3341077"/>
                </a:cubicBezTo>
                <a:cubicBezTo>
                  <a:pt x="1774818" y="3346215"/>
                  <a:pt x="1778458" y="3350855"/>
                  <a:pt x="1778558" y="3356150"/>
                </a:cubicBezTo>
                <a:cubicBezTo>
                  <a:pt x="1780138" y="3439871"/>
                  <a:pt x="1778558" y="3523622"/>
                  <a:pt x="1778558" y="3607358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11FE6F2-338F-1A8C-3EA6-C4C11C1E80E2}"/>
              </a:ext>
            </a:extLst>
          </p:cNvPr>
          <p:cNvSpPr txBox="1"/>
          <p:nvPr/>
        </p:nvSpPr>
        <p:spPr>
          <a:xfrm>
            <a:off x="487312" y="6654704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52" name="TextBox 51">
            <a:hlinkClick r:id="rId16"/>
            <a:extLst>
              <a:ext uri="{FF2B5EF4-FFF2-40B4-BE49-F238E27FC236}">
                <a16:creationId xmlns:a16="http://schemas.microsoft.com/office/drawing/2014/main" xmlns="" id="{C225869E-C173-0A88-0711-051569F4B7BA}"/>
              </a:ext>
            </a:extLst>
          </p:cNvPr>
          <p:cNvSpPr txBox="1"/>
          <p:nvPr/>
        </p:nvSpPr>
        <p:spPr>
          <a:xfrm>
            <a:off x="8313956" y="6561077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Полилиния: фигура 66">
            <a:extLst>
              <a:ext uri="{FF2B5EF4-FFF2-40B4-BE49-F238E27FC236}">
                <a16:creationId xmlns:a16="http://schemas.microsoft.com/office/drawing/2014/main" xmlns="" id="{FC2FDE93-0348-2367-DF52-C479BB4AED53}"/>
              </a:ext>
            </a:extLst>
          </p:cNvPr>
          <p:cNvSpPr/>
          <p:nvPr/>
        </p:nvSpPr>
        <p:spPr>
          <a:xfrm>
            <a:off x="6974958" y="2944880"/>
            <a:ext cx="893135" cy="824362"/>
          </a:xfrm>
          <a:custGeom>
            <a:avLst/>
            <a:gdLst>
              <a:gd name="connsiteX0" fmla="*/ 893135 w 893135"/>
              <a:gd name="connsiteY0" fmla="*/ 409692 h 824362"/>
              <a:gd name="connsiteX1" fmla="*/ 834656 w 893135"/>
              <a:gd name="connsiteY1" fmla="*/ 415008 h 824362"/>
              <a:gd name="connsiteX2" fmla="*/ 824023 w 893135"/>
              <a:gd name="connsiteY2" fmla="*/ 462855 h 824362"/>
              <a:gd name="connsiteX3" fmla="*/ 818707 w 893135"/>
              <a:gd name="connsiteY3" fmla="*/ 484120 h 824362"/>
              <a:gd name="connsiteX4" fmla="*/ 776177 w 893135"/>
              <a:gd name="connsiteY4" fmla="*/ 500069 h 824362"/>
              <a:gd name="connsiteX5" fmla="*/ 754912 w 893135"/>
              <a:gd name="connsiteY5" fmla="*/ 510701 h 824362"/>
              <a:gd name="connsiteX6" fmla="*/ 696433 w 893135"/>
              <a:gd name="connsiteY6" fmla="*/ 521334 h 824362"/>
              <a:gd name="connsiteX7" fmla="*/ 659219 w 893135"/>
              <a:gd name="connsiteY7" fmla="*/ 531967 h 824362"/>
              <a:gd name="connsiteX8" fmla="*/ 637954 w 893135"/>
              <a:gd name="connsiteY8" fmla="*/ 553232 h 824362"/>
              <a:gd name="connsiteX9" fmla="*/ 632637 w 893135"/>
              <a:gd name="connsiteY9" fmla="*/ 579813 h 824362"/>
              <a:gd name="connsiteX10" fmla="*/ 627321 w 893135"/>
              <a:gd name="connsiteY10" fmla="*/ 654241 h 824362"/>
              <a:gd name="connsiteX11" fmla="*/ 600740 w 893135"/>
              <a:gd name="connsiteY11" fmla="*/ 670190 h 824362"/>
              <a:gd name="connsiteX12" fmla="*/ 595423 w 893135"/>
              <a:gd name="connsiteY12" fmla="*/ 691455 h 824362"/>
              <a:gd name="connsiteX13" fmla="*/ 590107 w 893135"/>
              <a:gd name="connsiteY13" fmla="*/ 718036 h 824362"/>
              <a:gd name="connsiteX14" fmla="*/ 584791 w 893135"/>
              <a:gd name="connsiteY14" fmla="*/ 733985 h 824362"/>
              <a:gd name="connsiteX15" fmla="*/ 600740 w 893135"/>
              <a:gd name="connsiteY15" fmla="*/ 744618 h 824362"/>
              <a:gd name="connsiteX16" fmla="*/ 648586 w 893135"/>
              <a:gd name="connsiteY16" fmla="*/ 760567 h 824362"/>
              <a:gd name="connsiteX17" fmla="*/ 653902 w 893135"/>
              <a:gd name="connsiteY17" fmla="*/ 781832 h 824362"/>
              <a:gd name="connsiteX18" fmla="*/ 664535 w 893135"/>
              <a:gd name="connsiteY18" fmla="*/ 808413 h 824362"/>
              <a:gd name="connsiteX19" fmla="*/ 659219 w 893135"/>
              <a:gd name="connsiteY19" fmla="*/ 824362 h 824362"/>
              <a:gd name="connsiteX20" fmla="*/ 558209 w 893135"/>
              <a:gd name="connsiteY20" fmla="*/ 803097 h 824362"/>
              <a:gd name="connsiteX21" fmla="*/ 552893 w 893135"/>
              <a:gd name="connsiteY21" fmla="*/ 781832 h 824362"/>
              <a:gd name="connsiteX22" fmla="*/ 542261 w 893135"/>
              <a:gd name="connsiteY22" fmla="*/ 744618 h 824362"/>
              <a:gd name="connsiteX23" fmla="*/ 526312 w 893135"/>
              <a:gd name="connsiteY23" fmla="*/ 733985 h 824362"/>
              <a:gd name="connsiteX24" fmla="*/ 510363 w 893135"/>
              <a:gd name="connsiteY24" fmla="*/ 712720 h 824362"/>
              <a:gd name="connsiteX25" fmla="*/ 462516 w 893135"/>
              <a:gd name="connsiteY25" fmla="*/ 691455 h 824362"/>
              <a:gd name="connsiteX26" fmla="*/ 446568 w 893135"/>
              <a:gd name="connsiteY26" fmla="*/ 680822 h 824362"/>
              <a:gd name="connsiteX27" fmla="*/ 425302 w 893135"/>
              <a:gd name="connsiteY27" fmla="*/ 670190 h 824362"/>
              <a:gd name="connsiteX28" fmla="*/ 409354 w 893135"/>
              <a:gd name="connsiteY28" fmla="*/ 648925 h 824362"/>
              <a:gd name="connsiteX29" fmla="*/ 388089 w 893135"/>
              <a:gd name="connsiteY29" fmla="*/ 638292 h 824362"/>
              <a:gd name="connsiteX30" fmla="*/ 372140 w 893135"/>
              <a:gd name="connsiteY30" fmla="*/ 627660 h 824362"/>
              <a:gd name="connsiteX31" fmla="*/ 340242 w 893135"/>
              <a:gd name="connsiteY31" fmla="*/ 606394 h 824362"/>
              <a:gd name="connsiteX32" fmla="*/ 345558 w 893135"/>
              <a:gd name="connsiteY32" fmla="*/ 622343 h 824362"/>
              <a:gd name="connsiteX33" fmla="*/ 329609 w 893135"/>
              <a:gd name="connsiteY33" fmla="*/ 627660 h 824362"/>
              <a:gd name="connsiteX34" fmla="*/ 297712 w 893135"/>
              <a:gd name="connsiteY34" fmla="*/ 632976 h 824362"/>
              <a:gd name="connsiteX35" fmla="*/ 287079 w 893135"/>
              <a:gd name="connsiteY35" fmla="*/ 648925 h 824362"/>
              <a:gd name="connsiteX36" fmla="*/ 228600 w 893135"/>
              <a:gd name="connsiteY36" fmla="*/ 648925 h 824362"/>
              <a:gd name="connsiteX37" fmla="*/ 217968 w 893135"/>
              <a:gd name="connsiteY37" fmla="*/ 617027 h 824362"/>
              <a:gd name="connsiteX38" fmla="*/ 202019 w 893135"/>
              <a:gd name="connsiteY38" fmla="*/ 579813 h 824362"/>
              <a:gd name="connsiteX39" fmla="*/ 196702 w 893135"/>
              <a:gd name="connsiteY39" fmla="*/ 553232 h 824362"/>
              <a:gd name="connsiteX40" fmla="*/ 175437 w 893135"/>
              <a:gd name="connsiteY40" fmla="*/ 547915 h 824362"/>
              <a:gd name="connsiteX41" fmla="*/ 148856 w 893135"/>
              <a:gd name="connsiteY41" fmla="*/ 542599 h 824362"/>
              <a:gd name="connsiteX42" fmla="*/ 132907 w 893135"/>
              <a:gd name="connsiteY42" fmla="*/ 521334 h 824362"/>
              <a:gd name="connsiteX43" fmla="*/ 122275 w 893135"/>
              <a:gd name="connsiteY43" fmla="*/ 505385 h 824362"/>
              <a:gd name="connsiteX44" fmla="*/ 106326 w 893135"/>
              <a:gd name="connsiteY44" fmla="*/ 494753 h 824362"/>
              <a:gd name="connsiteX45" fmla="*/ 95693 w 893135"/>
              <a:gd name="connsiteY45" fmla="*/ 473487 h 824362"/>
              <a:gd name="connsiteX46" fmla="*/ 79744 w 893135"/>
              <a:gd name="connsiteY46" fmla="*/ 441590 h 824362"/>
              <a:gd name="connsiteX47" fmla="*/ 53163 w 893135"/>
              <a:gd name="connsiteY47" fmla="*/ 436273 h 824362"/>
              <a:gd name="connsiteX48" fmla="*/ 21265 w 893135"/>
              <a:gd name="connsiteY48" fmla="*/ 404376 h 824362"/>
              <a:gd name="connsiteX49" fmla="*/ 0 w 893135"/>
              <a:gd name="connsiteY49" fmla="*/ 372478 h 824362"/>
              <a:gd name="connsiteX50" fmla="*/ 5316 w 893135"/>
              <a:gd name="connsiteY50" fmla="*/ 329948 h 824362"/>
              <a:gd name="connsiteX51" fmla="*/ 31898 w 893135"/>
              <a:gd name="connsiteY51" fmla="*/ 319315 h 824362"/>
              <a:gd name="connsiteX52" fmla="*/ 63795 w 893135"/>
              <a:gd name="connsiteY52" fmla="*/ 298050 h 824362"/>
              <a:gd name="connsiteX53" fmla="*/ 74428 w 893135"/>
              <a:gd name="connsiteY53" fmla="*/ 282101 h 824362"/>
              <a:gd name="connsiteX54" fmla="*/ 79744 w 893135"/>
              <a:gd name="connsiteY54" fmla="*/ 223622 h 824362"/>
              <a:gd name="connsiteX55" fmla="*/ 101009 w 893135"/>
              <a:gd name="connsiteY55" fmla="*/ 175776 h 824362"/>
              <a:gd name="connsiteX56" fmla="*/ 138223 w 893135"/>
              <a:gd name="connsiteY56" fmla="*/ 143878 h 824362"/>
              <a:gd name="connsiteX57" fmla="*/ 164805 w 893135"/>
              <a:gd name="connsiteY57" fmla="*/ 138562 h 824362"/>
              <a:gd name="connsiteX58" fmla="*/ 196702 w 893135"/>
              <a:gd name="connsiteY58" fmla="*/ 127929 h 824362"/>
              <a:gd name="connsiteX59" fmla="*/ 233916 w 893135"/>
              <a:gd name="connsiteY59" fmla="*/ 101348 h 824362"/>
              <a:gd name="connsiteX60" fmla="*/ 292395 w 893135"/>
              <a:gd name="connsiteY60" fmla="*/ 69450 h 824362"/>
              <a:gd name="connsiteX61" fmla="*/ 334926 w 893135"/>
              <a:gd name="connsiteY61" fmla="*/ 37553 h 824362"/>
              <a:gd name="connsiteX62" fmla="*/ 356191 w 893135"/>
              <a:gd name="connsiteY62" fmla="*/ 21604 h 824362"/>
              <a:gd name="connsiteX63" fmla="*/ 393405 w 893135"/>
              <a:gd name="connsiteY63" fmla="*/ 10971 h 824362"/>
              <a:gd name="connsiteX64" fmla="*/ 409354 w 893135"/>
              <a:gd name="connsiteY64" fmla="*/ 339 h 824362"/>
              <a:gd name="connsiteX65" fmla="*/ 446568 w 893135"/>
              <a:gd name="connsiteY65" fmla="*/ 5655 h 824362"/>
              <a:gd name="connsiteX66" fmla="*/ 467833 w 893135"/>
              <a:gd name="connsiteY66" fmla="*/ 21604 h 824362"/>
              <a:gd name="connsiteX67" fmla="*/ 483782 w 893135"/>
              <a:gd name="connsiteY67" fmla="*/ 32236 h 824362"/>
              <a:gd name="connsiteX68" fmla="*/ 499730 w 893135"/>
              <a:gd name="connsiteY68" fmla="*/ 53501 h 824362"/>
              <a:gd name="connsiteX69" fmla="*/ 531628 w 893135"/>
              <a:gd name="connsiteY69" fmla="*/ 74767 h 824362"/>
              <a:gd name="connsiteX70" fmla="*/ 542261 w 893135"/>
              <a:gd name="connsiteY70" fmla="*/ 85399 h 824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893135" h="824362">
                <a:moveTo>
                  <a:pt x="893135" y="409692"/>
                </a:moveTo>
                <a:cubicBezTo>
                  <a:pt x="873642" y="411464"/>
                  <a:pt x="850170" y="403074"/>
                  <a:pt x="834656" y="415008"/>
                </a:cubicBezTo>
                <a:cubicBezTo>
                  <a:pt x="821706" y="424969"/>
                  <a:pt x="827697" y="446935"/>
                  <a:pt x="824023" y="462855"/>
                </a:cubicBezTo>
                <a:cubicBezTo>
                  <a:pt x="822380" y="469974"/>
                  <a:pt x="823873" y="478953"/>
                  <a:pt x="818707" y="484120"/>
                </a:cubicBezTo>
                <a:cubicBezTo>
                  <a:pt x="813198" y="489629"/>
                  <a:pt x="785750" y="495967"/>
                  <a:pt x="776177" y="500069"/>
                </a:cubicBezTo>
                <a:cubicBezTo>
                  <a:pt x="768893" y="503191"/>
                  <a:pt x="762332" y="507918"/>
                  <a:pt x="754912" y="510701"/>
                </a:cubicBezTo>
                <a:cubicBezTo>
                  <a:pt x="737883" y="517087"/>
                  <a:pt x="712767" y="518364"/>
                  <a:pt x="696433" y="521334"/>
                </a:cubicBezTo>
                <a:cubicBezTo>
                  <a:pt x="681743" y="524005"/>
                  <a:pt x="672887" y="527410"/>
                  <a:pt x="659219" y="531967"/>
                </a:cubicBezTo>
                <a:cubicBezTo>
                  <a:pt x="652131" y="539055"/>
                  <a:pt x="642822" y="544469"/>
                  <a:pt x="637954" y="553232"/>
                </a:cubicBezTo>
                <a:cubicBezTo>
                  <a:pt x="633566" y="561131"/>
                  <a:pt x="633583" y="570827"/>
                  <a:pt x="632637" y="579813"/>
                </a:cubicBezTo>
                <a:cubicBezTo>
                  <a:pt x="630033" y="604549"/>
                  <a:pt x="635599" y="630786"/>
                  <a:pt x="627321" y="654241"/>
                </a:cubicBezTo>
                <a:cubicBezTo>
                  <a:pt x="623882" y="663985"/>
                  <a:pt x="609600" y="664874"/>
                  <a:pt x="600740" y="670190"/>
                </a:cubicBezTo>
                <a:cubicBezTo>
                  <a:pt x="598968" y="677278"/>
                  <a:pt x="597008" y="684322"/>
                  <a:pt x="595423" y="691455"/>
                </a:cubicBezTo>
                <a:cubicBezTo>
                  <a:pt x="593463" y="700276"/>
                  <a:pt x="592298" y="709270"/>
                  <a:pt x="590107" y="718036"/>
                </a:cubicBezTo>
                <a:cubicBezTo>
                  <a:pt x="588748" y="723473"/>
                  <a:pt x="586563" y="728669"/>
                  <a:pt x="584791" y="733985"/>
                </a:cubicBezTo>
                <a:cubicBezTo>
                  <a:pt x="590107" y="737529"/>
                  <a:pt x="594678" y="742597"/>
                  <a:pt x="600740" y="744618"/>
                </a:cubicBezTo>
                <a:cubicBezTo>
                  <a:pt x="658040" y="763718"/>
                  <a:pt x="612346" y="736406"/>
                  <a:pt x="648586" y="760567"/>
                </a:cubicBezTo>
                <a:cubicBezTo>
                  <a:pt x="650358" y="767655"/>
                  <a:pt x="651591" y="774900"/>
                  <a:pt x="653902" y="781832"/>
                </a:cubicBezTo>
                <a:cubicBezTo>
                  <a:pt x="656920" y="790885"/>
                  <a:pt x="663351" y="798944"/>
                  <a:pt x="664535" y="808413"/>
                </a:cubicBezTo>
                <a:cubicBezTo>
                  <a:pt x="665230" y="813974"/>
                  <a:pt x="660991" y="819046"/>
                  <a:pt x="659219" y="824362"/>
                </a:cubicBezTo>
                <a:cubicBezTo>
                  <a:pt x="631267" y="820868"/>
                  <a:pt x="581501" y="816684"/>
                  <a:pt x="558209" y="803097"/>
                </a:cubicBezTo>
                <a:cubicBezTo>
                  <a:pt x="551898" y="799416"/>
                  <a:pt x="554815" y="788881"/>
                  <a:pt x="552893" y="781832"/>
                </a:cubicBezTo>
                <a:cubicBezTo>
                  <a:pt x="549499" y="769386"/>
                  <a:pt x="548526" y="755896"/>
                  <a:pt x="542261" y="744618"/>
                </a:cubicBezTo>
                <a:cubicBezTo>
                  <a:pt x="539158" y="739033"/>
                  <a:pt x="530830" y="738503"/>
                  <a:pt x="526312" y="733985"/>
                </a:cubicBezTo>
                <a:cubicBezTo>
                  <a:pt x="520047" y="727720"/>
                  <a:pt x="517090" y="718486"/>
                  <a:pt x="510363" y="712720"/>
                </a:cubicBezTo>
                <a:cubicBezTo>
                  <a:pt x="502467" y="705952"/>
                  <a:pt x="470080" y="695237"/>
                  <a:pt x="462516" y="691455"/>
                </a:cubicBezTo>
                <a:cubicBezTo>
                  <a:pt x="456801" y="688598"/>
                  <a:pt x="452115" y="683992"/>
                  <a:pt x="446568" y="680822"/>
                </a:cubicBezTo>
                <a:cubicBezTo>
                  <a:pt x="439687" y="676890"/>
                  <a:pt x="432391" y="673734"/>
                  <a:pt x="425302" y="670190"/>
                </a:cubicBezTo>
                <a:cubicBezTo>
                  <a:pt x="419986" y="663102"/>
                  <a:pt x="416081" y="654691"/>
                  <a:pt x="409354" y="648925"/>
                </a:cubicBezTo>
                <a:cubicBezTo>
                  <a:pt x="403337" y="643767"/>
                  <a:pt x="394970" y="642224"/>
                  <a:pt x="388089" y="638292"/>
                </a:cubicBezTo>
                <a:cubicBezTo>
                  <a:pt x="382542" y="635122"/>
                  <a:pt x="377048" y="631750"/>
                  <a:pt x="372140" y="627660"/>
                </a:cubicBezTo>
                <a:cubicBezTo>
                  <a:pt x="345590" y="605535"/>
                  <a:pt x="368272" y="615738"/>
                  <a:pt x="340242" y="606394"/>
                </a:cubicBezTo>
                <a:cubicBezTo>
                  <a:pt x="342014" y="611710"/>
                  <a:pt x="348064" y="617331"/>
                  <a:pt x="345558" y="622343"/>
                </a:cubicBezTo>
                <a:cubicBezTo>
                  <a:pt x="343052" y="627355"/>
                  <a:pt x="335080" y="626444"/>
                  <a:pt x="329609" y="627660"/>
                </a:cubicBezTo>
                <a:cubicBezTo>
                  <a:pt x="319087" y="629998"/>
                  <a:pt x="308344" y="631204"/>
                  <a:pt x="297712" y="632976"/>
                </a:cubicBezTo>
                <a:cubicBezTo>
                  <a:pt x="294168" y="638292"/>
                  <a:pt x="292627" y="645755"/>
                  <a:pt x="287079" y="648925"/>
                </a:cubicBezTo>
                <a:cubicBezTo>
                  <a:pt x="268624" y="659471"/>
                  <a:pt x="247107" y="652009"/>
                  <a:pt x="228600" y="648925"/>
                </a:cubicBezTo>
                <a:cubicBezTo>
                  <a:pt x="225056" y="638292"/>
                  <a:pt x="222980" y="627051"/>
                  <a:pt x="217968" y="617027"/>
                </a:cubicBezTo>
                <a:cubicBezTo>
                  <a:pt x="210358" y="601808"/>
                  <a:pt x="205931" y="595461"/>
                  <a:pt x="202019" y="579813"/>
                </a:cubicBezTo>
                <a:cubicBezTo>
                  <a:pt x="199827" y="571047"/>
                  <a:pt x="202487" y="560174"/>
                  <a:pt x="196702" y="553232"/>
                </a:cubicBezTo>
                <a:cubicBezTo>
                  <a:pt x="192024" y="547619"/>
                  <a:pt x="182570" y="549500"/>
                  <a:pt x="175437" y="547915"/>
                </a:cubicBezTo>
                <a:cubicBezTo>
                  <a:pt x="166616" y="545955"/>
                  <a:pt x="157716" y="544371"/>
                  <a:pt x="148856" y="542599"/>
                </a:cubicBezTo>
                <a:cubicBezTo>
                  <a:pt x="143540" y="535511"/>
                  <a:pt x="138057" y="528544"/>
                  <a:pt x="132907" y="521334"/>
                </a:cubicBezTo>
                <a:cubicBezTo>
                  <a:pt x="129193" y="516135"/>
                  <a:pt x="126793" y="509903"/>
                  <a:pt x="122275" y="505385"/>
                </a:cubicBezTo>
                <a:cubicBezTo>
                  <a:pt x="117757" y="500867"/>
                  <a:pt x="111642" y="498297"/>
                  <a:pt x="106326" y="494753"/>
                </a:cubicBezTo>
                <a:cubicBezTo>
                  <a:pt x="102782" y="487664"/>
                  <a:pt x="98815" y="480772"/>
                  <a:pt x="95693" y="473487"/>
                </a:cubicBezTo>
                <a:cubicBezTo>
                  <a:pt x="91931" y="464710"/>
                  <a:pt x="89409" y="447113"/>
                  <a:pt x="79744" y="441590"/>
                </a:cubicBezTo>
                <a:cubicBezTo>
                  <a:pt x="71899" y="437107"/>
                  <a:pt x="62023" y="438045"/>
                  <a:pt x="53163" y="436273"/>
                </a:cubicBezTo>
                <a:cubicBezTo>
                  <a:pt x="18587" y="384413"/>
                  <a:pt x="74029" y="463737"/>
                  <a:pt x="21265" y="404376"/>
                </a:cubicBezTo>
                <a:cubicBezTo>
                  <a:pt x="12775" y="394825"/>
                  <a:pt x="0" y="372478"/>
                  <a:pt x="0" y="372478"/>
                </a:cubicBezTo>
                <a:cubicBezTo>
                  <a:pt x="1772" y="358301"/>
                  <a:pt x="-2035" y="342199"/>
                  <a:pt x="5316" y="329948"/>
                </a:cubicBezTo>
                <a:cubicBezTo>
                  <a:pt x="10226" y="321765"/>
                  <a:pt x="23520" y="323885"/>
                  <a:pt x="31898" y="319315"/>
                </a:cubicBezTo>
                <a:cubicBezTo>
                  <a:pt x="43116" y="313196"/>
                  <a:pt x="53163" y="305138"/>
                  <a:pt x="63795" y="298050"/>
                </a:cubicBezTo>
                <a:cubicBezTo>
                  <a:pt x="67339" y="292734"/>
                  <a:pt x="73089" y="288349"/>
                  <a:pt x="74428" y="282101"/>
                </a:cubicBezTo>
                <a:cubicBezTo>
                  <a:pt x="78529" y="262962"/>
                  <a:pt x="76342" y="242898"/>
                  <a:pt x="79744" y="223622"/>
                </a:cubicBezTo>
                <a:cubicBezTo>
                  <a:pt x="82709" y="206822"/>
                  <a:pt x="89684" y="188988"/>
                  <a:pt x="101009" y="175776"/>
                </a:cubicBezTo>
                <a:cubicBezTo>
                  <a:pt x="107320" y="168413"/>
                  <a:pt x="126345" y="148332"/>
                  <a:pt x="138223" y="143878"/>
                </a:cubicBezTo>
                <a:cubicBezTo>
                  <a:pt x="146684" y="140705"/>
                  <a:pt x="156087" y="140940"/>
                  <a:pt x="164805" y="138562"/>
                </a:cubicBezTo>
                <a:cubicBezTo>
                  <a:pt x="175618" y="135613"/>
                  <a:pt x="196702" y="127929"/>
                  <a:pt x="196702" y="127929"/>
                </a:cubicBezTo>
                <a:cubicBezTo>
                  <a:pt x="201516" y="124319"/>
                  <a:pt x="226144" y="105234"/>
                  <a:pt x="233916" y="101348"/>
                </a:cubicBezTo>
                <a:cubicBezTo>
                  <a:pt x="292232" y="72190"/>
                  <a:pt x="251826" y="99877"/>
                  <a:pt x="292395" y="69450"/>
                </a:cubicBezTo>
                <a:cubicBezTo>
                  <a:pt x="311138" y="31966"/>
                  <a:pt x="291129" y="59451"/>
                  <a:pt x="334926" y="37553"/>
                </a:cubicBezTo>
                <a:cubicBezTo>
                  <a:pt x="342851" y="33591"/>
                  <a:pt x="348498" y="26000"/>
                  <a:pt x="356191" y="21604"/>
                </a:cubicBezTo>
                <a:cubicBezTo>
                  <a:pt x="362126" y="18212"/>
                  <a:pt x="388797" y="12123"/>
                  <a:pt x="393405" y="10971"/>
                </a:cubicBezTo>
                <a:cubicBezTo>
                  <a:pt x="398721" y="7427"/>
                  <a:pt x="402996" y="975"/>
                  <a:pt x="409354" y="339"/>
                </a:cubicBezTo>
                <a:cubicBezTo>
                  <a:pt x="421822" y="-908"/>
                  <a:pt x="434792" y="1373"/>
                  <a:pt x="446568" y="5655"/>
                </a:cubicBezTo>
                <a:cubicBezTo>
                  <a:pt x="454895" y="8683"/>
                  <a:pt x="460623" y="16454"/>
                  <a:pt x="467833" y="21604"/>
                </a:cubicBezTo>
                <a:cubicBezTo>
                  <a:pt x="473032" y="25318"/>
                  <a:pt x="478466" y="28692"/>
                  <a:pt x="483782" y="32236"/>
                </a:cubicBezTo>
                <a:cubicBezTo>
                  <a:pt x="489098" y="39324"/>
                  <a:pt x="493108" y="47614"/>
                  <a:pt x="499730" y="53501"/>
                </a:cubicBezTo>
                <a:cubicBezTo>
                  <a:pt x="509281" y="61991"/>
                  <a:pt x="522591" y="65731"/>
                  <a:pt x="531628" y="74767"/>
                </a:cubicBezTo>
                <a:lnTo>
                  <a:pt x="542261" y="85399"/>
                </a:ln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Рисунок 68" descr="Указатель со сплошной заливкой">
            <a:extLst>
              <a:ext uri="{FF2B5EF4-FFF2-40B4-BE49-F238E27FC236}">
                <a16:creationId xmlns:a16="http://schemas.microsoft.com/office/drawing/2014/main" xmlns="" id="{988A9C8C-434B-8F0A-A885-45C8A79DD4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192815" y="2499369"/>
            <a:ext cx="360000" cy="360000"/>
          </a:xfrm>
          <a:prstGeom prst="rect">
            <a:avLst/>
          </a:prstGeom>
        </p:spPr>
      </p:pic>
      <p:pic>
        <p:nvPicPr>
          <p:cNvPr id="71" name="Рисунок 70" descr="Самолет со сплошной заливкой">
            <a:extLst>
              <a:ext uri="{FF2B5EF4-FFF2-40B4-BE49-F238E27FC236}">
                <a16:creationId xmlns:a16="http://schemas.microsoft.com/office/drawing/2014/main" xmlns="" id="{422C1D7D-44A1-1757-6590-D438A18ACB7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3970606" y="3972403"/>
            <a:ext cx="360000" cy="360000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B2B31DB-2270-F7F1-044D-B2E36D5FA500}"/>
              </a:ext>
            </a:extLst>
          </p:cNvPr>
          <p:cNvSpPr txBox="1"/>
          <p:nvPr/>
        </p:nvSpPr>
        <p:spPr>
          <a:xfrm>
            <a:off x="865920" y="4271101"/>
            <a:ext cx="29012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4756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150 км аэропорт </a:t>
            </a:r>
            <a:r>
              <a:rPr lang="ru-RU" sz="1000" dirty="0" err="1">
                <a:solidFill>
                  <a:srgbClr val="4756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Игнатьево</a:t>
            </a:r>
            <a:endParaRPr lang="ru-RU" sz="1000" dirty="0">
              <a:solidFill>
                <a:srgbClr val="4756A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9" name="Рисунок 78" descr="Поезд со сплошной заливкой">
            <a:extLst>
              <a:ext uri="{FF2B5EF4-FFF2-40B4-BE49-F238E27FC236}">
                <a16:creationId xmlns:a16="http://schemas.microsoft.com/office/drawing/2014/main" xmlns="" id="{7A881AF9-89CE-4F43-4C0A-922084EE072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2030403" y="4955900"/>
            <a:ext cx="360000" cy="360000"/>
          </a:xfrm>
          <a:prstGeom prst="rect">
            <a:avLst/>
          </a:prstGeom>
        </p:spPr>
      </p:pic>
      <p:pic>
        <p:nvPicPr>
          <p:cNvPr id="81" name="Рисунок 80" descr="Конвертируемый со сплошной заливкой">
            <a:extLst>
              <a:ext uri="{FF2B5EF4-FFF2-40B4-BE49-F238E27FC236}">
                <a16:creationId xmlns:a16="http://schemas.microsoft.com/office/drawing/2014/main" xmlns="" id="{DDB8EA71-35CA-DD57-C6B5-C3176CA2F0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xmlns="" r:embed="rId24"/>
              </a:ext>
            </a:extLst>
          </a:blip>
          <a:stretch>
            <a:fillRect/>
          </a:stretch>
        </p:blipFill>
        <p:spPr>
          <a:xfrm>
            <a:off x="4042471" y="485611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CA681B2E-CC94-3AAF-E060-F2F2C175E23F}"/>
              </a:ext>
            </a:extLst>
          </p:cNvPr>
          <p:cNvSpPr/>
          <p:nvPr/>
        </p:nvSpPr>
        <p:spPr>
          <a:xfrm>
            <a:off x="736521" y="1339811"/>
            <a:ext cx="8432957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xmlns="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2023 год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xmlns="" id="{859BFF25-7647-679E-CF0A-EDBC0E40A471}"/>
              </a:ext>
            </a:extLst>
          </p:cNvPr>
          <p:cNvGrpSpPr/>
          <p:nvPr/>
        </p:nvGrpSpPr>
        <p:grpSpPr>
          <a:xfrm>
            <a:off x="3651440" y="2224312"/>
            <a:ext cx="2740663" cy="2610156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:a16="http://schemas.microsoft.com/office/drawing/2014/main" xmlns="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:a16="http://schemas.microsoft.com/office/drawing/2014/main" xmlns="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xmlns="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xmlns="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xmlns="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:a16="http://schemas.microsoft.com/office/drawing/2014/main" xmlns="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xmlns="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xmlns="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4DDD486F-FFDC-3AC3-0983-1563F64C780C}"/>
              </a:ext>
            </a:extLst>
          </p:cNvPr>
          <p:cNvSpPr txBox="1"/>
          <p:nvPr/>
        </p:nvSpPr>
        <p:spPr>
          <a:xfrm>
            <a:off x="4313730" y="1631922"/>
            <a:ext cx="11203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xmlns="" id="{7DACA747-66C6-0E65-B5FA-C504D9C6D2C4}"/>
              </a:ext>
            </a:extLst>
          </p:cNvPr>
          <p:cNvSpPr/>
          <p:nvPr/>
        </p:nvSpPr>
        <p:spPr>
          <a:xfrm>
            <a:off x="4335146" y="2023816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0,017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xmlns="" id="{1F8EAFBB-518D-C75C-F633-1B12885366D0}"/>
              </a:ext>
            </a:extLst>
          </p:cNvPr>
          <p:cNvSpPr/>
          <p:nvPr/>
        </p:nvSpPr>
        <p:spPr>
          <a:xfrm>
            <a:off x="5146691" y="202278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xmlns="" id="{0B4880A1-91DC-D0F0-A77C-E94DED46A2DE}"/>
              </a:ext>
            </a:extLst>
          </p:cNvPr>
          <p:cNvSpPr/>
          <p:nvPr/>
        </p:nvSpPr>
        <p:spPr>
          <a:xfrm>
            <a:off x="4752926" y="202832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B51F7AF6-8F8A-5B37-A1C2-3650196617FB}"/>
              </a:ext>
            </a:extLst>
          </p:cNvPr>
          <p:cNvSpPr txBox="1"/>
          <p:nvPr/>
        </p:nvSpPr>
        <p:spPr>
          <a:xfrm>
            <a:off x="7378057" y="2926767"/>
            <a:ext cx="11203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 жилья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 метров</a:t>
            </a: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:a16="http://schemas.microsoft.com/office/drawing/2014/main" xmlns="" id="{BD49888C-EE87-0AA1-DB51-FCB7AE18C6FB}"/>
              </a:ext>
            </a:extLst>
          </p:cNvPr>
          <p:cNvSpPr/>
          <p:nvPr/>
        </p:nvSpPr>
        <p:spPr>
          <a:xfrm>
            <a:off x="7100452" y="3284776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xmlns="" id="{E891C477-CE41-440F-B223-9BD475BA4F74}"/>
              </a:ext>
            </a:extLst>
          </p:cNvPr>
          <p:cNvSpPr/>
          <p:nvPr/>
        </p:nvSpPr>
        <p:spPr>
          <a:xfrm>
            <a:off x="7857468" y="3284776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17,613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xmlns="" id="{BA41BC5E-92C9-7CBA-1F88-F41F35900D8E}"/>
              </a:ext>
            </a:extLst>
          </p:cNvPr>
          <p:cNvSpPr/>
          <p:nvPr/>
        </p:nvSpPr>
        <p:spPr>
          <a:xfrm>
            <a:off x="7493592" y="3293767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2EFB3336-310E-8D41-40DB-BCF7E0A8AF90}"/>
              </a:ext>
            </a:extLst>
          </p:cNvPr>
          <p:cNvSpPr txBox="1"/>
          <p:nvPr/>
        </p:nvSpPr>
        <p:spPr>
          <a:xfrm>
            <a:off x="6559353" y="4413336"/>
            <a:ext cx="15629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фонд оплаты труда       по полному кругу организация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:a16="http://schemas.microsoft.com/office/drawing/2014/main" xmlns="" id="{A3F711DB-496E-5AE9-8DA3-52FB6C8C4FC4}"/>
              </a:ext>
            </a:extLst>
          </p:cNvPr>
          <p:cNvSpPr/>
          <p:nvPr/>
        </p:nvSpPr>
        <p:spPr>
          <a:xfrm>
            <a:off x="6559353" y="4904760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8,6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:a16="http://schemas.microsoft.com/office/drawing/2014/main" xmlns="" id="{8F9B137A-9F0C-3053-26F4-F1A1A4D82D6D}"/>
              </a:ext>
            </a:extLst>
          </p:cNvPr>
          <p:cNvSpPr/>
          <p:nvPr/>
        </p:nvSpPr>
        <p:spPr>
          <a:xfrm>
            <a:off x="7323965" y="490476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13,2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xmlns="" id="{5638DA25-0A83-5C61-BB97-CE89B7FE3C55}"/>
              </a:ext>
            </a:extLst>
          </p:cNvPr>
          <p:cNvSpPr/>
          <p:nvPr/>
        </p:nvSpPr>
        <p:spPr>
          <a:xfrm>
            <a:off x="6939356" y="4913845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10,6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CD500BF9-38C1-5529-5619-ECFDF6A02DFC}"/>
              </a:ext>
            </a:extLst>
          </p:cNvPr>
          <p:cNvSpPr txBox="1"/>
          <p:nvPr/>
        </p:nvSpPr>
        <p:spPr>
          <a:xfrm>
            <a:off x="1919051" y="2575135"/>
            <a:ext cx="1562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пенсии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xmlns="" id="{049D898B-5B50-DE58-0CB5-29E839E77CE1}"/>
              </a:ext>
            </a:extLst>
          </p:cNvPr>
          <p:cNvSpPr/>
          <p:nvPr/>
        </p:nvSpPr>
        <p:spPr>
          <a:xfrm>
            <a:off x="1935766" y="2836767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15 740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:a16="http://schemas.microsoft.com/office/drawing/2014/main" xmlns="" id="{D8C75DED-E032-F06C-4A1B-C15F2E0A1892}"/>
              </a:ext>
            </a:extLst>
          </p:cNvPr>
          <p:cNvSpPr/>
          <p:nvPr/>
        </p:nvSpPr>
        <p:spPr>
          <a:xfrm>
            <a:off x="2783646" y="2844448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18 294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xmlns="" id="{2947D3A7-F3F2-F042-E041-2359906A0400}"/>
              </a:ext>
            </a:extLst>
          </p:cNvPr>
          <p:cNvSpPr/>
          <p:nvPr/>
        </p:nvSpPr>
        <p:spPr>
          <a:xfrm>
            <a:off x="2384700" y="2836767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19 308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BD9E40EF-B3BB-3EB9-AF5B-3B81E652F392}"/>
              </a:ext>
            </a:extLst>
          </p:cNvPr>
          <p:cNvSpPr txBox="1"/>
          <p:nvPr/>
        </p:nvSpPr>
        <p:spPr>
          <a:xfrm>
            <a:off x="2269343" y="4538549"/>
            <a:ext cx="145623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заработная плата </a:t>
            </a:r>
          </a:p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крупных и средних </a:t>
            </a:r>
          </a:p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:a16="http://schemas.microsoft.com/office/drawing/2014/main" xmlns="" id="{4676CABC-9A49-F2C2-A9BC-C53B134296DE}"/>
              </a:ext>
            </a:extLst>
          </p:cNvPr>
          <p:cNvSpPr/>
          <p:nvPr/>
        </p:nvSpPr>
        <p:spPr>
          <a:xfrm>
            <a:off x="2654377" y="5161498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70 583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:a16="http://schemas.microsoft.com/office/drawing/2014/main" xmlns="" id="{D3AFCDB7-7B2D-FB95-3CC4-26FA72959204}"/>
              </a:ext>
            </a:extLst>
          </p:cNvPr>
          <p:cNvSpPr/>
          <p:nvPr/>
        </p:nvSpPr>
        <p:spPr>
          <a:xfrm>
            <a:off x="3036272" y="5167577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83 415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xmlns="" id="{0DA18218-A189-5B34-A992-A1C2F6968601}"/>
              </a:ext>
            </a:extLst>
          </p:cNvPr>
          <p:cNvSpPr/>
          <p:nvPr/>
        </p:nvSpPr>
        <p:spPr>
          <a:xfrm>
            <a:off x="2254871" y="515410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73 012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:a16="http://schemas.microsoft.com/office/drawing/2014/main" xmlns="" id="{80C5CFFC-7012-7F1B-F30E-BDA9A7D11940}"/>
              </a:ext>
            </a:extLst>
          </p:cNvPr>
          <p:cNvSpPr/>
          <p:nvPr/>
        </p:nvSpPr>
        <p:spPr>
          <a:xfrm rot="1800000">
            <a:off x="4307418" y="2906026"/>
            <a:ext cx="1376047" cy="1432398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3" name="Шестиугольник 160">
            <a:extLst>
              <a:ext uri="{FF2B5EF4-FFF2-40B4-BE49-F238E27FC236}">
                <a16:creationId xmlns:a16="http://schemas.microsoft.com/office/drawing/2014/main" xmlns="" id="{BFE3E32D-4E32-EF8D-83DB-B70C7B2C852E}"/>
              </a:ext>
            </a:extLst>
          </p:cNvPr>
          <p:cNvSpPr/>
          <p:nvPr/>
        </p:nvSpPr>
        <p:spPr>
          <a:xfrm rot="1800000">
            <a:off x="4078528" y="2888309"/>
            <a:ext cx="1825527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:a16="http://schemas.microsoft.com/office/drawing/2014/main" xmlns="" id="{3AA1733C-B95A-633A-E4C1-06FA94F51A7E}"/>
              </a:ext>
            </a:extLst>
          </p:cNvPr>
          <p:cNvSpPr/>
          <p:nvPr/>
        </p:nvSpPr>
        <p:spPr>
          <a:xfrm rot="1800000">
            <a:off x="4046818" y="2660008"/>
            <a:ext cx="1822652" cy="177334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Г. Циолковский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1C5609-87D3-71B5-8331-4E584DF4B11D}"/>
              </a:ext>
            </a:extLst>
          </p:cNvPr>
          <p:cNvSpPr txBox="1"/>
          <p:nvPr/>
        </p:nvSpPr>
        <p:spPr>
          <a:xfrm>
            <a:off x="556269" y="6632184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xmlns="" id="{142D34EE-19AD-61B5-C060-F9827F39D163}"/>
              </a:ext>
            </a:extLst>
          </p:cNvPr>
          <p:cNvSpPr txBox="1"/>
          <p:nvPr/>
        </p:nvSpPr>
        <p:spPr>
          <a:xfrm>
            <a:off x="8313956" y="6561077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xmlns="" id="{4C7367CC-2C8F-E4DC-E8B8-3D16B5436723}"/>
              </a:ext>
            </a:extLst>
          </p:cNvPr>
          <p:cNvSpPr/>
          <p:nvPr/>
        </p:nvSpPr>
        <p:spPr>
          <a:xfrm>
            <a:off x="2127155" y="1608367"/>
            <a:ext cx="5570854" cy="3956676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9CA13AC4-7435-DEEE-4605-E265104DD5A0}"/>
              </a:ext>
            </a:extLst>
          </p:cNvPr>
          <p:cNvSpPr/>
          <p:nvPr/>
        </p:nvSpPr>
        <p:spPr>
          <a:xfrm>
            <a:off x="2112177" y="1572041"/>
            <a:ext cx="5585832" cy="829218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0326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населения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xmlns="" id="{01D18615-3BD4-9047-32C3-3CA2012B6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21799"/>
              </p:ext>
            </p:extLst>
          </p:nvPr>
        </p:nvGraphicFramePr>
        <p:xfrm>
          <a:off x="2112177" y="1572041"/>
          <a:ext cx="5585833" cy="4218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799">
                  <a:extLst>
                    <a:ext uri="{9D8B030D-6E8A-4147-A177-3AD203B41FA5}">
                      <a16:colId xmlns:a16="http://schemas.microsoft.com/office/drawing/2014/main" xmlns="" val="3318199641"/>
                    </a:ext>
                  </a:extLst>
                </a:gridCol>
                <a:gridCol w="618896">
                  <a:extLst>
                    <a:ext uri="{9D8B030D-6E8A-4147-A177-3AD203B41FA5}">
                      <a16:colId xmlns:a16="http://schemas.microsoft.com/office/drawing/2014/main" xmlns="" val="1343176932"/>
                    </a:ext>
                  </a:extLst>
                </a:gridCol>
                <a:gridCol w="1396069">
                  <a:extLst>
                    <a:ext uri="{9D8B030D-6E8A-4147-A177-3AD203B41FA5}">
                      <a16:colId xmlns:a16="http://schemas.microsoft.com/office/drawing/2014/main" xmlns="" val="2111604541"/>
                    </a:ext>
                  </a:extLst>
                </a:gridCol>
                <a:gridCol w="1396069">
                  <a:extLst>
                    <a:ext uri="{9D8B030D-6E8A-4147-A177-3AD203B41FA5}">
                      <a16:colId xmlns:a16="http://schemas.microsoft.com/office/drawing/2014/main" xmlns="" val="2298273598"/>
                    </a:ext>
                  </a:extLst>
                </a:gridCol>
              </a:tblGrid>
              <a:tr h="724251"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x-none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68852991"/>
                  </a:ext>
                </a:extLst>
              </a:tr>
              <a:tr h="873602">
                <a:tc rowSpan="2"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среднемесячная заработная </a:t>
                      </a:r>
                    </a:p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плата работников крупных, </a:t>
                      </a:r>
                    </a:p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средних и некоммерческих </a:t>
                      </a:r>
                    </a:p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организаций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73 012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83 415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506270"/>
                  </a:ext>
                </a:extLst>
              </a:tr>
              <a:tr h="87360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7235586"/>
                  </a:ext>
                </a:extLst>
              </a:tr>
              <a:tr h="873602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по (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Амурской области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x-none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65 849 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/>
                        <a:t>72 994</a:t>
                      </a:r>
                      <a:endParaRPr lang="x-none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879490"/>
                  </a:ext>
                </a:extLst>
              </a:tr>
              <a:tr h="8736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реальная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</a:t>
                      </a:r>
                    </a:p>
                    <a:p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(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Амурской области</a:t>
                      </a: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44000"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59579,4</a:t>
                      </a: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64567,7</a:t>
                      </a: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6549762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3C07F21-A760-2DED-723C-D94ABAA85083}"/>
              </a:ext>
            </a:extLst>
          </p:cNvPr>
          <p:cNvSpPr txBox="1"/>
          <p:nvPr/>
        </p:nvSpPr>
        <p:spPr>
          <a:xfrm>
            <a:off x="556269" y="6632184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9" name="TextBox 8">
            <a:hlinkClick r:id="rId3"/>
            <a:extLst>
              <a:ext uri="{FF2B5EF4-FFF2-40B4-BE49-F238E27FC236}">
                <a16:creationId xmlns:a16="http://schemas.microsoft.com/office/drawing/2014/main" xmlns="" id="{4C354956-28C7-986C-8A2A-6E540EE3C2E3}"/>
              </a:ext>
            </a:extLst>
          </p:cNvPr>
          <p:cNvSpPr txBox="1"/>
          <p:nvPr/>
        </p:nvSpPr>
        <p:spPr>
          <a:xfrm>
            <a:off x="8313956" y="6561077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Рисунок 130" descr="Холмы со сплошной заливкой">
            <a:extLst>
              <a:ext uri="{FF2B5EF4-FFF2-40B4-BE49-F238E27FC236}">
                <a16:creationId xmlns:a16="http://schemas.microsoft.com/office/drawing/2014/main" xmlns="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427131" y="2575692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:a16="http://schemas.microsoft.com/office/drawing/2014/main" xmlns="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747589" y="4900789"/>
            <a:ext cx="360000" cy="36000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:a16="http://schemas.microsoft.com/office/drawing/2014/main" xmlns="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36992" y="5127461"/>
            <a:ext cx="360000" cy="360000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:a16="http://schemas.microsoft.com/office/drawing/2014/main" xmlns="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13610" y="4729400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xmlns="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180071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xmlns="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xmlns="" id="{F7E90DD8-F625-774B-4916-57BEE3A50CB4}"/>
              </a:ext>
            </a:extLst>
          </p:cNvPr>
          <p:cNvSpPr/>
          <p:nvPr/>
        </p:nvSpPr>
        <p:spPr>
          <a:xfrm>
            <a:off x="627015" y="4496613"/>
            <a:ext cx="4497839" cy="1181651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xmlns="" id="{2F259C10-BB78-48DB-70DD-10B33B701093}"/>
              </a:ext>
            </a:extLst>
          </p:cNvPr>
          <p:cNvSpPr/>
          <p:nvPr/>
        </p:nvSpPr>
        <p:spPr>
          <a:xfrm>
            <a:off x="627016" y="356714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xmlns="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xmlns="" id="{AE91EFE9-B67B-0E7F-6272-816E1137AE9A}"/>
              </a:ext>
            </a:extLst>
          </p:cNvPr>
          <p:cNvSpPr/>
          <p:nvPr/>
        </p:nvSpPr>
        <p:spPr>
          <a:xfrm>
            <a:off x="5302173" y="4496390"/>
            <a:ext cx="4451459" cy="1181874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xmlns="" id="{38997C38-2D25-2F3C-467D-A9A159CF5BA9}"/>
              </a:ext>
            </a:extLst>
          </p:cNvPr>
          <p:cNvSpPr/>
          <p:nvPr/>
        </p:nvSpPr>
        <p:spPr>
          <a:xfrm>
            <a:off x="5258527" y="3572990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континентальный с муссонными чертами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0282E4-2CCC-CE9A-16F7-CC2F77DF86AD}"/>
              </a:ext>
            </a:extLst>
          </p:cNvPr>
          <p:cNvSpPr txBox="1"/>
          <p:nvPr/>
        </p:nvSpPr>
        <p:spPr>
          <a:xfrm>
            <a:off x="1299406" y="2872170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-25℃, в июле + 20℃</a:t>
            </a: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xmlns="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22443" y="2857717"/>
            <a:ext cx="360000" cy="36000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E1B2EC90-8DAE-0957-5D26-BE6AB5E7E7C7}"/>
              </a:ext>
            </a:extLst>
          </p:cNvPr>
          <p:cNvSpPr txBox="1"/>
          <p:nvPr/>
        </p:nvSpPr>
        <p:spPr>
          <a:xfrm>
            <a:off x="1131381" y="4840151"/>
            <a:ext cx="129811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хвойные породы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A782E053-2F93-9792-F207-53B43CF12C51}"/>
              </a:ext>
            </a:extLst>
          </p:cNvPr>
          <p:cNvSpPr txBox="1"/>
          <p:nvPr/>
        </p:nvSpPr>
        <p:spPr>
          <a:xfrm>
            <a:off x="1131380" y="5304958"/>
            <a:ext cx="129811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спелые породы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9BFF0E25-DFAE-46E7-0CAB-F8151F107F4C}"/>
              </a:ext>
            </a:extLst>
          </p:cNvPr>
          <p:cNvSpPr txBox="1"/>
          <p:nvPr/>
        </p:nvSpPr>
        <p:spPr>
          <a:xfrm>
            <a:off x="3271030" y="4986390"/>
            <a:ext cx="15319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</a:t>
            </a:r>
            <a:endParaRPr lang="en-US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3DE3B28B-9C2A-C4FD-BC1D-17B55EA166BC}"/>
              </a:ext>
            </a:extLst>
          </p:cNvPr>
          <p:cNvSpPr txBox="1"/>
          <p:nvPr/>
        </p:nvSpPr>
        <p:spPr>
          <a:xfrm>
            <a:off x="3126900" y="5297264"/>
            <a:ext cx="177590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преобладают луговые почвы с высоким содержание гумуса – 5-12 % </a:t>
            </a:r>
            <a:endParaRPr lang="en-US" sz="6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ED43C5D-0262-F43E-BACE-84B5F5D53598}"/>
              </a:ext>
            </a:extLst>
          </p:cNvPr>
          <p:cNvSpPr txBox="1"/>
          <p:nvPr/>
        </p:nvSpPr>
        <p:spPr>
          <a:xfrm>
            <a:off x="5846493" y="2609616"/>
            <a:ext cx="1517675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месторождения бурого угля, огнеупорных глин, формовочных песков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57350817-E0E1-F8FA-9710-5BB6612E517F}"/>
              </a:ext>
            </a:extLst>
          </p:cNvPr>
          <p:cNvSpPr txBox="1"/>
          <p:nvPr/>
        </p:nvSpPr>
        <p:spPr>
          <a:xfrm>
            <a:off x="7997079" y="2603511"/>
            <a:ext cx="181892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подземных вод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94B33CE-DA6F-7903-8552-2F4E10758830}"/>
              </a:ext>
            </a:extLst>
          </p:cNvPr>
          <p:cNvSpPr txBox="1"/>
          <p:nvPr/>
        </p:nvSpPr>
        <p:spPr>
          <a:xfrm>
            <a:off x="7269935" y="4624905"/>
            <a:ext cx="153165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F2232438-0B4C-EE5D-F317-B1A618F94DAC}"/>
              </a:ext>
            </a:extLst>
          </p:cNvPr>
          <p:cNvSpPr txBox="1"/>
          <p:nvPr/>
        </p:nvSpPr>
        <p:spPr>
          <a:xfrm>
            <a:off x="5954602" y="5037153"/>
            <a:ext cx="191908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60,6 км²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ЗАТО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 1181,65 км²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22D72C5B-E6A0-1041-A71A-27D5324B5B6E}"/>
              </a:ext>
            </a:extLst>
          </p:cNvPr>
          <p:cNvSpPr txBox="1"/>
          <p:nvPr/>
        </p:nvSpPr>
        <p:spPr>
          <a:xfrm>
            <a:off x="5878006" y="3114667"/>
            <a:ext cx="180138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использован как строительный материал</a:t>
            </a:r>
            <a:endParaRPr lang="en-US" sz="6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AF200D8A-4754-0B34-A609-EBD815F68BCD}"/>
              </a:ext>
            </a:extLst>
          </p:cNvPr>
          <p:cNvSpPr txBox="1"/>
          <p:nvPr/>
        </p:nvSpPr>
        <p:spPr>
          <a:xfrm>
            <a:off x="8125196" y="3004284"/>
            <a:ext cx="180138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вода используется в пищевой</a:t>
            </a:r>
          </a:p>
          <a:p>
            <a:pPr>
              <a:lnSpc>
                <a:spcPts val="620"/>
              </a:lnSpc>
            </a:pPr>
            <a:r>
              <a:rPr lang="ru-RU" sz="6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промышленности</a:t>
            </a:r>
            <a:endParaRPr lang="en-US" sz="6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xmlns="" id="{CF61200C-1B4F-94A8-B2A9-63CB92B95149}"/>
              </a:ext>
            </a:extLst>
          </p:cNvPr>
          <p:cNvSpPr/>
          <p:nvPr/>
        </p:nvSpPr>
        <p:spPr>
          <a:xfrm>
            <a:off x="5255793" y="2249609"/>
            <a:ext cx="4497839" cy="1220780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2315D6-9056-D654-E9B9-3C3178B87A32}"/>
              </a:ext>
            </a:extLst>
          </p:cNvPr>
          <p:cNvSpPr txBox="1"/>
          <p:nvPr/>
        </p:nvSpPr>
        <p:spPr>
          <a:xfrm>
            <a:off x="556269" y="6632184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7" name="TextBox 6">
            <a:hlinkClick r:id="rId13"/>
            <a:extLst>
              <a:ext uri="{FF2B5EF4-FFF2-40B4-BE49-F238E27FC236}">
                <a16:creationId xmlns:a16="http://schemas.microsoft.com/office/drawing/2014/main" xmlns="" id="{71F296FA-AD41-3404-53C3-6200F14E238F}"/>
              </a:ext>
            </a:extLst>
          </p:cNvPr>
          <p:cNvSpPr txBox="1"/>
          <p:nvPr/>
        </p:nvSpPr>
        <p:spPr>
          <a:xfrm>
            <a:off x="8313956" y="6561077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Раковина со сплошной заливкой">
            <a:extLst>
              <a:ext uri="{FF2B5EF4-FFF2-40B4-BE49-F238E27FC236}">
                <a16:creationId xmlns:a16="http://schemas.microsoft.com/office/drawing/2014/main" xmlns="" id="{F013D26F-28A2-31BE-0B11-20261D5A6C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575894" y="2578783"/>
            <a:ext cx="360000" cy="3538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B215A81-08DB-6F24-19C7-30533C957F4E}"/>
              </a:ext>
            </a:extLst>
          </p:cNvPr>
          <p:cNvSpPr txBox="1"/>
          <p:nvPr/>
        </p:nvSpPr>
        <p:spPr>
          <a:xfrm>
            <a:off x="5550950" y="2326587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минерально-сырьевые ресурсы</a:t>
            </a:r>
          </a:p>
        </p:txBody>
      </p:sp>
      <p:pic>
        <p:nvPicPr>
          <p:cNvPr id="12" name="Рисунок 11" descr="Город со сплошной заливкой">
            <a:extLst>
              <a:ext uri="{FF2B5EF4-FFF2-40B4-BE49-F238E27FC236}">
                <a16:creationId xmlns:a16="http://schemas.microsoft.com/office/drawing/2014/main" xmlns="" id="{9A936CD3-10C9-9ED0-8095-EA00A64A5A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5370950" y="4845154"/>
            <a:ext cx="360000" cy="360000"/>
          </a:xfrm>
          <a:prstGeom prst="rect">
            <a:avLst/>
          </a:prstGeom>
        </p:spPr>
      </p:pic>
      <p:pic>
        <p:nvPicPr>
          <p:cNvPr id="15" name="Рисунок 14" descr="Переместить со сплошной заливкой">
            <a:extLst>
              <a:ext uri="{FF2B5EF4-FFF2-40B4-BE49-F238E27FC236}">
                <a16:creationId xmlns:a16="http://schemas.microsoft.com/office/drawing/2014/main" xmlns="" id="{57D3D732-2A10-8250-F5A2-C8C17068E8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5370950" y="520898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xmlns="" id="{A4503707-C842-55D2-8184-C2281EB1EB33}"/>
              </a:ext>
            </a:extLst>
          </p:cNvPr>
          <p:cNvSpPr/>
          <p:nvPr/>
        </p:nvSpPr>
        <p:spPr>
          <a:xfrm>
            <a:off x="7598612" y="2269714"/>
            <a:ext cx="2196000" cy="3673885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xmlns="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клубное учреждение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xmlns="" id="{BC46FF49-74DA-9C59-D684-B1B12D37A8F7}"/>
              </a:ext>
            </a:extLst>
          </p:cNvPr>
          <p:cNvSpPr txBox="1"/>
          <p:nvPr/>
        </p:nvSpPr>
        <p:spPr>
          <a:xfrm>
            <a:off x="7798492" y="5518079"/>
            <a:ext cx="19891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туристических маршрута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xmlns="" id="{E9F12BC2-BFAA-BED4-F03C-AD706AF7061B}"/>
              </a:ext>
            </a:extLst>
          </p:cNvPr>
          <p:cNvSpPr txBox="1"/>
          <p:nvPr/>
        </p:nvSpPr>
        <p:spPr>
          <a:xfrm>
            <a:off x="7798492" y="477062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памятников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xmlns="" id="{5C27278C-6818-C17F-D51C-27DC77A4DF73}"/>
              </a:ext>
            </a:extLst>
          </p:cNvPr>
          <p:cNvSpPr txBox="1"/>
          <p:nvPr/>
        </p:nvSpPr>
        <p:spPr>
          <a:xfrm>
            <a:off x="7798492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FD6CFA95-6D40-CD7C-1A91-86822FB92694}"/>
              </a:ext>
            </a:extLst>
          </p:cNvPr>
          <p:cNvSpPr txBox="1"/>
          <p:nvPr/>
        </p:nvSpPr>
        <p:spPr>
          <a:xfrm>
            <a:off x="7798492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xmlns="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BFEBFB40-7B6B-80BC-E2A0-D704509DB297}"/>
              </a:ext>
            </a:extLst>
          </p:cNvPr>
          <p:cNvSpPr/>
          <p:nvPr/>
        </p:nvSpPr>
        <p:spPr>
          <a:xfrm>
            <a:off x="627016" y="2269715"/>
            <a:ext cx="2196000" cy="3646920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xmlns="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348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xmlns="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xmlns="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xmlns="" id="{FF68BA2A-B11B-A3F3-C41C-C13ACA8D4225}"/>
              </a:ext>
            </a:extLst>
          </p:cNvPr>
          <p:cNvSpPr txBox="1"/>
          <p:nvPr/>
        </p:nvSpPr>
        <p:spPr>
          <a:xfrm>
            <a:off x="1828506" y="402102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889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xmlns="" id="{EC0830FF-A822-D57F-D63D-53A3866C0864}"/>
              </a:ext>
            </a:extLst>
          </p:cNvPr>
          <p:cNvSpPr txBox="1"/>
          <p:nvPr/>
        </p:nvSpPr>
        <p:spPr>
          <a:xfrm>
            <a:off x="826896" y="327511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xmlns="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58D00896-22B3-FE36-7949-817B0AFC70FE}"/>
              </a:ext>
            </a:extLst>
          </p:cNvPr>
          <p:cNvSpPr txBox="1"/>
          <p:nvPr/>
        </p:nvSpPr>
        <p:spPr>
          <a:xfrm>
            <a:off x="1828506" y="327356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640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xmlns="" id="{015033BA-BEB5-3488-3407-C2E590FFA5D9}"/>
              </a:ext>
            </a:extLst>
          </p:cNvPr>
          <p:cNvSpPr/>
          <p:nvPr/>
        </p:nvSpPr>
        <p:spPr>
          <a:xfrm>
            <a:off x="2954593" y="2269714"/>
            <a:ext cx="2196000" cy="3646921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xmlns="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xmlns="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333EE292-1A91-AA33-C08E-2950E0E02A61}"/>
              </a:ext>
            </a:extLst>
          </p:cNvPr>
          <p:cNvSpPr txBox="1"/>
          <p:nvPr/>
        </p:nvSpPr>
        <p:spPr>
          <a:xfrm>
            <a:off x="3147989" y="3483030"/>
            <a:ext cx="19433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амбулаторно-поликлиническое учреждение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xmlns="" id="{CBA971FD-D4A6-8177-6CB5-D1248DEDE809}"/>
              </a:ext>
            </a:extLst>
          </p:cNvPr>
          <p:cNvSpPr txBox="1"/>
          <p:nvPr/>
        </p:nvSpPr>
        <p:spPr>
          <a:xfrm>
            <a:off x="3112649" y="4330945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стационарное учреждение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xmlns="" id="{020D1684-D52C-C2EC-5298-DD660550B672}"/>
              </a:ext>
            </a:extLst>
          </p:cNvPr>
          <p:cNvSpPr/>
          <p:nvPr/>
        </p:nvSpPr>
        <p:spPr>
          <a:xfrm>
            <a:off x="5276603" y="2274322"/>
            <a:ext cx="2196000" cy="3646921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xmlns="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xmlns="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xmlns="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B38CFC4B-4571-DF22-142C-09FDD201865C}"/>
              </a:ext>
            </a:extLst>
          </p:cNvPr>
          <p:cNvSpPr txBox="1"/>
          <p:nvPr/>
        </p:nvSpPr>
        <p:spPr>
          <a:xfrm>
            <a:off x="5442644" y="256013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40BFAEC2-21A1-E0CF-DC35-664D8408F090}"/>
              </a:ext>
            </a:extLst>
          </p:cNvPr>
          <p:cNvSpPr txBox="1"/>
          <p:nvPr/>
        </p:nvSpPr>
        <p:spPr>
          <a:xfrm>
            <a:off x="5513846" y="348303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xmlns="" id="{E9931E13-1699-746E-1C30-75E37FBCB28F}"/>
              </a:ext>
            </a:extLst>
          </p:cNvPr>
          <p:cNvSpPr txBox="1"/>
          <p:nvPr/>
        </p:nvSpPr>
        <p:spPr>
          <a:xfrm>
            <a:off x="5513846" y="4340879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плоских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B7D80F8-DD12-F118-BC52-46DBBA7C6070}"/>
              </a:ext>
            </a:extLst>
          </p:cNvPr>
          <p:cNvSpPr txBox="1"/>
          <p:nvPr/>
        </p:nvSpPr>
        <p:spPr>
          <a:xfrm>
            <a:off x="556269" y="6632184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6" name="TextBox 5">
            <a:hlinkClick r:id="rId11"/>
            <a:extLst>
              <a:ext uri="{FF2B5EF4-FFF2-40B4-BE49-F238E27FC236}">
                <a16:creationId xmlns:a16="http://schemas.microsoft.com/office/drawing/2014/main" xmlns="" id="{07C2865E-2D23-4244-215F-B7F1E549A9FF}"/>
              </a:ext>
            </a:extLst>
          </p:cNvPr>
          <p:cNvSpPr txBox="1"/>
          <p:nvPr/>
        </p:nvSpPr>
        <p:spPr>
          <a:xfrm>
            <a:off x="8313956" y="6561077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6215DA-28FE-12C3-9AB0-DFF12F01D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71">
            <a:extLst>
              <a:ext uri="{FF2B5EF4-FFF2-40B4-BE49-F238E27FC236}">
                <a16:creationId xmlns:a16="http://schemas.microsoft.com/office/drawing/2014/main" xmlns="" id="{54B79798-238A-9BEA-0315-C9077CED446D}"/>
              </a:ext>
            </a:extLst>
          </p:cNvPr>
          <p:cNvSpPr/>
          <p:nvPr/>
        </p:nvSpPr>
        <p:spPr>
          <a:xfrm>
            <a:off x="4782514" y="1401546"/>
            <a:ext cx="4984415" cy="4800498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53" name="Рисунок 252" descr="Город со сплошной заливкой">
            <a:extLst>
              <a:ext uri="{FF2B5EF4-FFF2-40B4-BE49-F238E27FC236}">
                <a16:creationId xmlns:a16="http://schemas.microsoft.com/office/drawing/2014/main" xmlns="" id="{D8771586-6091-5D56-5B8F-FDE49F208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68650" y="3935379"/>
            <a:ext cx="360000" cy="360000"/>
          </a:xfrm>
          <a:prstGeom prst="rect">
            <a:avLst/>
          </a:prstGeom>
        </p:spPr>
      </p:pic>
      <p:pic>
        <p:nvPicPr>
          <p:cNvPr id="256" name="Рисунок 255" descr="Поделиться со сплошной заливкой">
            <a:extLst>
              <a:ext uri="{FF2B5EF4-FFF2-40B4-BE49-F238E27FC236}">
                <a16:creationId xmlns:a16="http://schemas.microsoft.com/office/drawing/2014/main" xmlns="" id="{BD729864-237C-45C7-F01C-A38C96A472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141128" y="5109513"/>
            <a:ext cx="360000" cy="360000"/>
          </a:xfrm>
          <a:prstGeom prst="rect">
            <a:avLst/>
          </a:prstGeom>
        </p:spPr>
      </p:pic>
      <p:pic>
        <p:nvPicPr>
          <p:cNvPr id="245" name="Рисунок 244" descr="Окрестности со сплошной заливкой">
            <a:extLst>
              <a:ext uri="{FF2B5EF4-FFF2-40B4-BE49-F238E27FC236}">
                <a16:creationId xmlns:a16="http://schemas.microsoft.com/office/drawing/2014/main" xmlns="" id="{404E784F-D344-4D00-FA77-29A3E9D287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55772" y="2651363"/>
            <a:ext cx="360000" cy="360000"/>
          </a:xfrm>
          <a:prstGeom prst="rect">
            <a:avLst/>
          </a:prstGeom>
        </p:spPr>
      </p:pic>
      <p:pic>
        <p:nvPicPr>
          <p:cNvPr id="197" name="Рисунок 196" descr="Маркер со сплошной заливкой">
            <a:extLst>
              <a:ext uri="{FF2B5EF4-FFF2-40B4-BE49-F238E27FC236}">
                <a16:creationId xmlns:a16="http://schemas.microsoft.com/office/drawing/2014/main" xmlns="" id="{552603FA-FC26-3ED1-0722-31139F3F78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29313" y="1359455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D52451-27ED-0F83-1F60-67CACD6C4EAB}"/>
              </a:ext>
            </a:extLst>
          </p:cNvPr>
          <p:cNvSpPr txBox="1"/>
          <p:nvPr/>
        </p:nvSpPr>
        <p:spPr>
          <a:xfrm>
            <a:off x="627016" y="55017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КАЧЕСТВО ЖИЗНИ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xmlns="" id="{2EFFD9A6-7901-10D3-CA6A-1E13E190FD2B}"/>
              </a:ext>
            </a:extLst>
          </p:cNvPr>
          <p:cNvSpPr/>
          <p:nvPr/>
        </p:nvSpPr>
        <p:spPr>
          <a:xfrm>
            <a:off x="627017" y="163628"/>
            <a:ext cx="108433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жизни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xmlns="" id="{FA1F9945-3B22-C6C5-76F1-63D93E06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xmlns="" id="{CCA2C116-2B09-FD7A-D597-99FBE645A23E}"/>
              </a:ext>
            </a:extLst>
          </p:cNvPr>
          <p:cNvSpPr/>
          <p:nvPr/>
        </p:nvSpPr>
        <p:spPr>
          <a:xfrm flipH="1">
            <a:off x="657474" y="1290433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6" name="Скругленный прямоугольник 155">
            <a:extLst>
              <a:ext uri="{FF2B5EF4-FFF2-40B4-BE49-F238E27FC236}">
                <a16:creationId xmlns:a16="http://schemas.microsoft.com/office/drawing/2014/main" xmlns="" id="{E8EAE40E-81B2-FFC9-89BF-9B740E4465D8}"/>
              </a:ext>
            </a:extLst>
          </p:cNvPr>
          <p:cNvSpPr/>
          <p:nvPr/>
        </p:nvSpPr>
        <p:spPr>
          <a:xfrm flipH="1">
            <a:off x="2678488" y="1285121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57" name="Скругленный прямоугольник 156">
            <a:extLst>
              <a:ext uri="{FF2B5EF4-FFF2-40B4-BE49-F238E27FC236}">
                <a16:creationId xmlns:a16="http://schemas.microsoft.com/office/drawing/2014/main" xmlns="" id="{91503E06-65C0-5F7E-5104-05DC8AC407DA}"/>
              </a:ext>
            </a:extLst>
          </p:cNvPr>
          <p:cNvSpPr/>
          <p:nvPr/>
        </p:nvSpPr>
        <p:spPr>
          <a:xfrm flipH="1">
            <a:off x="640931" y="2541787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59" name="Скругленный прямоугольник 158">
            <a:extLst>
              <a:ext uri="{FF2B5EF4-FFF2-40B4-BE49-F238E27FC236}">
                <a16:creationId xmlns:a16="http://schemas.microsoft.com/office/drawing/2014/main" xmlns="" id="{82DBC2AD-82F8-CCD6-9551-13DE35106C17}"/>
              </a:ext>
            </a:extLst>
          </p:cNvPr>
          <p:cNvSpPr/>
          <p:nvPr/>
        </p:nvSpPr>
        <p:spPr>
          <a:xfrm flipH="1">
            <a:off x="632588" y="3793141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60" name="Скругленный прямоугольник 159">
            <a:extLst>
              <a:ext uri="{FF2B5EF4-FFF2-40B4-BE49-F238E27FC236}">
                <a16:creationId xmlns:a16="http://schemas.microsoft.com/office/drawing/2014/main" xmlns="" id="{CF0BFF50-A814-9E8B-A30C-D43173B28E80}"/>
              </a:ext>
            </a:extLst>
          </p:cNvPr>
          <p:cNvSpPr/>
          <p:nvPr/>
        </p:nvSpPr>
        <p:spPr>
          <a:xfrm flipH="1">
            <a:off x="2680264" y="3799246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1" name="Скругленный прямоугольник 160">
            <a:extLst>
              <a:ext uri="{FF2B5EF4-FFF2-40B4-BE49-F238E27FC236}">
                <a16:creationId xmlns:a16="http://schemas.microsoft.com/office/drawing/2014/main" xmlns="" id="{CC354AA4-7E17-970C-C9F1-85B364C7B4EE}"/>
              </a:ext>
            </a:extLst>
          </p:cNvPr>
          <p:cNvSpPr/>
          <p:nvPr/>
        </p:nvSpPr>
        <p:spPr>
          <a:xfrm flipH="1">
            <a:off x="632588" y="5047711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2" name="Скругленный прямоугольник 161">
            <a:extLst>
              <a:ext uri="{FF2B5EF4-FFF2-40B4-BE49-F238E27FC236}">
                <a16:creationId xmlns:a16="http://schemas.microsoft.com/office/drawing/2014/main" xmlns="" id="{CB6938B6-E84A-4277-CC2D-9975CEC0F707}"/>
              </a:ext>
            </a:extLst>
          </p:cNvPr>
          <p:cNvSpPr/>
          <p:nvPr/>
        </p:nvSpPr>
        <p:spPr>
          <a:xfrm flipH="1">
            <a:off x="2669932" y="5047711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DE2841E0-CED4-F92A-C7A0-37C6D569ACC3}"/>
              </a:ext>
            </a:extLst>
          </p:cNvPr>
          <p:cNvSpPr txBox="1"/>
          <p:nvPr/>
        </p:nvSpPr>
        <p:spPr>
          <a:xfrm>
            <a:off x="796749" y="1665582"/>
            <a:ext cx="8817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214/360  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356FF621-0CE3-EED7-DE74-7E1AA24C8A86}"/>
              </a:ext>
            </a:extLst>
          </p:cNvPr>
          <p:cNvSpPr txBox="1"/>
          <p:nvPr/>
        </p:nvSpPr>
        <p:spPr>
          <a:xfrm>
            <a:off x="1589272" y="1711580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</p:txBody>
      </p:sp>
      <p:sp>
        <p:nvSpPr>
          <p:cNvPr id="181" name="Скругленный прямоугольник 180">
            <a:extLst>
              <a:ext uri="{FF2B5EF4-FFF2-40B4-BE49-F238E27FC236}">
                <a16:creationId xmlns:a16="http://schemas.microsoft.com/office/drawing/2014/main" xmlns="" id="{60EDBA0F-49DD-3E58-39A3-1039CB03D332}"/>
              </a:ext>
            </a:extLst>
          </p:cNvPr>
          <p:cNvSpPr/>
          <p:nvPr/>
        </p:nvSpPr>
        <p:spPr>
          <a:xfrm>
            <a:off x="746178" y="2091236"/>
            <a:ext cx="1706021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l99</a:t>
            </a:r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средний балл по городам НО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D7547331-87C6-583C-F2B3-87951F8587C2}"/>
              </a:ext>
            </a:extLst>
          </p:cNvPr>
          <p:cNvSpPr txBox="1"/>
          <p:nvPr/>
        </p:nvSpPr>
        <p:spPr>
          <a:xfrm>
            <a:off x="771418" y="2970845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42/60  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xmlns="" id="{05A8436D-879B-A075-0AC7-70744B6D1D4F}"/>
              </a:ext>
            </a:extLst>
          </p:cNvPr>
          <p:cNvSpPr txBox="1"/>
          <p:nvPr/>
        </p:nvSpPr>
        <p:spPr>
          <a:xfrm>
            <a:off x="1381518" y="3003780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5D6028FC-B0B4-0EF6-32AE-E5AF1B96946A}"/>
              </a:ext>
            </a:extLst>
          </p:cNvPr>
          <p:cNvSpPr txBox="1"/>
          <p:nvPr/>
        </p:nvSpPr>
        <p:spPr>
          <a:xfrm>
            <a:off x="796749" y="3275743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жилье и прилегающие пространства 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ABCB8891-149E-F558-A454-9A59865519F2}"/>
              </a:ext>
            </a:extLst>
          </p:cNvPr>
          <p:cNvSpPr txBox="1"/>
          <p:nvPr/>
        </p:nvSpPr>
        <p:spPr>
          <a:xfrm>
            <a:off x="2867082" y="1605154"/>
            <a:ext cx="119905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условно комфортный климат</a:t>
            </a:r>
          </a:p>
        </p:txBody>
      </p:sp>
      <p:sp>
        <p:nvSpPr>
          <p:cNvPr id="205" name="Скругленный прямоугольник 204">
            <a:extLst>
              <a:ext uri="{FF2B5EF4-FFF2-40B4-BE49-F238E27FC236}">
                <a16:creationId xmlns:a16="http://schemas.microsoft.com/office/drawing/2014/main" xmlns="" id="{C2E91F4A-34CD-9D5D-A847-4E399627CC02}"/>
              </a:ext>
            </a:extLst>
          </p:cNvPr>
          <p:cNvSpPr/>
          <p:nvPr/>
        </p:nvSpPr>
        <p:spPr>
          <a:xfrm flipH="1">
            <a:off x="2669932" y="2541787"/>
            <a:ext cx="1933200" cy="1134000"/>
          </a:xfrm>
          <a:prstGeom prst="roundRect">
            <a:avLst>
              <a:gd name="adj" fmla="val 1616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99FF7127-A7D9-83DD-3190-7FF99DA60017}"/>
              </a:ext>
            </a:extLst>
          </p:cNvPr>
          <p:cNvSpPr txBox="1"/>
          <p:nvPr/>
        </p:nvSpPr>
        <p:spPr>
          <a:xfrm>
            <a:off x="2822976" y="2932056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43/60  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xmlns="" id="{ECCDD3AF-7CAB-866E-239B-480DEDBF22EB}"/>
              </a:ext>
            </a:extLst>
          </p:cNvPr>
          <p:cNvSpPr txBox="1"/>
          <p:nvPr/>
        </p:nvSpPr>
        <p:spPr>
          <a:xfrm>
            <a:off x="3457710" y="2994057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xmlns="" id="{8E70D385-76D0-2BAA-441E-627CDCF8D567}"/>
              </a:ext>
            </a:extLst>
          </p:cNvPr>
          <p:cNvSpPr txBox="1"/>
          <p:nvPr/>
        </p:nvSpPr>
        <p:spPr>
          <a:xfrm>
            <a:off x="2801072" y="3249306"/>
            <a:ext cx="144565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улично-дорожная сеть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2E95505E-A56B-9D29-0F25-51D3BD9C1816}"/>
              </a:ext>
            </a:extLst>
          </p:cNvPr>
          <p:cNvSpPr txBox="1"/>
          <p:nvPr/>
        </p:nvSpPr>
        <p:spPr>
          <a:xfrm>
            <a:off x="771418" y="4236968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43/60  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xmlns="" id="{C46D27D4-C09B-4CCE-0358-C9809B03C61C}"/>
              </a:ext>
            </a:extLst>
          </p:cNvPr>
          <p:cNvSpPr txBox="1"/>
          <p:nvPr/>
        </p:nvSpPr>
        <p:spPr>
          <a:xfrm>
            <a:off x="1432899" y="4284070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xmlns="" id="{2503DEC5-F616-3285-5430-C599627C9174}"/>
              </a:ext>
            </a:extLst>
          </p:cNvPr>
          <p:cNvSpPr txBox="1"/>
          <p:nvPr/>
        </p:nvSpPr>
        <p:spPr>
          <a:xfrm>
            <a:off x="806464" y="4507283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озелененные пространства 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6BA4C204-F5B4-6DCF-C1C6-65189FC54C76}"/>
              </a:ext>
            </a:extLst>
          </p:cNvPr>
          <p:cNvSpPr txBox="1"/>
          <p:nvPr/>
        </p:nvSpPr>
        <p:spPr>
          <a:xfrm>
            <a:off x="2810811" y="4236968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37/60  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xmlns="" id="{0B7F32D4-9F89-1BB0-1AEF-8843B06802AE}"/>
              </a:ext>
            </a:extLst>
          </p:cNvPr>
          <p:cNvSpPr txBox="1"/>
          <p:nvPr/>
        </p:nvSpPr>
        <p:spPr>
          <a:xfrm>
            <a:off x="3406023" y="4289109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баллов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xmlns="" id="{5794E043-40FD-ABBF-6B6A-38A2707394BB}"/>
              </a:ext>
            </a:extLst>
          </p:cNvPr>
          <p:cNvSpPr txBox="1"/>
          <p:nvPr/>
        </p:nvSpPr>
        <p:spPr>
          <a:xfrm>
            <a:off x="2817166" y="4521661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общегородское пространство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xmlns="" id="{1E934D3A-02AB-2C7B-E5BC-1A164AD8BE93}"/>
              </a:ext>
            </a:extLst>
          </p:cNvPr>
          <p:cNvSpPr txBox="1"/>
          <p:nvPr/>
        </p:nvSpPr>
        <p:spPr>
          <a:xfrm>
            <a:off x="763170" y="5492165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20/60  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xmlns="" id="{BA81EB67-8975-7F09-A526-6E12CAE670D8}"/>
              </a:ext>
            </a:extLst>
          </p:cNvPr>
          <p:cNvSpPr txBox="1"/>
          <p:nvPr/>
        </p:nvSpPr>
        <p:spPr>
          <a:xfrm>
            <a:off x="1440983" y="5564875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xmlns="" id="{1D9B7A5A-EAA9-298F-696F-FC5A8E72A173}"/>
              </a:ext>
            </a:extLst>
          </p:cNvPr>
          <p:cNvSpPr txBox="1"/>
          <p:nvPr/>
        </p:nvSpPr>
        <p:spPr>
          <a:xfrm>
            <a:off x="780834" y="5778612"/>
            <a:ext cx="180984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социально-досуговая</a:t>
            </a:r>
            <a:r>
              <a:rPr lang="en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xmlns="" id="{5669243B-9349-1132-386E-B82772AEBA35}"/>
              </a:ext>
            </a:extLst>
          </p:cNvPr>
          <p:cNvSpPr txBox="1"/>
          <p:nvPr/>
        </p:nvSpPr>
        <p:spPr>
          <a:xfrm>
            <a:off x="2867082" y="5515142"/>
            <a:ext cx="67781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29/60  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xmlns="" id="{0904C898-EB14-A5D2-77BD-F577E68462A3}"/>
              </a:ext>
            </a:extLst>
          </p:cNvPr>
          <p:cNvSpPr txBox="1"/>
          <p:nvPr/>
        </p:nvSpPr>
        <p:spPr>
          <a:xfrm>
            <a:off x="3466611" y="5571022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балла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xmlns="" id="{68269774-FD19-B04B-8F9B-EE2B9E51C027}"/>
              </a:ext>
            </a:extLst>
          </p:cNvPr>
          <p:cNvSpPr txBox="1"/>
          <p:nvPr/>
        </p:nvSpPr>
        <p:spPr>
          <a:xfrm>
            <a:off x="2819879" y="5781177"/>
            <a:ext cx="17945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общественно-деловая</a:t>
            </a:r>
            <a:r>
              <a:rPr lang="en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 </a:t>
            </a:r>
          </a:p>
        </p:txBody>
      </p:sp>
      <p:pic>
        <p:nvPicPr>
          <p:cNvPr id="243" name="Рисунок 242" descr="Облачно с прояснениями со сплошной заливкой">
            <a:extLst>
              <a:ext uri="{FF2B5EF4-FFF2-40B4-BE49-F238E27FC236}">
                <a16:creationId xmlns:a16="http://schemas.microsoft.com/office/drawing/2014/main" xmlns="" id="{E90CF940-2637-98EA-385D-7A1D916B81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043912" y="1425154"/>
            <a:ext cx="360000" cy="360000"/>
          </a:xfrm>
          <a:prstGeom prst="rect">
            <a:avLst/>
          </a:prstGeom>
        </p:spPr>
      </p:pic>
      <p:pic>
        <p:nvPicPr>
          <p:cNvPr id="247" name="Рисунок 246" descr="Дорога со сплошной заливкой">
            <a:extLst>
              <a:ext uri="{FF2B5EF4-FFF2-40B4-BE49-F238E27FC236}">
                <a16:creationId xmlns:a16="http://schemas.microsoft.com/office/drawing/2014/main" xmlns="" id="{314E387F-F4FA-9534-23C9-D88BE19F19D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104256" y="2647731"/>
            <a:ext cx="360000" cy="360000"/>
          </a:xfrm>
          <a:prstGeom prst="rect">
            <a:avLst/>
          </a:prstGeom>
        </p:spPr>
      </p:pic>
      <p:pic>
        <p:nvPicPr>
          <p:cNvPr id="251" name="Рисунок 250" descr="Пейзаж холма со сплошной заливкой">
            <a:extLst>
              <a:ext uri="{FF2B5EF4-FFF2-40B4-BE49-F238E27FC236}">
                <a16:creationId xmlns:a16="http://schemas.microsoft.com/office/drawing/2014/main" xmlns="" id="{B9E585B0-3872-12F5-3CD8-F02DE3E3AC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2117660" y="3935379"/>
            <a:ext cx="360000" cy="360000"/>
          </a:xfrm>
          <a:prstGeom prst="rect">
            <a:avLst/>
          </a:prstGeom>
        </p:spPr>
      </p:pic>
      <p:pic>
        <p:nvPicPr>
          <p:cNvPr id="255" name="Рисунок 254" descr="Руководство по настройке удаленной работы со сплошной заливкой">
            <a:extLst>
              <a:ext uri="{FF2B5EF4-FFF2-40B4-BE49-F238E27FC236}">
                <a16:creationId xmlns:a16="http://schemas.microsoft.com/office/drawing/2014/main" xmlns="" id="{9EE7AFE4-1BE3-F26B-1A91-744E1AD3EAA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4152823" y="5182293"/>
            <a:ext cx="360000" cy="36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39AA43-1C23-1934-D9A7-30553B1AFCC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9372" r="19372"/>
          <a:stretch/>
        </p:blipFill>
        <p:spPr>
          <a:xfrm>
            <a:off x="4789735" y="1372937"/>
            <a:ext cx="4999732" cy="4794521"/>
          </a:xfrm>
          <a:custGeom>
            <a:avLst/>
            <a:gdLst>
              <a:gd name="connsiteX0" fmla="*/ 257337 w 3991893"/>
              <a:gd name="connsiteY0" fmla="*/ 0 h 3960863"/>
              <a:gd name="connsiteX1" fmla="*/ 3734556 w 3991893"/>
              <a:gd name="connsiteY1" fmla="*/ 0 h 3960863"/>
              <a:gd name="connsiteX2" fmla="*/ 3991893 w 3991893"/>
              <a:gd name="connsiteY2" fmla="*/ 257337 h 3960863"/>
              <a:gd name="connsiteX3" fmla="*/ 3991893 w 3991893"/>
              <a:gd name="connsiteY3" fmla="*/ 3960863 h 3960863"/>
              <a:gd name="connsiteX4" fmla="*/ 0 w 3991893"/>
              <a:gd name="connsiteY4" fmla="*/ 3960863 h 3960863"/>
              <a:gd name="connsiteX5" fmla="*/ 0 w 3991893"/>
              <a:gd name="connsiteY5" fmla="*/ 257337 h 3960863"/>
              <a:gd name="connsiteX6" fmla="*/ 257337 w 3991893"/>
              <a:gd name="connsiteY6" fmla="*/ 0 h 396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1893" h="3960863">
                <a:moveTo>
                  <a:pt x="257337" y="0"/>
                </a:moveTo>
                <a:lnTo>
                  <a:pt x="3734556" y="0"/>
                </a:lnTo>
                <a:cubicBezTo>
                  <a:pt x="3876679" y="0"/>
                  <a:pt x="3991893" y="115214"/>
                  <a:pt x="3991893" y="257337"/>
                </a:cubicBezTo>
                <a:lnTo>
                  <a:pt x="3991893" y="3960863"/>
                </a:lnTo>
                <a:lnTo>
                  <a:pt x="0" y="3960863"/>
                </a:lnTo>
                <a:lnTo>
                  <a:pt x="0" y="257337"/>
                </a:lnTo>
                <a:cubicBezTo>
                  <a:pt x="0" y="115214"/>
                  <a:pt x="115214" y="0"/>
                  <a:pt x="257337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</p:pic>
      <p:sp>
        <p:nvSpPr>
          <p:cNvPr id="6" name="Скругленный прямоугольник 82">
            <a:extLst>
              <a:ext uri="{FF2B5EF4-FFF2-40B4-BE49-F238E27FC236}">
                <a16:creationId xmlns:a16="http://schemas.microsoft.com/office/drawing/2014/main" xmlns="" id="{005B9D22-B040-E7E9-A575-D42D64EF1C8A}"/>
              </a:ext>
            </a:extLst>
          </p:cNvPr>
          <p:cNvSpPr/>
          <p:nvPr/>
        </p:nvSpPr>
        <p:spPr>
          <a:xfrm>
            <a:off x="6564672" y="3395029"/>
            <a:ext cx="959871" cy="318289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Циолковский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Маркер со сплошной заливкой">
            <a:extLst>
              <a:ext uri="{FF2B5EF4-FFF2-40B4-BE49-F238E27FC236}">
                <a16:creationId xmlns:a16="http://schemas.microsoft.com/office/drawing/2014/main" xmlns="" id="{D68D9920-94D1-249F-2317-93615D6AC40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6638846" y="3429000"/>
            <a:ext cx="180000" cy="180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899E711-FD07-BEBE-2C29-974933E8CD92}"/>
              </a:ext>
            </a:extLst>
          </p:cNvPr>
          <p:cNvSpPr txBox="1"/>
          <p:nvPr/>
        </p:nvSpPr>
        <p:spPr>
          <a:xfrm>
            <a:off x="556269" y="6632184"/>
            <a:ext cx="67136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ПРОФИЛЬ ЗАТО Циолковский</a:t>
            </a:r>
          </a:p>
        </p:txBody>
      </p:sp>
      <p:sp>
        <p:nvSpPr>
          <p:cNvPr id="28" name="TextBox 27">
            <a:hlinkClick r:id="rId22"/>
            <a:extLst>
              <a:ext uri="{FF2B5EF4-FFF2-40B4-BE49-F238E27FC236}">
                <a16:creationId xmlns:a16="http://schemas.microsoft.com/office/drawing/2014/main" xmlns="" id="{6D46F324-3C62-5FE9-3ACA-FDF371B2486D}"/>
              </a:ext>
            </a:extLst>
          </p:cNvPr>
          <p:cNvSpPr txBox="1"/>
          <p:nvPr/>
        </p:nvSpPr>
        <p:spPr>
          <a:xfrm>
            <a:off x="8313956" y="6561077"/>
            <a:ext cx="14629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https://admciol.amurobl.ru/</a:t>
            </a: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xmlns="" id="{552F9688-7ED9-2738-A099-E9D5AF5A440A}"/>
              </a:ext>
            </a:extLst>
          </p:cNvPr>
          <p:cNvSpPr/>
          <p:nvPr/>
        </p:nvSpPr>
        <p:spPr>
          <a:xfrm>
            <a:off x="6300061" y="3254644"/>
            <a:ext cx="1108129" cy="991892"/>
          </a:xfrm>
          <a:custGeom>
            <a:avLst/>
            <a:gdLst>
              <a:gd name="connsiteX0" fmla="*/ 805912 w 1108129"/>
              <a:gd name="connsiteY0" fmla="*/ 891153 h 991892"/>
              <a:gd name="connsiteX1" fmla="*/ 813661 w 1108129"/>
              <a:gd name="connsiteY1" fmla="*/ 968644 h 991892"/>
              <a:gd name="connsiteX2" fmla="*/ 790414 w 1108129"/>
              <a:gd name="connsiteY2" fmla="*/ 976393 h 991892"/>
              <a:gd name="connsiteX3" fmla="*/ 712922 w 1108129"/>
              <a:gd name="connsiteY3" fmla="*/ 991892 h 991892"/>
              <a:gd name="connsiteX4" fmla="*/ 681925 w 1108129"/>
              <a:gd name="connsiteY4" fmla="*/ 875654 h 991892"/>
              <a:gd name="connsiteX5" fmla="*/ 635431 w 1108129"/>
              <a:gd name="connsiteY5" fmla="*/ 844658 h 991892"/>
              <a:gd name="connsiteX6" fmla="*/ 604434 w 1108129"/>
              <a:gd name="connsiteY6" fmla="*/ 829159 h 991892"/>
              <a:gd name="connsiteX7" fmla="*/ 573437 w 1108129"/>
              <a:gd name="connsiteY7" fmla="*/ 821410 h 991892"/>
              <a:gd name="connsiteX8" fmla="*/ 511444 w 1108129"/>
              <a:gd name="connsiteY8" fmla="*/ 790414 h 991892"/>
              <a:gd name="connsiteX9" fmla="*/ 472698 w 1108129"/>
              <a:gd name="connsiteY9" fmla="*/ 751668 h 991892"/>
              <a:gd name="connsiteX10" fmla="*/ 449451 w 1108129"/>
              <a:gd name="connsiteY10" fmla="*/ 720671 h 991892"/>
              <a:gd name="connsiteX11" fmla="*/ 418454 w 1108129"/>
              <a:gd name="connsiteY11" fmla="*/ 712922 h 991892"/>
              <a:gd name="connsiteX12" fmla="*/ 371959 w 1108129"/>
              <a:gd name="connsiteY12" fmla="*/ 720671 h 991892"/>
              <a:gd name="connsiteX13" fmla="*/ 340963 w 1108129"/>
              <a:gd name="connsiteY13" fmla="*/ 767166 h 991892"/>
              <a:gd name="connsiteX14" fmla="*/ 325464 w 1108129"/>
              <a:gd name="connsiteY14" fmla="*/ 782664 h 991892"/>
              <a:gd name="connsiteX15" fmla="*/ 271220 w 1108129"/>
              <a:gd name="connsiteY15" fmla="*/ 736170 h 991892"/>
              <a:gd name="connsiteX16" fmla="*/ 247973 w 1108129"/>
              <a:gd name="connsiteY16" fmla="*/ 658678 h 991892"/>
              <a:gd name="connsiteX17" fmla="*/ 240224 w 1108129"/>
              <a:gd name="connsiteY17" fmla="*/ 635431 h 991892"/>
              <a:gd name="connsiteX18" fmla="*/ 170481 w 1108129"/>
              <a:gd name="connsiteY18" fmla="*/ 596685 h 991892"/>
              <a:gd name="connsiteX19" fmla="*/ 162732 w 1108129"/>
              <a:gd name="connsiteY19" fmla="*/ 573437 h 991892"/>
              <a:gd name="connsiteX20" fmla="*/ 147234 w 1108129"/>
              <a:gd name="connsiteY20" fmla="*/ 550190 h 991892"/>
              <a:gd name="connsiteX21" fmla="*/ 139485 w 1108129"/>
              <a:gd name="connsiteY21" fmla="*/ 511444 h 991892"/>
              <a:gd name="connsiteX22" fmla="*/ 77492 w 1108129"/>
              <a:gd name="connsiteY22" fmla="*/ 472698 h 991892"/>
              <a:gd name="connsiteX23" fmla="*/ 15498 w 1108129"/>
              <a:gd name="connsiteY23" fmla="*/ 395207 h 991892"/>
              <a:gd name="connsiteX24" fmla="*/ 0 w 1108129"/>
              <a:gd name="connsiteY24" fmla="*/ 340963 h 991892"/>
              <a:gd name="connsiteX25" fmla="*/ 38746 w 1108129"/>
              <a:gd name="connsiteY25" fmla="*/ 333214 h 991892"/>
              <a:gd name="connsiteX26" fmla="*/ 61993 w 1108129"/>
              <a:gd name="connsiteY26" fmla="*/ 294468 h 991892"/>
              <a:gd name="connsiteX27" fmla="*/ 77492 w 1108129"/>
              <a:gd name="connsiteY27" fmla="*/ 271220 h 991892"/>
              <a:gd name="connsiteX28" fmla="*/ 116237 w 1108129"/>
              <a:gd name="connsiteY28" fmla="*/ 209227 h 991892"/>
              <a:gd name="connsiteX29" fmla="*/ 224725 w 1108129"/>
              <a:gd name="connsiteY29" fmla="*/ 108488 h 991892"/>
              <a:gd name="connsiteX30" fmla="*/ 232475 w 1108129"/>
              <a:gd name="connsiteY30" fmla="*/ 85241 h 991892"/>
              <a:gd name="connsiteX31" fmla="*/ 286719 w 1108129"/>
              <a:gd name="connsiteY31" fmla="*/ 61993 h 991892"/>
              <a:gd name="connsiteX32" fmla="*/ 387458 w 1108129"/>
              <a:gd name="connsiteY32" fmla="*/ 23248 h 991892"/>
              <a:gd name="connsiteX33" fmla="*/ 402956 w 1108129"/>
              <a:gd name="connsiteY33" fmla="*/ 7749 h 991892"/>
              <a:gd name="connsiteX34" fmla="*/ 426203 w 1108129"/>
              <a:gd name="connsiteY34" fmla="*/ 0 h 991892"/>
              <a:gd name="connsiteX35" fmla="*/ 627681 w 1108129"/>
              <a:gd name="connsiteY35" fmla="*/ 7749 h 991892"/>
              <a:gd name="connsiteX36" fmla="*/ 643180 w 1108129"/>
              <a:gd name="connsiteY36" fmla="*/ 38746 h 991892"/>
              <a:gd name="connsiteX37" fmla="*/ 650929 w 1108129"/>
              <a:gd name="connsiteY37" fmla="*/ 69742 h 991892"/>
              <a:gd name="connsiteX38" fmla="*/ 666427 w 1108129"/>
              <a:gd name="connsiteY38" fmla="*/ 92990 h 991892"/>
              <a:gd name="connsiteX39" fmla="*/ 674176 w 1108129"/>
              <a:gd name="connsiteY39" fmla="*/ 123987 h 991892"/>
              <a:gd name="connsiteX40" fmla="*/ 712922 w 1108129"/>
              <a:gd name="connsiteY40" fmla="*/ 185980 h 991892"/>
              <a:gd name="connsiteX41" fmla="*/ 720671 w 1108129"/>
              <a:gd name="connsiteY41" fmla="*/ 209227 h 991892"/>
              <a:gd name="connsiteX42" fmla="*/ 751668 w 1108129"/>
              <a:gd name="connsiteY42" fmla="*/ 240224 h 991892"/>
              <a:gd name="connsiteX43" fmla="*/ 805912 w 1108129"/>
              <a:gd name="connsiteY43" fmla="*/ 255722 h 991892"/>
              <a:gd name="connsiteX44" fmla="*/ 836908 w 1108129"/>
              <a:gd name="connsiteY44" fmla="*/ 271220 h 991892"/>
              <a:gd name="connsiteX45" fmla="*/ 891153 w 1108129"/>
              <a:gd name="connsiteY45" fmla="*/ 247973 h 991892"/>
              <a:gd name="connsiteX46" fmla="*/ 1053885 w 1108129"/>
              <a:gd name="connsiteY46" fmla="*/ 271220 h 991892"/>
              <a:gd name="connsiteX47" fmla="*/ 1069383 w 1108129"/>
              <a:gd name="connsiteY47" fmla="*/ 294468 h 991892"/>
              <a:gd name="connsiteX48" fmla="*/ 1077132 w 1108129"/>
              <a:gd name="connsiteY48" fmla="*/ 333214 h 991892"/>
              <a:gd name="connsiteX49" fmla="*/ 1092631 w 1108129"/>
              <a:gd name="connsiteY49" fmla="*/ 348712 h 991892"/>
              <a:gd name="connsiteX50" fmla="*/ 1108129 w 1108129"/>
              <a:gd name="connsiteY50" fmla="*/ 379709 h 991892"/>
              <a:gd name="connsiteX51" fmla="*/ 1084881 w 1108129"/>
              <a:gd name="connsiteY51" fmla="*/ 441702 h 991892"/>
              <a:gd name="connsiteX52" fmla="*/ 1061634 w 1108129"/>
              <a:gd name="connsiteY52" fmla="*/ 449451 h 991892"/>
              <a:gd name="connsiteX53" fmla="*/ 1038386 w 1108129"/>
              <a:gd name="connsiteY53" fmla="*/ 488197 h 991892"/>
              <a:gd name="connsiteX54" fmla="*/ 1007390 w 1108129"/>
              <a:gd name="connsiteY54" fmla="*/ 542441 h 991892"/>
              <a:gd name="connsiteX55" fmla="*/ 984142 w 1108129"/>
              <a:gd name="connsiteY55" fmla="*/ 550190 h 991892"/>
              <a:gd name="connsiteX56" fmla="*/ 960895 w 1108129"/>
              <a:gd name="connsiteY56" fmla="*/ 573437 h 991892"/>
              <a:gd name="connsiteX57" fmla="*/ 836908 w 1108129"/>
              <a:gd name="connsiteY57" fmla="*/ 612183 h 991892"/>
              <a:gd name="connsiteX58" fmla="*/ 790414 w 1108129"/>
              <a:gd name="connsiteY58" fmla="*/ 697424 h 991892"/>
              <a:gd name="connsiteX59" fmla="*/ 782664 w 1108129"/>
              <a:gd name="connsiteY59" fmla="*/ 736170 h 991892"/>
              <a:gd name="connsiteX60" fmla="*/ 743919 w 1108129"/>
              <a:gd name="connsiteY60" fmla="*/ 774915 h 991892"/>
              <a:gd name="connsiteX61" fmla="*/ 728420 w 1108129"/>
              <a:gd name="connsiteY61" fmla="*/ 805912 h 991892"/>
              <a:gd name="connsiteX62" fmla="*/ 736170 w 1108129"/>
              <a:gd name="connsiteY62" fmla="*/ 860156 h 991892"/>
              <a:gd name="connsiteX63" fmla="*/ 805912 w 1108129"/>
              <a:gd name="connsiteY63" fmla="*/ 891153 h 99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08129" h="991892">
                <a:moveTo>
                  <a:pt x="805912" y="891153"/>
                </a:moveTo>
                <a:cubicBezTo>
                  <a:pt x="818827" y="909234"/>
                  <a:pt x="833305" y="939177"/>
                  <a:pt x="813661" y="968644"/>
                </a:cubicBezTo>
                <a:cubicBezTo>
                  <a:pt x="809130" y="975440"/>
                  <a:pt x="798373" y="974556"/>
                  <a:pt x="790414" y="976393"/>
                </a:cubicBezTo>
                <a:cubicBezTo>
                  <a:pt x="764746" y="982316"/>
                  <a:pt x="712922" y="991892"/>
                  <a:pt x="712922" y="991892"/>
                </a:cubicBezTo>
                <a:cubicBezTo>
                  <a:pt x="650609" y="971118"/>
                  <a:pt x="710996" y="999203"/>
                  <a:pt x="681925" y="875654"/>
                </a:cubicBezTo>
                <a:cubicBezTo>
                  <a:pt x="676460" y="852428"/>
                  <a:pt x="651515" y="851551"/>
                  <a:pt x="635431" y="844658"/>
                </a:cubicBezTo>
                <a:cubicBezTo>
                  <a:pt x="624813" y="840107"/>
                  <a:pt x="615250" y="833215"/>
                  <a:pt x="604434" y="829159"/>
                </a:cubicBezTo>
                <a:cubicBezTo>
                  <a:pt x="594462" y="825419"/>
                  <a:pt x="583678" y="824336"/>
                  <a:pt x="573437" y="821410"/>
                </a:cubicBezTo>
                <a:cubicBezTo>
                  <a:pt x="549026" y="814436"/>
                  <a:pt x="532992" y="807652"/>
                  <a:pt x="511444" y="790414"/>
                </a:cubicBezTo>
                <a:cubicBezTo>
                  <a:pt x="497181" y="779004"/>
                  <a:pt x="483657" y="766280"/>
                  <a:pt x="472698" y="751668"/>
                </a:cubicBezTo>
                <a:cubicBezTo>
                  <a:pt x="464949" y="741336"/>
                  <a:pt x="459961" y="728178"/>
                  <a:pt x="449451" y="720671"/>
                </a:cubicBezTo>
                <a:cubicBezTo>
                  <a:pt x="440785" y="714481"/>
                  <a:pt x="428786" y="715505"/>
                  <a:pt x="418454" y="712922"/>
                </a:cubicBezTo>
                <a:cubicBezTo>
                  <a:pt x="402956" y="715505"/>
                  <a:pt x="386671" y="715154"/>
                  <a:pt x="371959" y="720671"/>
                </a:cubicBezTo>
                <a:cubicBezTo>
                  <a:pt x="356167" y="726593"/>
                  <a:pt x="347279" y="757692"/>
                  <a:pt x="340963" y="767166"/>
                </a:cubicBezTo>
                <a:cubicBezTo>
                  <a:pt x="336910" y="773245"/>
                  <a:pt x="330630" y="777498"/>
                  <a:pt x="325464" y="782664"/>
                </a:cubicBezTo>
                <a:cubicBezTo>
                  <a:pt x="312639" y="773045"/>
                  <a:pt x="280742" y="751405"/>
                  <a:pt x="271220" y="736170"/>
                </a:cubicBezTo>
                <a:cubicBezTo>
                  <a:pt x="253866" y="708405"/>
                  <a:pt x="255575" y="689088"/>
                  <a:pt x="247973" y="658678"/>
                </a:cubicBezTo>
                <a:cubicBezTo>
                  <a:pt x="245992" y="650754"/>
                  <a:pt x="245327" y="641809"/>
                  <a:pt x="240224" y="635431"/>
                </a:cubicBezTo>
                <a:cubicBezTo>
                  <a:pt x="231853" y="624967"/>
                  <a:pt x="170806" y="596847"/>
                  <a:pt x="170481" y="596685"/>
                </a:cubicBezTo>
                <a:cubicBezTo>
                  <a:pt x="167898" y="588936"/>
                  <a:pt x="166385" y="580743"/>
                  <a:pt x="162732" y="573437"/>
                </a:cubicBezTo>
                <a:cubicBezTo>
                  <a:pt x="158567" y="565107"/>
                  <a:pt x="150504" y="558910"/>
                  <a:pt x="147234" y="550190"/>
                </a:cubicBezTo>
                <a:cubicBezTo>
                  <a:pt x="142609" y="537857"/>
                  <a:pt x="148296" y="521234"/>
                  <a:pt x="139485" y="511444"/>
                </a:cubicBezTo>
                <a:cubicBezTo>
                  <a:pt x="123183" y="493331"/>
                  <a:pt x="94723" y="489929"/>
                  <a:pt x="77492" y="472698"/>
                </a:cubicBezTo>
                <a:cubicBezTo>
                  <a:pt x="43406" y="438612"/>
                  <a:pt x="29955" y="434962"/>
                  <a:pt x="15498" y="395207"/>
                </a:cubicBezTo>
                <a:cubicBezTo>
                  <a:pt x="9071" y="377534"/>
                  <a:pt x="5166" y="359044"/>
                  <a:pt x="0" y="340963"/>
                </a:cubicBezTo>
                <a:cubicBezTo>
                  <a:pt x="12915" y="338380"/>
                  <a:pt x="28209" y="341117"/>
                  <a:pt x="38746" y="333214"/>
                </a:cubicBezTo>
                <a:cubicBezTo>
                  <a:pt x="50795" y="324177"/>
                  <a:pt x="54010" y="307240"/>
                  <a:pt x="61993" y="294468"/>
                </a:cubicBezTo>
                <a:cubicBezTo>
                  <a:pt x="66929" y="286570"/>
                  <a:pt x="72492" y="279078"/>
                  <a:pt x="77492" y="271220"/>
                </a:cubicBezTo>
                <a:cubicBezTo>
                  <a:pt x="90575" y="250661"/>
                  <a:pt x="99006" y="226458"/>
                  <a:pt x="116237" y="209227"/>
                </a:cubicBezTo>
                <a:cubicBezTo>
                  <a:pt x="192496" y="132969"/>
                  <a:pt x="155781" y="165943"/>
                  <a:pt x="224725" y="108488"/>
                </a:cubicBezTo>
                <a:cubicBezTo>
                  <a:pt x="227308" y="100739"/>
                  <a:pt x="226699" y="91017"/>
                  <a:pt x="232475" y="85241"/>
                </a:cubicBezTo>
                <a:cubicBezTo>
                  <a:pt x="243363" y="74353"/>
                  <a:pt x="271897" y="67551"/>
                  <a:pt x="286719" y="61993"/>
                </a:cubicBezTo>
                <a:lnTo>
                  <a:pt x="387458" y="23248"/>
                </a:lnTo>
                <a:cubicBezTo>
                  <a:pt x="392624" y="18082"/>
                  <a:pt x="396691" y="11508"/>
                  <a:pt x="402956" y="7749"/>
                </a:cubicBezTo>
                <a:cubicBezTo>
                  <a:pt x="409960" y="3546"/>
                  <a:pt x="418035" y="0"/>
                  <a:pt x="426203" y="0"/>
                </a:cubicBezTo>
                <a:cubicBezTo>
                  <a:pt x="493412" y="0"/>
                  <a:pt x="560522" y="5166"/>
                  <a:pt x="627681" y="7749"/>
                </a:cubicBezTo>
                <a:cubicBezTo>
                  <a:pt x="632847" y="18081"/>
                  <a:pt x="639124" y="27930"/>
                  <a:pt x="643180" y="38746"/>
                </a:cubicBezTo>
                <a:cubicBezTo>
                  <a:pt x="646920" y="48718"/>
                  <a:pt x="646734" y="59953"/>
                  <a:pt x="650929" y="69742"/>
                </a:cubicBezTo>
                <a:cubicBezTo>
                  <a:pt x="654598" y="78302"/>
                  <a:pt x="661261" y="85241"/>
                  <a:pt x="666427" y="92990"/>
                </a:cubicBezTo>
                <a:cubicBezTo>
                  <a:pt x="669010" y="103322"/>
                  <a:pt x="669413" y="114461"/>
                  <a:pt x="674176" y="123987"/>
                </a:cubicBezTo>
                <a:cubicBezTo>
                  <a:pt x="685074" y="145783"/>
                  <a:pt x="705216" y="162862"/>
                  <a:pt x="712922" y="185980"/>
                </a:cubicBezTo>
                <a:cubicBezTo>
                  <a:pt x="715505" y="193729"/>
                  <a:pt x="715923" y="202580"/>
                  <a:pt x="720671" y="209227"/>
                </a:cubicBezTo>
                <a:cubicBezTo>
                  <a:pt x="729164" y="221117"/>
                  <a:pt x="737806" y="235603"/>
                  <a:pt x="751668" y="240224"/>
                </a:cubicBezTo>
                <a:cubicBezTo>
                  <a:pt x="785019" y="251341"/>
                  <a:pt x="766991" y="245992"/>
                  <a:pt x="805912" y="255722"/>
                </a:cubicBezTo>
                <a:cubicBezTo>
                  <a:pt x="816244" y="260888"/>
                  <a:pt x="825446" y="269787"/>
                  <a:pt x="836908" y="271220"/>
                </a:cubicBezTo>
                <a:cubicBezTo>
                  <a:pt x="857977" y="273854"/>
                  <a:pt x="875626" y="258324"/>
                  <a:pt x="891153" y="247973"/>
                </a:cubicBezTo>
                <a:cubicBezTo>
                  <a:pt x="975089" y="252391"/>
                  <a:pt x="1014128" y="221524"/>
                  <a:pt x="1053885" y="271220"/>
                </a:cubicBezTo>
                <a:cubicBezTo>
                  <a:pt x="1059703" y="278493"/>
                  <a:pt x="1064217" y="286719"/>
                  <a:pt x="1069383" y="294468"/>
                </a:cubicBezTo>
                <a:cubicBezTo>
                  <a:pt x="1071966" y="307383"/>
                  <a:pt x="1071944" y="321108"/>
                  <a:pt x="1077132" y="333214"/>
                </a:cubicBezTo>
                <a:cubicBezTo>
                  <a:pt x="1080010" y="339929"/>
                  <a:pt x="1088578" y="342633"/>
                  <a:pt x="1092631" y="348712"/>
                </a:cubicBezTo>
                <a:cubicBezTo>
                  <a:pt x="1099039" y="358324"/>
                  <a:pt x="1102963" y="369377"/>
                  <a:pt x="1108129" y="379709"/>
                </a:cubicBezTo>
                <a:cubicBezTo>
                  <a:pt x="1103928" y="400714"/>
                  <a:pt x="1103885" y="426498"/>
                  <a:pt x="1084881" y="441702"/>
                </a:cubicBezTo>
                <a:cubicBezTo>
                  <a:pt x="1078503" y="446805"/>
                  <a:pt x="1069383" y="446868"/>
                  <a:pt x="1061634" y="449451"/>
                </a:cubicBezTo>
                <a:cubicBezTo>
                  <a:pt x="1053885" y="462366"/>
                  <a:pt x="1045122" y="474725"/>
                  <a:pt x="1038386" y="488197"/>
                </a:cubicBezTo>
                <a:cubicBezTo>
                  <a:pt x="1027453" y="510063"/>
                  <a:pt x="1028901" y="529534"/>
                  <a:pt x="1007390" y="542441"/>
                </a:cubicBezTo>
                <a:cubicBezTo>
                  <a:pt x="1000386" y="546644"/>
                  <a:pt x="991891" y="547607"/>
                  <a:pt x="984142" y="550190"/>
                </a:cubicBezTo>
                <a:cubicBezTo>
                  <a:pt x="976393" y="557939"/>
                  <a:pt x="970697" y="568536"/>
                  <a:pt x="960895" y="573437"/>
                </a:cubicBezTo>
                <a:cubicBezTo>
                  <a:pt x="941426" y="583172"/>
                  <a:pt x="862445" y="604887"/>
                  <a:pt x="836908" y="612183"/>
                </a:cubicBezTo>
                <a:cubicBezTo>
                  <a:pt x="819370" y="734950"/>
                  <a:pt x="850167" y="607793"/>
                  <a:pt x="790414" y="697424"/>
                </a:cubicBezTo>
                <a:cubicBezTo>
                  <a:pt x="783108" y="708383"/>
                  <a:pt x="789441" y="724876"/>
                  <a:pt x="782664" y="736170"/>
                </a:cubicBezTo>
                <a:cubicBezTo>
                  <a:pt x="773267" y="751832"/>
                  <a:pt x="755132" y="760498"/>
                  <a:pt x="743919" y="774915"/>
                </a:cubicBezTo>
                <a:cubicBezTo>
                  <a:pt x="736827" y="784034"/>
                  <a:pt x="733586" y="795580"/>
                  <a:pt x="728420" y="805912"/>
                </a:cubicBezTo>
                <a:cubicBezTo>
                  <a:pt x="731003" y="823993"/>
                  <a:pt x="725211" y="845544"/>
                  <a:pt x="736170" y="860156"/>
                </a:cubicBezTo>
                <a:cubicBezTo>
                  <a:pt x="787580" y="928702"/>
                  <a:pt x="792997" y="873072"/>
                  <a:pt x="805912" y="891153"/>
                </a:cubicBezTo>
                <a:close/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4170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39842</TotalTime>
  <Words>2316</Words>
  <Application>Microsoft Office PowerPoint</Application>
  <PresentationFormat>Лист A4 (210x297 мм)</PresentationFormat>
  <Paragraphs>737</Paragraphs>
  <Slides>24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Елена Захаренко</cp:lastModifiedBy>
  <cp:revision>231</cp:revision>
  <cp:lastPrinted>2024-09-16T03:04:43Z</cp:lastPrinted>
  <dcterms:created xsi:type="dcterms:W3CDTF">2023-11-22T14:19:10Z</dcterms:created>
  <dcterms:modified xsi:type="dcterms:W3CDTF">2026-06-22T08:14:32Z</dcterms:modified>
</cp:coreProperties>
</file>