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67" r:id="rId2"/>
    <p:sldId id="268" r:id="rId3"/>
    <p:sldId id="269" r:id="rId4"/>
    <p:sldId id="371" r:id="rId5"/>
    <p:sldId id="375" r:id="rId6"/>
    <p:sldId id="383" r:id="rId7"/>
    <p:sldId id="384" r:id="rId8"/>
    <p:sldId id="385" r:id="rId9"/>
    <p:sldId id="373" r:id="rId10"/>
    <p:sldId id="416" r:id="rId11"/>
    <p:sldId id="417" r:id="rId12"/>
    <p:sldId id="418" r:id="rId13"/>
    <p:sldId id="419" r:id="rId14"/>
    <p:sldId id="394" r:id="rId15"/>
    <p:sldId id="412" r:id="rId16"/>
    <p:sldId id="420" r:id="rId17"/>
    <p:sldId id="415" r:id="rId18"/>
    <p:sldId id="390" r:id="rId19"/>
    <p:sldId id="395" r:id="rId20"/>
    <p:sldId id="381" r:id="rId21"/>
    <p:sldId id="327" r:id="rId2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268"/>
            <p14:sldId id="269"/>
            <p14:sldId id="371"/>
            <p14:sldId id="375"/>
            <p14:sldId id="383"/>
            <p14:sldId id="384"/>
            <p14:sldId id="385"/>
            <p14:sldId id="373"/>
            <p14:sldId id="416"/>
            <p14:sldId id="417"/>
            <p14:sldId id="418"/>
            <p14:sldId id="419"/>
            <p14:sldId id="394"/>
            <p14:sldId id="412"/>
            <p14:sldId id="420"/>
            <p14:sldId id="415"/>
            <p14:sldId id="390"/>
            <p14:sldId id="395"/>
            <p14:sldId id="381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4756A0"/>
    <a:srgbClr val="FCFCFC"/>
    <a:srgbClr val="F1F1F1"/>
    <a:srgbClr val="D1D1D1"/>
    <a:srgbClr val="E5EEF9"/>
    <a:srgbClr val="B1C1E4"/>
    <a:srgbClr val="B9B9B9"/>
    <a:srgbClr val="A6A6A6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8" autoAdjust="0"/>
    <p:restoredTop sz="94719"/>
  </p:normalViewPr>
  <p:slideViewPr>
    <p:cSldViewPr snapToGrid="0">
      <p:cViewPr varScale="1">
        <p:scale>
          <a:sx n="68" d="100"/>
          <a:sy n="68" d="100"/>
        </p:scale>
        <p:origin x="1368" y="6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258057275992117"/>
          <c:y val="0.12779390354564582"/>
          <c:w val="0.45983178012831671"/>
          <c:h val="0.692828292236301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Добыча полезных ископаемых</c:v>
                </c:pt>
                <c:pt idx="1">
                  <c:v>Строительство</c:v>
                </c:pt>
                <c:pt idx="2">
                  <c:v>Деятельность в области информации и связи</c:v>
                </c:pt>
                <c:pt idx="3">
                  <c:v>Деятельность в области архитектуры, инженерных изысканий и предоставление технических консультаций в этих областях</c:v>
                </c:pt>
              </c:strCache>
            </c:strRef>
          </c:cat>
          <c:val>
            <c:numRef>
              <c:f>Лист1!$B$2:$B$5</c:f>
              <c:numCache>
                <c:formatCode>#\ ##0.00\ "₽"</c:formatCode>
                <c:ptCount val="4"/>
                <c:pt idx="0">
                  <c:v>168505.3</c:v>
                </c:pt>
                <c:pt idx="1">
                  <c:v>165697.20000000001</c:v>
                </c:pt>
                <c:pt idx="2">
                  <c:v>259589.3</c:v>
                </c:pt>
                <c:pt idx="3">
                  <c:v>157633.4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0-4525-BE24-03466E745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2998760"/>
        <c:axId val="682999416"/>
      </c:barChart>
      <c:catAx>
        <c:axId val="682998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82999416"/>
        <c:crosses val="autoZero"/>
        <c:auto val="1"/>
        <c:lblAlgn val="ctr"/>
        <c:lblOffset val="100"/>
        <c:noMultiLvlLbl val="0"/>
      </c:catAx>
      <c:valAx>
        <c:axId val="682999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0\ &quot;₽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299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x-none" smtClean="0"/>
              <a:t>24.09.2026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5399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23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6060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92976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55472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08147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8320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7DA93-4D9C-77CF-5054-BF0A682E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94490F-0AFD-4883-F4B8-600A1C528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35C33F-0DE6-2577-5E76-38F880651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64622D-47AF-7FD3-B699-477337452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5631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87960-28E4-7815-99D9-313CF635A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A2913B-9A35-EB12-F0F4-6B10F339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A7AF89-1190-B616-3F7D-22A702493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1CCF27-DA1B-E069-F741-60B8BE110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44384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87960-28E4-7815-99D9-313CF635A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A2913B-9A35-EB12-F0F4-6B10F339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A7AF89-1190-B616-3F7D-22A702493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1CCF27-DA1B-E069-F741-60B8BE110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89614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6327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7F9D7-69DD-4EB2-972F-98B82497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B7D7F1A-BE5B-66EE-342D-3538B6608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4178875-FF37-EE86-DAD7-380DFAB7B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63DEEC-3F28-764A-E6C2-61F16D030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3577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846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24.09.2026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24.09.2026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24.09.2026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24.09.2026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24.09.2026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24.09.2026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24.09.2026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4.png"/><Relationship Id="rId5" Type="http://schemas.openxmlformats.org/officeDocument/2006/relationships/slide" Target="slide6.xml"/><Relationship Id="rId10" Type="http://schemas.openxmlformats.org/officeDocument/2006/relationships/slide" Target="slide16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18" Type="http://schemas.openxmlformats.org/officeDocument/2006/relationships/image" Target="../media/image43.svg"/><Relationship Id="rId26" Type="http://schemas.openxmlformats.org/officeDocument/2006/relationships/image" Target="../media/image51.sv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17" Type="http://schemas.openxmlformats.org/officeDocument/2006/relationships/image" Target="../media/image42.png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24" Type="http://schemas.openxmlformats.org/officeDocument/2006/relationships/image" Target="../media/image49.sv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svg"/><Relationship Id="rId19" Type="http://schemas.openxmlformats.org/officeDocument/2006/relationships/image" Target="../media/image44.pn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Relationship Id="rId22" Type="http://schemas.openxmlformats.org/officeDocument/2006/relationships/image" Target="../media/image4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png"/><Relationship Id="rId7" Type="http://schemas.openxmlformats.org/officeDocument/2006/relationships/image" Target="../media/image7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1.sv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12" Type="http://schemas.openxmlformats.org/officeDocument/2006/relationships/image" Target="../media/image8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hyperlink" Target="https://&#1073;&#1080;&#1079;&#1085;&#1077;&#1089;&#1082;&#1088;&#1077;&#1076;&#1080;&#1090;28.&#1088;&#1092;/programs/" TargetMode="External"/><Relationship Id="rId5" Type="http://schemas.openxmlformats.org/officeDocument/2006/relationships/image" Target="../media/image75.svg"/><Relationship Id="rId15" Type="http://schemas.openxmlformats.org/officeDocument/2006/relationships/image" Target="../media/image83.svg"/><Relationship Id="rId10" Type="http://schemas.openxmlformats.org/officeDocument/2006/relationships/hyperlink" Target="https://business.amurobl.ru/amurfondgarant" TargetMode="External"/><Relationship Id="rId4" Type="http://schemas.openxmlformats.org/officeDocument/2006/relationships/image" Target="../media/image74.png"/><Relationship Id="rId9" Type="http://schemas.openxmlformats.org/officeDocument/2006/relationships/image" Target="../media/image79.svg"/><Relationship Id="rId1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3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10" Type="http://schemas.openxmlformats.org/officeDocument/2006/relationships/image" Target="../media/image101.svg"/><Relationship Id="rId4" Type="http://schemas.openxmlformats.org/officeDocument/2006/relationships/image" Target="../media/image95.svg"/><Relationship Id="rId9" Type="http://schemas.openxmlformats.org/officeDocument/2006/relationships/image" Target="../media/image100.sv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4.png"/><Relationship Id="rId4" Type="http://schemas.openxmlformats.org/officeDocument/2006/relationships/image" Target="../media/image10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95968" y="521053"/>
            <a:ext cx="693456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1722E-E874-1A99-07C5-CE6DC9B6B33C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C8F57B-958B-498F-8EE7-221C17348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531" y="1661613"/>
            <a:ext cx="2153465" cy="24032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00CC39-782B-4D40-BF8C-6A12D0A6AB7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ПОДГОТОВЛЕН АДМИНИСТРАЦИЕЙ СЕЛЕМДЖИНСКОГО РАЙОНА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6624CB6-458D-4309-9297-58854AE57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6" y="1580225"/>
            <a:ext cx="6934564" cy="4500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4CADE5-8170-31AF-64AC-FFD366528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773" y="148679"/>
            <a:ext cx="627797" cy="76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sldjump"/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6295" y="1960661"/>
            <a:ext cx="2976262" cy="33755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</a:t>
            </a:r>
            <a:endParaRPr lang="x-none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  <a:extLst>
              <a:ext uri="{FF2B5EF4-FFF2-40B4-BE49-F238E27FC236}">
                <a16:creationId xmlns:a16="http://schemas.microsoft.com/office/drawing/2014/main" id="{D51024F0-9D24-278C-D9DB-39D994889EE0}"/>
              </a:ext>
            </a:extLst>
          </p:cNvPr>
          <p:cNvSpPr/>
          <p:nvPr/>
        </p:nvSpPr>
        <p:spPr>
          <a:xfrm>
            <a:off x="626294" y="1297882"/>
            <a:ext cx="2976261" cy="33755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</a:t>
            </a:r>
            <a:endParaRPr lang="x-none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>
            <a:hlinkClick r:id="rId4" action="ppaction://hlinksldjump"/>
            <a:extLst>
              <a:ext uri="{FF2B5EF4-FFF2-40B4-BE49-F238E27FC236}">
                <a16:creationId xmlns:a16="http://schemas.microsoft.com/office/drawing/2014/main" id="{423D2437-C0F6-9708-77C8-032917A40141}"/>
              </a:ext>
            </a:extLst>
          </p:cNvPr>
          <p:cNvSpPr/>
          <p:nvPr/>
        </p:nvSpPr>
        <p:spPr>
          <a:xfrm>
            <a:off x="626295" y="2757823"/>
            <a:ext cx="2976263" cy="33674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оциально-экономические показатели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Скругленный прямоугольник 5">
            <a:hlinkClick r:id="rId5" action="ppaction://hlinksldjump"/>
            <a:extLst>
              <a:ext uri="{FF2B5EF4-FFF2-40B4-BE49-F238E27FC236}">
                <a16:creationId xmlns:a16="http://schemas.microsoft.com/office/drawing/2014/main" id="{21175DD6-94A0-75A6-331B-67372335298F}"/>
              </a:ext>
            </a:extLst>
          </p:cNvPr>
          <p:cNvSpPr/>
          <p:nvPr/>
        </p:nvSpPr>
        <p:spPr>
          <a:xfrm>
            <a:off x="714645" y="3495385"/>
            <a:ext cx="2957093" cy="33674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анятость и доходы населения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</p:txBody>
      </p:sp>
      <p:sp>
        <p:nvSpPr>
          <p:cNvPr id="8" name="Скругленный прямоугольник 7">
            <a:hlinkClick r:id="rId6" action="ppaction://hlinksldjump"/>
            <a:extLst>
              <a:ext uri="{FF2B5EF4-FFF2-40B4-BE49-F238E27FC236}">
                <a16:creationId xmlns:a16="http://schemas.microsoft.com/office/drawing/2014/main" id="{20389F1A-D8FC-11F4-6D65-354585768368}"/>
              </a:ext>
            </a:extLst>
          </p:cNvPr>
          <p:cNvSpPr/>
          <p:nvPr/>
        </p:nvSpPr>
        <p:spPr>
          <a:xfrm>
            <a:off x="634191" y="4158164"/>
            <a:ext cx="3118002" cy="34675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есурсная база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</a:p>
        </p:txBody>
      </p:sp>
      <p:sp>
        <p:nvSpPr>
          <p:cNvPr id="9" name="Скругленный прямоугольник 8">
            <a:hlinkClick r:id="rId7" action="ppaction://hlinksldjump"/>
            <a:extLst>
              <a:ext uri="{FF2B5EF4-FFF2-40B4-BE49-F238E27FC236}">
                <a16:creationId xmlns:a16="http://schemas.microsoft.com/office/drawing/2014/main" id="{0F9D25A8-FC83-176F-1592-722175E65FB5}"/>
              </a:ext>
            </a:extLst>
          </p:cNvPr>
          <p:cNvSpPr/>
          <p:nvPr/>
        </p:nvSpPr>
        <p:spPr>
          <a:xfrm>
            <a:off x="4008560" y="1270516"/>
            <a:ext cx="2591803" cy="353431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оциальная инфраструктура 8</a:t>
            </a:r>
          </a:p>
        </p:txBody>
      </p:sp>
      <p:sp>
        <p:nvSpPr>
          <p:cNvPr id="11" name="Скругленный прямоугольник 10">
            <a:hlinkClick r:id="rId8" action="ppaction://hlinksldjump"/>
            <a:extLst>
              <a:ext uri="{FF2B5EF4-FFF2-40B4-BE49-F238E27FC236}">
                <a16:creationId xmlns:a16="http://schemas.microsoft.com/office/drawing/2014/main" id="{DD96DA17-C3E8-B4A8-5FEE-D24D66394911}"/>
              </a:ext>
            </a:extLst>
          </p:cNvPr>
          <p:cNvSpPr/>
          <p:nvPr/>
        </p:nvSpPr>
        <p:spPr>
          <a:xfrm>
            <a:off x="4088653" y="1961408"/>
            <a:ext cx="2591804" cy="336811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9-13</a:t>
            </a:r>
            <a:endParaRPr lang="x-none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>
            <a:hlinkClick r:id="rId9" action="ppaction://hlinksldjump"/>
            <a:extLst>
              <a:ext uri="{FF2B5EF4-FFF2-40B4-BE49-F238E27FC236}">
                <a16:creationId xmlns:a16="http://schemas.microsoft.com/office/drawing/2014/main" id="{648F2C18-BA61-DB3F-DB4D-1EA65A153B41}"/>
              </a:ext>
            </a:extLst>
          </p:cNvPr>
          <p:cNvSpPr/>
          <p:nvPr/>
        </p:nvSpPr>
        <p:spPr>
          <a:xfrm>
            <a:off x="4115646" y="2667672"/>
            <a:ext cx="2591804" cy="3476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 </a:t>
            </a:r>
            <a:r>
              <a:rPr lang="x-none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x-none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>
            <a:hlinkClick r:id="rId10" action="ppaction://hlinksldjump"/>
            <a:extLst>
              <a:ext uri="{FF2B5EF4-FFF2-40B4-BE49-F238E27FC236}">
                <a16:creationId xmlns:a16="http://schemas.microsoft.com/office/drawing/2014/main" id="{D962CB95-2F07-0A93-94AF-805D4F03CC79}"/>
              </a:ext>
            </a:extLst>
          </p:cNvPr>
          <p:cNvSpPr/>
          <p:nvPr/>
        </p:nvSpPr>
        <p:spPr>
          <a:xfrm>
            <a:off x="4155837" y="3502625"/>
            <a:ext cx="2591804" cy="34008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15,16</a:t>
            </a:r>
            <a:endParaRPr lang="x-none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>
            <a:hlinkClick r:id="" action="ppaction://noaction"/>
            <a:extLst>
              <a:ext uri="{FF2B5EF4-FFF2-40B4-BE49-F238E27FC236}">
                <a16:creationId xmlns:a16="http://schemas.microsoft.com/office/drawing/2014/main" id="{C122DA99-B345-D5C4-6A61-4F561B654E46}"/>
              </a:ext>
            </a:extLst>
          </p:cNvPr>
          <p:cNvSpPr/>
          <p:nvPr/>
        </p:nvSpPr>
        <p:spPr>
          <a:xfrm>
            <a:off x="6859983" y="1267355"/>
            <a:ext cx="2430876" cy="331761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господдержки 18-20 </a:t>
            </a:r>
          </a:p>
        </p:txBody>
      </p:sp>
      <p:sp>
        <p:nvSpPr>
          <p:cNvPr id="38" name="Скругленный прямоугольник 37">
            <a:hlinkClick r:id="" action="ppaction://noaction"/>
            <a:extLst>
              <a:ext uri="{FF2B5EF4-FFF2-40B4-BE49-F238E27FC236}">
                <a16:creationId xmlns:a16="http://schemas.microsoft.com/office/drawing/2014/main" id="{20F99971-D33B-3B10-6865-F7DD040B7BFD}"/>
              </a:ext>
            </a:extLst>
          </p:cNvPr>
          <p:cNvSpPr/>
          <p:nvPr/>
        </p:nvSpPr>
        <p:spPr>
          <a:xfrm>
            <a:off x="6986165" y="1901550"/>
            <a:ext cx="2304694" cy="369453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r>
              <a:rPr lang="x-none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x-none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ED2FFE-BE20-C9FC-C4FE-C7A93E57A3E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ПОДГОТОВЛЕН АДМИНИСТРАЦИЕЙ СЕЛЕМДЖИНСКОГО РАЙОНА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46CC3B-E7A5-5DAB-47AC-C99330C4DCF6}"/>
              </a:ext>
            </a:extLst>
          </p:cNvPr>
          <p:cNvSpPr txBox="1"/>
          <p:nvPr/>
        </p:nvSpPr>
        <p:spPr>
          <a:xfrm>
            <a:off x="645464" y="5522795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2AD1CC4-F5F3-D50B-AD27-5325F86B9A2D}"/>
              </a:ext>
            </a:extLst>
          </p:cNvPr>
          <p:cNvSpPr/>
          <p:nvPr/>
        </p:nvSpPr>
        <p:spPr>
          <a:xfrm>
            <a:off x="7534451" y="230160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FA224B-9BC2-5081-3E3B-A8535B72A299}"/>
              </a:ext>
            </a:extLst>
          </p:cNvPr>
          <p:cNvSpPr txBox="1"/>
          <p:nvPr/>
        </p:nvSpPr>
        <p:spPr>
          <a:xfrm>
            <a:off x="9290859" y="459640"/>
            <a:ext cx="2242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300" b="1" dirty="0">
                <a:latin typeface="Arial" panose="020B0604020202020204" pitchFamily="34" charset="0"/>
                <a:cs typeface="Arial" panose="020B0604020202020204" pitchFamily="34" charset="0"/>
              </a:rPr>
              <a:t>помтить герб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D2F1EE-F524-D33B-D8C6-5CC4BB74AA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9974" y="141085"/>
            <a:ext cx="627942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0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55281" y="198519"/>
            <a:ext cx="1048070" cy="27384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698122" y="1399111"/>
            <a:ext cx="2766066" cy="4291411"/>
          </a:xfrm>
          <a:prstGeom prst="roundRect">
            <a:avLst>
              <a:gd name="adj" fmla="val 12112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МЕСТОРОРОЖДЕНИЯ:</a:t>
            </a:r>
          </a:p>
          <a:p>
            <a:pPr lvl="0"/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известно 10 золоторудных объектов в ранге месторождений:</a:t>
            </a: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Маломырское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– запасы - 47,5 т, ресурсы - 145 т;</a:t>
            </a: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Токурское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– запасы - 4,3 т, прогнозные ресурсы - 5 т;</a:t>
            </a: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-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Унгличиканское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– ресурсы - 38 т;</a:t>
            </a: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Харгинское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месторождение – ресурсы - 20 т</a:t>
            </a:r>
          </a:p>
          <a:p>
            <a:pPr lvl="0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Запасы углей по категории В+ С1 составляют 13,3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млн.тн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категории С2 – 100млн.тн. </a:t>
            </a:r>
          </a:p>
          <a:p>
            <a:pPr lvl="0"/>
            <a:endParaRPr lang="ru-RU" sz="1100" dirty="0">
              <a:solidFill>
                <a:srgbClr val="ED7D31">
                  <a:lumMod val="40000"/>
                  <a:lumOff val="6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419707" y="1412331"/>
            <a:ext cx="3127911" cy="2027453"/>
          </a:xfrm>
          <a:prstGeom prst="roundRect">
            <a:avLst>
              <a:gd name="adj" fmla="val 11163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2F86149C-6AAD-8DFE-9767-9DE085BAF799}"/>
              </a:ext>
            </a:extLst>
          </p:cNvPr>
          <p:cNvSpPr/>
          <p:nvPr/>
        </p:nvSpPr>
        <p:spPr>
          <a:xfrm>
            <a:off x="490240" y="3694246"/>
            <a:ext cx="2906874" cy="2027453"/>
          </a:xfrm>
          <a:prstGeom prst="roundRect">
            <a:avLst>
              <a:gd name="adj" fmla="val 11752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ПРИВЛЕКАТЕЛЬНОСТЬ, СВОБОДНЫЕ ИНВЕСТИЦИОННЫЕ ПЛОЩАДКИ </a:t>
            </a:r>
          </a:p>
          <a:p>
            <a:pPr lvl="0"/>
            <a:endParaRPr lang="ru-RU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555281" y="1966987"/>
            <a:ext cx="291230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 ТУРИСТИЧЕСКИХ ДОСТОПРИМЕЧАТЕЛЬНОСТЕЙ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 descr="Город со сплошной заливкой">
            <a:extLst>
              <a:ext uri="{FF2B5EF4-FFF2-40B4-BE49-F238E27FC236}">
                <a16:creationId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5618" y="1514323"/>
            <a:ext cx="352425" cy="361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80271" y="539464"/>
            <a:ext cx="88357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8C8622-822C-4015-A1F9-CA5A3501E7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348" y="3817736"/>
            <a:ext cx="359695" cy="3840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58486E6-C771-4326-BE6B-3E9CD2EE7157}"/>
              </a:ext>
            </a:extLst>
          </p:cNvPr>
          <p:cNvSpPr/>
          <p:nvPr/>
        </p:nvSpPr>
        <p:spPr>
          <a:xfrm>
            <a:off x="6562913" y="1288841"/>
            <a:ext cx="3127911" cy="4432858"/>
          </a:xfrm>
          <a:prstGeom prst="roundRect">
            <a:avLst>
              <a:gd name="adj" fmla="val 16067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БОГАТСТВО ФЛОРЫ И ФАУНЫ: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Леса Селемджинского района составляют 10% лесного фонда области;</a:t>
            </a:r>
          </a:p>
          <a:p>
            <a:pPr marL="285750" indent="-285750" algn="ctr">
              <a:buFontTx/>
              <a:buChar char="-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района относится к зоне средней тайги;</a:t>
            </a:r>
          </a:p>
          <a:p>
            <a:pPr marL="285750" indent="-285750" algn="ctr">
              <a:buFontTx/>
              <a:buChar char="-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находятся заповедные зоны : «Норский заповедник» 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Природный государственный заказник «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Гербиканский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созданные с целью сохранения и восстановления редких видов животных, занесенных в Красную Книгу, Государственное природное водно-болотное угодье регионального  значения «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Альдикон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Tx/>
              <a:buChar char="-"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5DB9DF-BC98-47D8-83CB-E3D0E61E4E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652" y="1514323"/>
            <a:ext cx="353599" cy="35359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50FFA5C-2965-4BF8-A580-E2802C533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6101" y="1623065"/>
            <a:ext cx="551496" cy="34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571476" y="217178"/>
            <a:ext cx="1432688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</a:t>
            </a:r>
            <a:endParaRPr lang="x-none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71476" y="1391899"/>
            <a:ext cx="2437906" cy="945414"/>
          </a:xfrm>
          <a:prstGeom prst="roundRect">
            <a:avLst>
              <a:gd name="adj" fmla="val 24466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FE3C0CF-5D95-1AEE-3887-AD805852FE1B}"/>
              </a:ext>
            </a:extLst>
          </p:cNvPr>
          <p:cNvSpPr/>
          <p:nvPr/>
        </p:nvSpPr>
        <p:spPr>
          <a:xfrm>
            <a:off x="556679" y="2544249"/>
            <a:ext cx="2440243" cy="945414"/>
          </a:xfrm>
          <a:prstGeom prst="roundRect">
            <a:avLst>
              <a:gd name="adj" fmla="val 24466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3158351" y="2448516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B0BA65-2835-9851-C50D-F3202D10DA63}"/>
              </a:ext>
            </a:extLst>
          </p:cNvPr>
          <p:cNvSpPr txBox="1"/>
          <p:nvPr/>
        </p:nvSpPr>
        <p:spPr>
          <a:xfrm>
            <a:off x="627016" y="3620770"/>
            <a:ext cx="446024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Транспортная доступность района</a:t>
            </a:r>
            <a:endParaRPr lang="x-non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33E0C760-153D-86CB-4F6E-EB7A99B9E374}"/>
              </a:ext>
            </a:extLst>
          </p:cNvPr>
          <p:cNvSpPr/>
          <p:nvPr/>
        </p:nvSpPr>
        <p:spPr>
          <a:xfrm>
            <a:off x="497990" y="3859396"/>
            <a:ext cx="5129209" cy="1339355"/>
          </a:xfrm>
          <a:prstGeom prst="roundRect">
            <a:avLst>
              <a:gd name="adj" fmla="val 24466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720215" y="1467943"/>
            <a:ext cx="195235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Селемджинского района на 01.01.2025 –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7123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1101" y="1496129"/>
            <a:ext cx="360000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3140772" y="1391899"/>
            <a:ext cx="2404149" cy="980659"/>
          </a:xfrm>
          <a:prstGeom prst="roundRect">
            <a:avLst>
              <a:gd name="adj" fmla="val 25094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35A42D-3D27-DFA6-AB8B-DEE9DE40A08C}"/>
              </a:ext>
            </a:extLst>
          </p:cNvPr>
          <p:cNvSpPr txBox="1"/>
          <p:nvPr/>
        </p:nvSpPr>
        <p:spPr>
          <a:xfrm>
            <a:off x="773141" y="2626217"/>
            <a:ext cx="42674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46,7</a:t>
            </a: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5A4D3C-E096-2C1F-BAEE-7A9DAFDEF1AE}"/>
              </a:ext>
            </a:extLst>
          </p:cNvPr>
          <p:cNvSpPr txBox="1"/>
          <p:nvPr/>
        </p:nvSpPr>
        <p:spPr>
          <a:xfrm>
            <a:off x="1205998" y="2691694"/>
            <a:ext cx="76394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кв.км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94615B-DCE9-714A-3CA3-7B2922C855BA}"/>
              </a:ext>
            </a:extLst>
          </p:cNvPr>
          <p:cNvSpPr txBox="1"/>
          <p:nvPr/>
        </p:nvSpPr>
        <p:spPr>
          <a:xfrm>
            <a:off x="826896" y="2911249"/>
            <a:ext cx="152437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площадь МО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3386249" y="1938942"/>
            <a:ext cx="4136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3755686" y="2012769"/>
            <a:ext cx="162625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населённых пунктов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 descr="Переместить со сплошной заливкой">
            <a:extLst>
              <a:ext uri="{FF2B5EF4-FFF2-40B4-BE49-F238E27FC236}">
                <a16:creationId xmlns:a16="http://schemas.microsoft.com/office/drawing/2014/main" id="{895D5543-0D78-4216-5A52-61BAC118C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1101" y="2529103"/>
            <a:ext cx="360000" cy="36000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8DB2A8B5-932C-6F5C-9F50-499F12240835}"/>
              </a:ext>
            </a:extLst>
          </p:cNvPr>
          <p:cNvSpPr txBox="1"/>
          <p:nvPr/>
        </p:nvSpPr>
        <p:spPr>
          <a:xfrm>
            <a:off x="873853" y="4020715"/>
            <a:ext cx="4271057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крупных городов Амурской области: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г. Благовещенск – 650 км (10 часов)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816 км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г. Белогорск – 531 км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от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станции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Февральск – 209 км (3,5 часа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6A496C-B21E-5E62-E8B7-7BB436EC32DB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538184" y="538348"/>
            <a:ext cx="9125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0" name="Рисунок 79" descr="Конвертируемый со сплошной заливкой">
            <a:extLst>
              <a:ext uri="{FF2B5EF4-FFF2-40B4-BE49-F238E27FC236}">
                <a16:creationId xmlns:a16="http://schemas.microsoft.com/office/drawing/2014/main" id="{4F1A5C6A-5AE3-5CE9-7FCC-8E759B5F9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4962" y="3987620"/>
            <a:ext cx="360000" cy="360000"/>
          </a:xfrm>
          <a:prstGeom prst="rect">
            <a:avLst/>
          </a:prstGeom>
        </p:spPr>
      </p:pic>
      <p:pic>
        <p:nvPicPr>
          <p:cNvPr id="81" name="Рисунок 80" descr="Конвертируемый со сплошной заливкой">
            <a:extLst>
              <a:ext uri="{FF2B5EF4-FFF2-40B4-BE49-F238E27FC236}">
                <a16:creationId xmlns:a16="http://schemas.microsoft.com/office/drawing/2014/main" id="{4F1A5C6A-5AE3-5CE9-7FCC-8E759B5F9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1944" y="3987620"/>
            <a:ext cx="360000" cy="360000"/>
          </a:xfrm>
          <a:prstGeom prst="rect">
            <a:avLst/>
          </a:prstGeom>
        </p:spPr>
      </p:pic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CC153910-9A00-1ED6-0150-93643BD15075}"/>
              </a:ext>
            </a:extLst>
          </p:cNvPr>
          <p:cNvSpPr/>
          <p:nvPr/>
        </p:nvSpPr>
        <p:spPr>
          <a:xfrm>
            <a:off x="3158351" y="2529024"/>
            <a:ext cx="2347172" cy="960639"/>
          </a:xfrm>
          <a:prstGeom prst="roundRect">
            <a:avLst>
              <a:gd name="adj" fmla="val 21759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Транспортное сообщение</a:t>
            </a:r>
          </a:p>
          <a:p>
            <a:pPr lvl="0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Экимчан имеет только автомобильное сообщение с др. населенными пунктами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21B439-AA8A-41AC-B06D-E6F4F17F8D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90943" y="1456416"/>
            <a:ext cx="359695" cy="359695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5E4303B4-210C-44A4-953E-EBCCAA75D315}"/>
              </a:ext>
            </a:extLst>
          </p:cNvPr>
          <p:cNvSpPr txBox="1"/>
          <p:nvPr/>
        </p:nvSpPr>
        <p:spPr>
          <a:xfrm>
            <a:off x="3740470" y="1534355"/>
            <a:ext cx="125080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Муниципальных образований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87AD08-D864-4BC3-8370-CB8B0C2F26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51659" y="1121172"/>
            <a:ext cx="3635118" cy="54300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6738210-3CE5-4B06-A6FC-0C8070BE17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85154" y="3620769"/>
            <a:ext cx="193830" cy="2280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AC8651-DF66-447F-9AD8-034DEDEE9E7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0260" y="3307198"/>
            <a:ext cx="1371719" cy="37798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051EA8-8A50-46D1-A66B-631F04715E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61804" y="4039623"/>
            <a:ext cx="1261981" cy="329213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06787499-B8C3-409A-B795-5797670950C1}"/>
              </a:ext>
            </a:extLst>
          </p:cNvPr>
          <p:cNvSpPr txBox="1"/>
          <p:nvPr/>
        </p:nvSpPr>
        <p:spPr>
          <a:xfrm>
            <a:off x="3413059" y="1525717"/>
            <a:ext cx="4136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B69CBF2-94F3-ADF8-452F-E30634F76911}"/>
              </a:ext>
            </a:extLst>
          </p:cNvPr>
          <p:cNvSpPr/>
          <p:nvPr/>
        </p:nvSpPr>
        <p:spPr>
          <a:xfrm>
            <a:off x="497989" y="5314360"/>
            <a:ext cx="5129209" cy="101212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Транспортное сообщение</a:t>
            </a:r>
          </a:p>
          <a:p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Февральск:  ж/д транспорт: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Благовещенск, г. Чита (пересадка в г. Тында), ежедневно, от 2 дней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г. Хабаровск, г. Владивосток (2 пересадки – в г. Тында и г. Хабаровск/ 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Комсомольск-на-Амуре), ежедневно от 1 дня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64C134-8465-7554-AFFD-049620CDB6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71161" y="700462"/>
            <a:ext cx="35969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показатели</a:t>
            </a:r>
            <a:endParaRPr lang="x-none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D1167F1-43B4-FA82-606E-E7575884A9A9}"/>
              </a:ext>
            </a:extLst>
          </p:cNvPr>
          <p:cNvSpPr/>
          <p:nvPr/>
        </p:nvSpPr>
        <p:spPr>
          <a:xfrm>
            <a:off x="6819477" y="1401546"/>
            <a:ext cx="2968120" cy="775597"/>
          </a:xfrm>
          <a:prstGeom prst="roundRect">
            <a:avLst>
              <a:gd name="adj" fmla="val 33100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ОТРАСЛЕВАЯ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ЭКОНОМИКИ В 2025 ГОДУ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E0C2D50-D926-C00C-331C-C79D5FBD02A4}"/>
              </a:ext>
            </a:extLst>
          </p:cNvPr>
          <p:cNvSpPr/>
          <p:nvPr/>
        </p:nvSpPr>
        <p:spPr>
          <a:xfrm>
            <a:off x="6821196" y="2222004"/>
            <a:ext cx="2966400" cy="4247316"/>
          </a:xfrm>
          <a:prstGeom prst="roundRect">
            <a:avLst>
              <a:gd name="adj" fmla="val 8720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6" y="577692"/>
            <a:ext cx="882737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ПОКАЗАТЕЛИ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3">
            <a:extLst>
              <a:ext uri="{FF2B5EF4-FFF2-40B4-BE49-F238E27FC236}">
                <a16:creationId xmlns:a16="http://schemas.microsoft.com/office/drawing/2014/main" id="{65320743-9C94-4FEB-A485-032752898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037153"/>
              </p:ext>
            </p:extLst>
          </p:nvPr>
        </p:nvGraphicFramePr>
        <p:xfrm>
          <a:off x="257452" y="1361180"/>
          <a:ext cx="6276001" cy="5108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373">
                  <a:extLst>
                    <a:ext uri="{9D8B030D-6E8A-4147-A177-3AD203B41FA5}">
                      <a16:colId xmlns:a16="http://schemas.microsoft.com/office/drawing/2014/main" val="63654786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09600584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92187758"/>
                    </a:ext>
                  </a:extLst>
                </a:gridCol>
                <a:gridCol w="1475678">
                  <a:extLst>
                    <a:ext uri="{9D8B030D-6E8A-4147-A177-3AD203B41FA5}">
                      <a16:colId xmlns:a16="http://schemas.microsoft.com/office/drawing/2014/main" val="3136640296"/>
                    </a:ext>
                  </a:extLst>
                </a:gridCol>
              </a:tblGrid>
              <a:tr h="5469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19055286"/>
                  </a:ext>
                </a:extLst>
              </a:tr>
              <a:tr h="1104880"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инвестиций в основной капитал (за исключением бюджетных средств)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7851911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11576810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13930322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65574583"/>
                  </a:ext>
                </a:extLst>
              </a:tr>
              <a:tr h="897715">
                <a:tc>
                  <a:txBody>
                    <a:bodyPr/>
                    <a:lstStyle/>
                    <a:p>
                      <a:pPr indent="0" algn="just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 на 10 тыс. населения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266,63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295,06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314,47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42478629"/>
                  </a:ext>
                </a:extLst>
              </a:tr>
              <a:tr h="54693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 населения, чел.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7426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7185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7123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63821831"/>
                  </a:ext>
                </a:extLst>
              </a:tr>
              <a:tr h="5884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отгруженного товара собственного производства, млн. руб.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34272,299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59637,800	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525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42591,795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89519508"/>
                  </a:ext>
                </a:extLst>
              </a:tr>
              <a:tr h="126090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работников крупных и средних предприятий и некоммерческих организаций городского округа (муниципального района) (руб.)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66 988,4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107 736,9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150 055,7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1772241"/>
                  </a:ext>
                </a:extLst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13D11D8-5D7A-45E2-97CD-A942514CEAF4}"/>
              </a:ext>
            </a:extLst>
          </p:cNvPr>
          <p:cNvSpPr/>
          <p:nvPr/>
        </p:nvSpPr>
        <p:spPr>
          <a:xfrm>
            <a:off x="6964011" y="2315083"/>
            <a:ext cx="26670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структуре хозяйствующих субъектов наибольшее количество предприятий и организаций сосредоточено в государственном управлении –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18,84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%, деятельность в области культуры –</a:t>
            </a:r>
            <a:r>
              <a:rPr lang="ru-RU" sz="9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10,87</a:t>
            </a:r>
            <a:r>
              <a:rPr lang="ru-RU" sz="1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%.</a:t>
            </a:r>
            <a:endParaRPr lang="ru-RU" sz="9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едином реестре субъектов малого и среднего предпринимательства Федеральной налоговой службы зарегистрировано 237 субъектов малого и среднего предпринимательства, что на 14 субъектов больше в сравнении с аналогичным периодом 2024 года, это связано с переходом субъектов МСП в другую организационную форму- «</a:t>
            </a:r>
            <a:r>
              <a:rPr lang="ru-RU" sz="1000" spc="-2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самозанятые».Добыча</a:t>
            </a:r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полезных ископаемых представлена золотодобывающими предприятиями  (</a:t>
            </a:r>
            <a:r>
              <a:rPr lang="ru-RU" sz="1000" b="1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 организаций, из которых 3 крупные</a:t>
            </a:r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и </a:t>
            </a:r>
            <a:r>
              <a:rPr lang="ru-RU" sz="1000" spc="-2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Огоджинской</a:t>
            </a:r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угольной компанией.</a:t>
            </a:r>
          </a:p>
          <a:p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Селемджинского района действуют </a:t>
            </a:r>
            <a:r>
              <a:rPr lang="ru-RU" sz="1000" b="1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лесозаготовительных предприятий.</a:t>
            </a:r>
          </a:p>
          <a:p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потребительском рынке осуществляет деятельность </a:t>
            </a:r>
            <a:r>
              <a:rPr lang="ru-RU" sz="1000" b="1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175</a:t>
            </a:r>
            <a:r>
              <a:rPr lang="ru-RU" sz="1000" spc="-2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торговых точек.</a:t>
            </a:r>
          </a:p>
          <a:p>
            <a:endParaRPr lang="ru-RU" sz="1000" spc="-2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2B56E9F4-E4FE-07B5-1673-7C188D637F75}"/>
              </a:ext>
            </a:extLst>
          </p:cNvPr>
          <p:cNvSpPr/>
          <p:nvPr/>
        </p:nvSpPr>
        <p:spPr>
          <a:xfrm>
            <a:off x="7623954" y="2337405"/>
            <a:ext cx="2160000" cy="3970417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843EC5-B93D-014D-3D45-983FBD45BCAE}"/>
              </a:ext>
            </a:extLst>
          </p:cNvPr>
          <p:cNvSpPr txBox="1"/>
          <p:nvPr/>
        </p:nvSpPr>
        <p:spPr>
          <a:xfrm>
            <a:off x="7806187" y="4115138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безработные граждане*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A2C6274-4B9B-F40B-8680-725F6BB96DFB}"/>
              </a:ext>
            </a:extLst>
          </p:cNvPr>
          <p:cNvSpPr/>
          <p:nvPr/>
        </p:nvSpPr>
        <p:spPr>
          <a:xfrm>
            <a:off x="5269065" y="2337404"/>
            <a:ext cx="2160000" cy="3970417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88775" y="550178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И ДОХОДЫ НАСЕЛЕНИЯ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87583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Занятость и доходы населения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8543F39-1862-225F-676D-5EA9ED5042F5}"/>
              </a:ext>
            </a:extLst>
          </p:cNvPr>
          <p:cNvSpPr/>
          <p:nvPr/>
        </p:nvSpPr>
        <p:spPr>
          <a:xfrm>
            <a:off x="627016" y="2337404"/>
            <a:ext cx="4497838" cy="3970417"/>
          </a:xfrm>
          <a:prstGeom prst="roundRect">
            <a:avLst>
              <a:gd name="adj" fmla="val 1220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23ED422-DF9E-9D1D-A2F9-831F081A251F}"/>
              </a:ext>
            </a:extLst>
          </p:cNvPr>
          <p:cNvSpPr txBox="1"/>
          <p:nvPr/>
        </p:nvSpPr>
        <p:spPr>
          <a:xfrm>
            <a:off x="5507925" y="3702789"/>
            <a:ext cx="168258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rebuchet MS" panose="020B0603020202020204"/>
              </a:rPr>
              <a:t>1,2 %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BF4CEF-8376-EA30-4646-371E66EC9A7B}"/>
              </a:ext>
            </a:extLst>
          </p:cNvPr>
          <p:cNvSpPr txBox="1"/>
          <p:nvPr/>
        </p:nvSpPr>
        <p:spPr>
          <a:xfrm>
            <a:off x="5490980" y="4136794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регистрируемая безработица 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Рисунок 70" descr="Отменить подписку со сплошной заливкой">
            <a:extLst>
              <a:ext uri="{FF2B5EF4-FFF2-40B4-BE49-F238E27FC236}">
                <a16:creationId xmlns:a16="http://schemas.microsoft.com/office/drawing/2014/main" id="{96BAE458-C0B9-5E94-E09C-84ADC4827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0514" y="2643684"/>
            <a:ext cx="360000" cy="360000"/>
          </a:xfrm>
          <a:prstGeom prst="rect">
            <a:avLst/>
          </a:prstGeom>
        </p:spPr>
      </p:pic>
      <p:pic>
        <p:nvPicPr>
          <p:cNvPr id="73" name="Рисунок 72" descr="Уменьшить со сплошной заливкой">
            <a:extLst>
              <a:ext uri="{FF2B5EF4-FFF2-40B4-BE49-F238E27FC236}">
                <a16:creationId xmlns:a16="http://schemas.microsoft.com/office/drawing/2014/main" id="{F7DE0371-C049-15C0-FB63-F322CF1A11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43785" y="2644745"/>
            <a:ext cx="360000" cy="3600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22792DB-D6F2-13EE-AD40-3281D52F5D03}"/>
              </a:ext>
            </a:extLst>
          </p:cNvPr>
          <p:cNvSpPr txBox="1"/>
          <p:nvPr/>
        </p:nvSpPr>
        <p:spPr>
          <a:xfrm>
            <a:off x="7842836" y="3697105"/>
            <a:ext cx="51804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520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65CD84-16A0-1463-24A7-04BB3B4AC8B8}"/>
              </a:ext>
            </a:extLst>
          </p:cNvPr>
          <p:cNvSpPr txBox="1"/>
          <p:nvPr/>
        </p:nvSpPr>
        <p:spPr>
          <a:xfrm>
            <a:off x="8506055" y="3845451"/>
            <a:ext cx="77292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1F7855C-3C0A-4AA7-EFF7-C1E794F9135E}"/>
              </a:ext>
            </a:extLst>
          </p:cNvPr>
          <p:cNvSpPr txBox="1"/>
          <p:nvPr/>
        </p:nvSpPr>
        <p:spPr>
          <a:xfrm>
            <a:off x="7623954" y="6329880"/>
            <a:ext cx="427751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*Нетрудоустроенные граждане на 01.01.2024 </a:t>
            </a:r>
            <a:endParaRPr lang="x-none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9A5D2-BA6C-18B9-A53B-3BE1381C4120}"/>
              </a:ext>
            </a:extLst>
          </p:cNvPr>
          <p:cNvSpPr txBox="1"/>
          <p:nvPr/>
        </p:nvSpPr>
        <p:spPr>
          <a:xfrm>
            <a:off x="640991" y="6614100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2CD61-52B2-2F21-B305-8346B1FF7764}"/>
              </a:ext>
            </a:extLst>
          </p:cNvPr>
          <p:cNvSpPr txBox="1"/>
          <p:nvPr/>
        </p:nvSpPr>
        <p:spPr>
          <a:xfrm>
            <a:off x="7784110" y="5668482"/>
            <a:ext cx="183968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по Амурской области </a:t>
            </a:r>
          </a:p>
          <a:p>
            <a:r>
              <a:rPr lang="ru-RU" sz="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01.01.2026</a:t>
            </a:r>
            <a:endParaRPr lang="x-none" sz="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3F441-3CBA-940B-B7FB-81A8DF61A225}"/>
              </a:ext>
            </a:extLst>
          </p:cNvPr>
          <p:cNvSpPr txBox="1"/>
          <p:nvPr/>
        </p:nvSpPr>
        <p:spPr>
          <a:xfrm>
            <a:off x="5442836" y="5668482"/>
            <a:ext cx="178849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по Амурской области </a:t>
            </a:r>
          </a:p>
          <a:p>
            <a:r>
              <a:rPr lang="ru-RU" sz="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01.01.2026</a:t>
            </a:r>
            <a:endParaRPr lang="x-none" sz="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ПО ОТРАСЛЯМ В 2025 ГОДУ,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5408161" y="1376761"/>
            <a:ext cx="4035985" cy="775596"/>
          </a:xfrm>
          <a:prstGeom prst="roundRect">
            <a:avLst>
              <a:gd name="adj" fmla="val 27681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ОРГАНИЗАЦИЙ В 2025 ГОДУ – 6635 ЧЕЛОВЕК</a:t>
            </a: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049EF7E0-725C-4B79-AE20-DD027E8AAD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0571479"/>
              </p:ext>
            </p:extLst>
          </p:nvPr>
        </p:nvGraphicFramePr>
        <p:xfrm>
          <a:off x="581378" y="2355960"/>
          <a:ext cx="4589113" cy="4047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7310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34" descr="Посевы со сплошной заливкой">
            <a:extLst>
              <a:ext uri="{FF2B5EF4-FFF2-40B4-BE49-F238E27FC236}">
                <a16:creationId xmlns:a16="http://schemas.microsoft.com/office/drawing/2014/main" id="{9A813BFB-987D-79B3-9F3C-24EA109F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00" y="5328969"/>
            <a:ext cx="360000" cy="360000"/>
          </a:xfrm>
          <a:prstGeom prst="rect">
            <a:avLst/>
          </a:prstGeom>
        </p:spPr>
      </p:pic>
      <p:pic>
        <p:nvPicPr>
          <p:cNvPr id="127" name="Рисунок 126" descr="Золотые слитки со сплошной заливкой">
            <a:extLst>
              <a:ext uri="{FF2B5EF4-FFF2-40B4-BE49-F238E27FC236}">
                <a16:creationId xmlns:a16="http://schemas.microsoft.com/office/drawing/2014/main" id="{A7927950-A61A-0659-A375-9FF5BC9F8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7360" y="3333144"/>
            <a:ext cx="360000" cy="360000"/>
          </a:xfrm>
          <a:prstGeom prst="rect">
            <a:avLst/>
          </a:prstGeom>
        </p:spPr>
      </p:pic>
      <p:pic>
        <p:nvPicPr>
          <p:cNvPr id="131" name="Рисунок 130" descr="Холмы со сплошной заливкой">
            <a:extLst>
              <a:ext uri="{FF2B5EF4-FFF2-40B4-BE49-F238E27FC236}">
                <a16:creationId xmlns:a16="http://schemas.microsoft.com/office/drawing/2014/main" id="{50B1F77A-2D91-C5DF-2A6E-FCA200EB9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9187" y="2784813"/>
            <a:ext cx="360000" cy="360000"/>
          </a:xfrm>
          <a:prstGeom prst="rect">
            <a:avLst/>
          </a:prstGeom>
        </p:spPr>
      </p:pic>
      <p:pic>
        <p:nvPicPr>
          <p:cNvPr id="101" name="Рисунок 100" descr="Сельское хозяйство со сплошной заливкой">
            <a:extLst>
              <a:ext uri="{FF2B5EF4-FFF2-40B4-BE49-F238E27FC236}">
                <a16:creationId xmlns:a16="http://schemas.microsoft.com/office/drawing/2014/main" id="{208E3681-9B4F-4B33-A212-E62D0B4EF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77573" y="5207356"/>
            <a:ext cx="360000" cy="360000"/>
          </a:xfrm>
          <a:prstGeom prst="rect">
            <a:avLst/>
          </a:prstGeom>
        </p:spPr>
      </p:pic>
      <p:pic>
        <p:nvPicPr>
          <p:cNvPr id="95" name="Рисунок 94" descr="Лиственное дерево со сплошной заливкой">
            <a:extLst>
              <a:ext uri="{FF2B5EF4-FFF2-40B4-BE49-F238E27FC236}">
                <a16:creationId xmlns:a16="http://schemas.microsoft.com/office/drawing/2014/main" id="{F9992745-1C9E-A958-FDFD-5BE2BADB7D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7203" y="5823650"/>
            <a:ext cx="360000" cy="360000"/>
          </a:xfrm>
          <a:prstGeom prst="rect">
            <a:avLst/>
          </a:prstGeom>
        </p:spPr>
      </p:pic>
      <p:pic>
        <p:nvPicPr>
          <p:cNvPr id="97" name="Рисунок 96" descr="Елка со сплошной заливкой">
            <a:extLst>
              <a:ext uri="{FF2B5EF4-FFF2-40B4-BE49-F238E27FC236}">
                <a16:creationId xmlns:a16="http://schemas.microsoft.com/office/drawing/2014/main" id="{DADC01F5-858C-9B08-635B-475B0B4967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599" y="5318246"/>
            <a:ext cx="360000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551865" y="2285281"/>
            <a:ext cx="4215445" cy="1483045"/>
          </a:xfrm>
          <a:prstGeom prst="roundRect">
            <a:avLst>
              <a:gd name="adj" fmla="val 13233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2" y="1376761"/>
            <a:ext cx="4126318" cy="775596"/>
          </a:xfrm>
          <a:prstGeom prst="roundRect">
            <a:avLst>
              <a:gd name="adj" fmla="val 27681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627014" y="4824775"/>
            <a:ext cx="4215445" cy="1483045"/>
          </a:xfrm>
          <a:prstGeom prst="roundRect">
            <a:avLst>
              <a:gd name="adj" fmla="val 14095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585026" y="3930048"/>
            <a:ext cx="4215445" cy="775596"/>
          </a:xfrm>
          <a:prstGeom prst="roundRect">
            <a:avLst>
              <a:gd name="adj" fmla="val 29330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ЛЕСА И ПОЧВЫ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46143" y="576359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 БАЗА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188440" y="1376761"/>
            <a:ext cx="4497839" cy="775596"/>
          </a:xfrm>
          <a:prstGeom prst="roundRect">
            <a:avLst>
              <a:gd name="adj" fmla="val 29330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МЕСТОРОЖДЕНИЯ И ПРОЯВЛЕНИЯ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5286115" y="4824775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849112" y="2389025"/>
            <a:ext cx="40038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 района континентальный с суровой зимой. Многолетняя мерзлота характерна для всего района</a:t>
            </a:r>
            <a:r>
              <a:rPr lang="ru-RU" sz="1100" b="1" dirty="0">
                <a:solidFill>
                  <a:srgbClr val="4756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134469" y="2787144"/>
            <a:ext cx="329996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Средняя температура января -35,5°— 38,7°, июля +20,2—22,6°; </a:t>
            </a:r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69" y="3214845"/>
            <a:ext cx="16325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годовое количество осадков — 600—700 мм.</a:t>
            </a: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576" y="2748060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576" y="3218061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30F9616-4CA9-8FB9-426A-440D5B09B098}"/>
              </a:ext>
            </a:extLst>
          </p:cNvPr>
          <p:cNvSpPr txBox="1"/>
          <p:nvPr/>
        </p:nvSpPr>
        <p:spPr>
          <a:xfrm>
            <a:off x="822442" y="4979979"/>
            <a:ext cx="413055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Леса Селемджинского района составляют 10% лесного фонда области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1B2EC90-8DAE-0957-5D26-BE6AB5E7E7C7}"/>
              </a:ext>
            </a:extLst>
          </p:cNvPr>
          <p:cNvSpPr txBox="1"/>
          <p:nvPr/>
        </p:nvSpPr>
        <p:spPr>
          <a:xfrm>
            <a:off x="1187392" y="5339692"/>
            <a:ext cx="183944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лесообразующими породами являются:  лиственница, ель,  береза.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782E053-2F93-9792-F207-53B43CF12C51}"/>
              </a:ext>
            </a:extLst>
          </p:cNvPr>
          <p:cNvSpPr txBox="1"/>
          <p:nvPr/>
        </p:nvSpPr>
        <p:spPr>
          <a:xfrm>
            <a:off x="1187392" y="5816180"/>
            <a:ext cx="174721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кустарников наиболее распространены багульник,  </a:t>
            </a:r>
            <a:r>
              <a:rPr lang="ru-RU" sz="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стланник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рододендрон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BFF0E25-DFAE-46E7-0CAB-F8151F107F4C}"/>
              </a:ext>
            </a:extLst>
          </p:cNvPr>
          <p:cNvSpPr txBox="1"/>
          <p:nvPr/>
        </p:nvSpPr>
        <p:spPr>
          <a:xfrm>
            <a:off x="3320999" y="5339692"/>
            <a:ext cx="153199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почвы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DE3B28B-9C2A-C4FD-BC1D-17B55EA166BC}"/>
              </a:ext>
            </a:extLst>
          </p:cNvPr>
          <p:cNvSpPr txBox="1"/>
          <p:nvPr/>
        </p:nvSpPr>
        <p:spPr>
          <a:xfrm>
            <a:off x="3018700" y="5589311"/>
            <a:ext cx="1650782" cy="3925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9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 на всхолмленных и сопках, бурые, суглинистые, </a:t>
            </a:r>
            <a:r>
              <a:rPr lang="ru-RU" sz="9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мелкощебенчатые</a:t>
            </a:r>
            <a:r>
              <a:rPr lang="ru-RU" sz="9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чаще влажные</a:t>
            </a:r>
          </a:p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9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поймах рек - пойменные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ED753C6-79DF-D592-0C83-B15E5284834C}"/>
              </a:ext>
            </a:extLst>
          </p:cNvPr>
          <p:cNvSpPr txBox="1"/>
          <p:nvPr/>
        </p:nvSpPr>
        <p:spPr>
          <a:xfrm>
            <a:off x="5286116" y="2362612"/>
            <a:ext cx="419033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На территории района известно 10 золоторудных объектов в ранге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месторождений</a:t>
            </a: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757748" y="2755434"/>
            <a:ext cx="1679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Зее-Селемджинский</a:t>
            </a:r>
            <a:r>
              <a:rPr lang="ru-RU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железорудный район с общими прогнозными ресурсами около 4 млрд. тонн.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817706" y="2609609"/>
            <a:ext cx="167909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Запасы: глинистого сырья для производства кирпича, керамзита, черепицы – 11435 тыс. м3 (2 объекта); песчано-гравийной смеси – 69048 тыс. м3 (3 объекта); камня строительного – 26204 тыс. м3 (2 объекта); угля каменного с запасами до 3 млн. т – 2320 тыс. т.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5481544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общая площадь 4 667,158 тыс. 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846493" y="5339692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с/х назначения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4,096 тыс. га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846493" y="5816180"/>
            <a:ext cx="17691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промышленности, транспорта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4,829 тыс. га</a:t>
            </a:r>
          </a:p>
        </p:txBody>
      </p:sp>
      <p:pic>
        <p:nvPicPr>
          <p:cNvPr id="133" name="Рисунок 132" descr="Производство со сплошной заливкой">
            <a:extLst>
              <a:ext uri="{FF2B5EF4-FFF2-40B4-BE49-F238E27FC236}">
                <a16:creationId xmlns:a16="http://schemas.microsoft.com/office/drawing/2014/main" id="{B1E22031-B859-A4F3-7118-A7C6CB50C7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02397" y="5786221"/>
            <a:ext cx="360000" cy="360000"/>
          </a:xfrm>
          <a:prstGeom prst="rect">
            <a:avLst/>
          </a:prstGeom>
        </p:spPr>
      </p:pic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5147655" y="2247748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17829-9ABE-B8DA-2750-51342286CCB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pic>
        <p:nvPicPr>
          <p:cNvPr id="41" name="Рисунок 40" descr="Сырье со сплошной заливкой">
            <a:extLst>
              <a:ext uri="{FF2B5EF4-FFF2-40B4-BE49-F238E27FC236}">
                <a16:creationId xmlns:a16="http://schemas.microsoft.com/office/drawing/2014/main" id="{156B5DDE-15E7-BE62-82CF-37F78AB253E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26433" y="2774664"/>
            <a:ext cx="360000" cy="36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793904" y="3232913"/>
            <a:ext cx="162311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Гербикано</a:t>
            </a:r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-Огоджинское каменноугольное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месторождение</a:t>
            </a:r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Прогнозные запасы – 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2,6млрд</a:t>
            </a:r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тн</a:t>
            </a:r>
            <a:r>
              <a:rPr lang="ru-RU" sz="700" b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 descr="Электростанция со сплошной заливкой">
            <a:extLst>
              <a:ext uri="{FF2B5EF4-FFF2-40B4-BE49-F238E27FC236}">
                <a16:creationId xmlns:a16="http://schemas.microsoft.com/office/drawing/2014/main" id="{4679AB0C-A337-607D-9D98-38AAAEB0F4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286115" y="3291208"/>
            <a:ext cx="360000" cy="360000"/>
          </a:xfrm>
          <a:prstGeom prst="rect">
            <a:avLst/>
          </a:prstGeom>
        </p:spPr>
      </p:pic>
      <p:pic>
        <p:nvPicPr>
          <p:cNvPr id="48" name="Рисунок 47" descr="Лиственное дерево со сплошной заливкой">
            <a:extLst>
              <a:ext uri="{FF2B5EF4-FFF2-40B4-BE49-F238E27FC236}">
                <a16:creationId xmlns:a16="http://schemas.microsoft.com/office/drawing/2014/main" id="{6BFDED63-0F62-455A-6E92-6FF2D4A332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5034" y="5268697"/>
            <a:ext cx="360000" cy="36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8024619" y="5336135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лесного фонда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4 402,905 тыс. га</a:t>
            </a:r>
          </a:p>
        </p:txBody>
      </p:sp>
      <p:pic>
        <p:nvPicPr>
          <p:cNvPr id="50" name="Рисунок 49" descr="Склад со сплошной заливкой">
            <a:extLst>
              <a:ext uri="{FF2B5EF4-FFF2-40B4-BE49-F238E27FC236}">
                <a16:creationId xmlns:a16="http://schemas.microsoft.com/office/drawing/2014/main" id="{79A7B4CF-40CA-F072-9543-8C0EF83180A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549802" y="5732827"/>
            <a:ext cx="360000" cy="3600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8024619" y="5827721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поселений</a:t>
            </a:r>
          </a:p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1,795 тыс. га</a:t>
            </a:r>
          </a:p>
        </p:txBody>
      </p:sp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649536" y="2259221"/>
            <a:ext cx="2196000" cy="404860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ИСКУССТВО</a:t>
            </a: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98492" y="2528250"/>
            <a:ext cx="1713061" cy="32316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Культурно-методический центр, 10 культурно-досуговых учреждений</a:t>
            </a: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endParaRPr lang="ru-RU" sz="11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798492" y="3177081"/>
            <a:ext cx="1861663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юр. лица, 7 обособленных подразделений – </a:t>
            </a:r>
          </a:p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Межпоселенческой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центральной библиотеки, 1 библиотека в составе КДЦ п. Токур)</a:t>
            </a:r>
            <a:endParaRPr lang="ru-RU" sz="12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6" y="241439"/>
            <a:ext cx="1811383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6988" y="6643870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627015" y="2269716"/>
            <a:ext cx="2196000" cy="393331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015" y="1462881"/>
            <a:ext cx="360000" cy="360000"/>
          </a:xfrm>
          <a:prstGeom prst="rect">
            <a:avLst/>
          </a:prstGeom>
        </p:spPr>
      </p:pic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BDF2D16B-1BE3-EA25-8DF1-54012BAE852A}"/>
              </a:ext>
            </a:extLst>
          </p:cNvPr>
          <p:cNvCxnSpPr>
            <a:cxnSpLocks/>
          </p:cNvCxnSpPr>
          <p:nvPr/>
        </p:nvCxnSpPr>
        <p:spPr>
          <a:xfrm flipH="1">
            <a:off x="1711102" y="2439744"/>
            <a:ext cx="9633" cy="324695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819879" y="2544731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806880" y="2872365"/>
            <a:ext cx="733991" cy="388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910982" y="2604285"/>
            <a:ext cx="89383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936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0BC0E0-A47B-7C34-B2FA-E073E5D93F69}"/>
              </a:ext>
            </a:extLst>
          </p:cNvPr>
          <p:cNvSpPr txBox="1"/>
          <p:nvPr/>
        </p:nvSpPr>
        <p:spPr>
          <a:xfrm>
            <a:off x="821598" y="5347686"/>
            <a:ext cx="87916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дошкольного образования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826896" y="3989453"/>
            <a:ext cx="89383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учреждений- структурные подразделения дошкольного образования на базе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798717" y="4611345"/>
            <a:ext cx="1118682" cy="1322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en-US" sz="1200" dirty="0">
                <a:solidFill>
                  <a:srgbClr val="4756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826773" y="4883490"/>
            <a:ext cx="85835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807415" y="3341308"/>
            <a:ext cx="89383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дополнительного образования </a:t>
            </a: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981754" y="2269715"/>
            <a:ext cx="2196000" cy="3933318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3154473" y="2528250"/>
            <a:ext cx="19961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центральная районная больница 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2592" y="1462093"/>
            <a:ext cx="360000" cy="360000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5151CFA0-40D0-3C38-D789-043E220BC223}"/>
              </a:ext>
            </a:extLst>
          </p:cNvPr>
          <p:cNvSpPr txBox="1"/>
          <p:nvPr/>
        </p:nvSpPr>
        <p:spPr>
          <a:xfrm>
            <a:off x="3154473" y="3198825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</a:p>
          <a:p>
            <a:pPr>
              <a:lnSpc>
                <a:spcPts val="1220"/>
              </a:lnSpc>
            </a:pPr>
            <a:r>
              <a:rPr lang="ru-RU" sz="11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фельдшерско-акушерских пунктов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3EE292-1A91-AA33-C08E-2950E0E02A61}"/>
              </a:ext>
            </a:extLst>
          </p:cNvPr>
          <p:cNvSpPr txBox="1"/>
          <p:nvPr/>
        </p:nvSpPr>
        <p:spPr>
          <a:xfrm>
            <a:off x="3154472" y="3835564"/>
            <a:ext cx="18698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врачебных амбулатории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3154474" y="4774290"/>
            <a:ext cx="175356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Частное учреждение здравоохранения «РЖД-Медицина» - пгт. Февральск</a:t>
            </a: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276603" y="2274323"/>
            <a:ext cx="2196000" cy="3928710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AAF981A-A158-7FA2-DCCE-482787BE82A1}"/>
              </a:ext>
            </a:extLst>
          </p:cNvPr>
          <p:cNvSpPr txBox="1"/>
          <p:nvPr/>
        </p:nvSpPr>
        <p:spPr>
          <a:xfrm>
            <a:off x="5350473" y="2400047"/>
            <a:ext cx="202560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учреждение спорта – МБУ «Спортивный комплекс </a:t>
            </a:r>
          </a:p>
          <a:p>
            <a:pPr>
              <a:lnSpc>
                <a:spcPts val="1220"/>
              </a:lnSpc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Февральск»</a:t>
            </a: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22" y="146288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331" y="1462881"/>
            <a:ext cx="360000" cy="360000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453536" y="3151019"/>
            <a:ext cx="177190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–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Спортзалов\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453536" y="3534624"/>
            <a:ext cx="174895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плоскостное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спортивное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F7EBCB-0047-BF7A-CCD7-E1BE587BE034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 РАЙОНА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399082" y="4183035"/>
            <a:ext cx="213652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</a:p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спортивных </a:t>
            </a:r>
          </a:p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(тренажерные </a:t>
            </a:r>
          </a:p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залы, приспособленные спортивные залы образовательных организаций</a:t>
            </a:r>
          </a:p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приспособленные помещения)</a:t>
            </a:r>
            <a:endParaRPr lang="ru-RU" sz="1200" spc="-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82741" y="4711796"/>
            <a:ext cx="171306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дополнительного образования: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«Детская школа искусств» </a:t>
            </a:r>
            <a:r>
              <a:rPr lang="ru-RU" sz="12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Февральск;</a:t>
            </a:r>
          </a:p>
          <a:p>
            <a:pPr>
              <a:lnSpc>
                <a:spcPts val="1220"/>
              </a:lnSpc>
            </a:pP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«Детская музыкальная школа» </a:t>
            </a:r>
            <a:r>
              <a:rPr lang="ru-RU" sz="1200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Экимчан</a:t>
            </a:r>
          </a:p>
          <a:p>
            <a:pPr>
              <a:lnSpc>
                <a:spcPts val="1220"/>
              </a:lnSpc>
            </a:pP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9" y="708393"/>
            <a:ext cx="91605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Реализуемые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 инвестиционные проекты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160840" cy="2941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endParaRPr lang="x-none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57B71D3-3793-49FA-9A02-27786D418ED1}"/>
              </a:ext>
            </a:extLst>
          </p:cNvPr>
          <p:cNvSpPr txBox="1">
            <a:spLocks/>
          </p:cNvSpPr>
          <p:nvPr/>
        </p:nvSpPr>
        <p:spPr>
          <a:xfrm>
            <a:off x="677334" y="1219200"/>
            <a:ext cx="8596668" cy="482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освоение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Огоджинского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угольного месторождения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0725CB-A6CB-468A-8FAF-62CC0DA30409}"/>
              </a:ext>
            </a:extLst>
          </p:cNvPr>
          <p:cNvSpPr/>
          <p:nvPr/>
        </p:nvSpPr>
        <p:spPr>
          <a:xfrm>
            <a:off x="627016" y="4459696"/>
            <a:ext cx="8432958" cy="194964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Проектом предполагается: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доразведка запасов каменного угля;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я очередь – создание угледобывающего производства мощностью от 5 до 10 млн. тонн в год;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очередь – создание угледобывающего производств мощностью 30 млн. тонн в год, строительство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Огоджинской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ТЭС;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Планируемая к строительству инфраструктура: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-электрические сети ВЛ 220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кВ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«Февральск-Рудная-Огоджа»;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-автомобильная дорога Огоджа-Февральск;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железнодорожный мост через     р. Селемджа.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D8A9E5D-71ED-4AE8-B12A-039FD937E0D1}"/>
              </a:ext>
            </a:extLst>
          </p:cNvPr>
          <p:cNvSpPr/>
          <p:nvPr/>
        </p:nvSpPr>
        <p:spPr>
          <a:xfrm>
            <a:off x="652175" y="2863052"/>
            <a:ext cx="8382640" cy="153071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создание горно-обогатительного предприятия с объемом добычи от 10 до 30 млн. тонн в год.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предусматривает строительство электростанции, угольного морского терминала «Порт Вера» в Приморском крае. Его реализация позволит сформировать в регионе современный минерально-сырьевой кластер и обеспечит создание 8000 рабочих мест. Проект является стратегическим для региона и приоритетным для  государственной  корпорации 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B2CD92-29F9-43D8-92A0-5707D549D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77" y="438123"/>
            <a:ext cx="2805193" cy="214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28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Реализуемые  инвестиционные проекты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160840" cy="2941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endParaRPr lang="x-none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57B71D3-3793-49FA-9A02-27786D418ED1}"/>
              </a:ext>
            </a:extLst>
          </p:cNvPr>
          <p:cNvSpPr txBox="1">
            <a:spLocks/>
          </p:cNvSpPr>
          <p:nvPr/>
        </p:nvSpPr>
        <p:spPr>
          <a:xfrm>
            <a:off x="677334" y="1219200"/>
            <a:ext cx="8596668" cy="482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Албынского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золоторудного месторождения, ООО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Албынский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рудник» ООО «Атлас Майнинг»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0725CB-A6CB-468A-8FAF-62CC0DA30409}"/>
              </a:ext>
            </a:extLst>
          </p:cNvPr>
          <p:cNvSpPr/>
          <p:nvPr/>
        </p:nvSpPr>
        <p:spPr>
          <a:xfrm>
            <a:off x="466455" y="2059997"/>
            <a:ext cx="5701870" cy="175130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Общая информация: 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Золотоизвлекательная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фабрика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 факты:</a:t>
            </a:r>
            <a:endParaRPr lang="ru-RU" sz="14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-статус лицензий: сроком действий до 2025-2040 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гг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-производительная мощность: 4,7 млн тонн руды ы год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-работники: около 1435 человек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D6C45E8-EFCA-4030-8687-5C0700046A8F}"/>
              </a:ext>
            </a:extLst>
          </p:cNvPr>
          <p:cNvSpPr/>
          <p:nvPr/>
        </p:nvSpPr>
        <p:spPr>
          <a:xfrm>
            <a:off x="409085" y="3934419"/>
            <a:ext cx="5759240" cy="240663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реализации проекта: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Начиная с 2020 года «Петропавловск» сосредоточен на разработке Эльгинского месторождения, чтобы своевременно компенсировать исчерпание запасов на основном руднике и избежать снижения производительности предприятия.  Руда с Эльгинского месторождения будет доставляться для переработки на ГГМК </a:t>
            </a:r>
            <a:r>
              <a:rPr lang="ru-RU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Албын</a:t>
            </a: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автомобильным транспортом по всесезонной автомобильной дороге (расстояние около 30 км). Как показывают результаты геологоразведки, Эльгинское имеет долгосрочную перспективу.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91A8AA-60FF-4037-8347-BA5152AA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574" y="2130954"/>
            <a:ext cx="3218871" cy="410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52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Реализуемые  инвестиционные проекты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160840" cy="29416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endParaRPr lang="x-none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СЕЛЕМДЖИНСКОГО РАЙОНА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57B71D3-3793-49FA-9A02-27786D418ED1}"/>
              </a:ext>
            </a:extLst>
          </p:cNvPr>
          <p:cNvSpPr txBox="1">
            <a:spLocks/>
          </p:cNvSpPr>
          <p:nvPr/>
        </p:nvSpPr>
        <p:spPr>
          <a:xfrm>
            <a:off x="677334" y="1219200"/>
            <a:ext cx="8596668" cy="482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Маломырского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золоторудного месторождения, ООО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Маломырский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рудник» ООО «Атлас Майнинг»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0725CB-A6CB-468A-8FAF-62CC0DA30409}"/>
              </a:ext>
            </a:extLst>
          </p:cNvPr>
          <p:cNvSpPr/>
          <p:nvPr/>
        </p:nvSpPr>
        <p:spPr>
          <a:xfrm>
            <a:off x="627017" y="1874067"/>
            <a:ext cx="5516608" cy="21122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Общая информация: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Золотоизвлекательная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фабрика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 факты: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-статус лицензий: сроком действий до 2030 и 2033 </a:t>
            </a:r>
            <a:r>
              <a:rPr lang="ru-RU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гг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-производительная мощность: 3,6млн тонн руды в год (флотация) + 0.4 млн тонн руды в год (ГГМК)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-работники: около 1280 человек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1A9B113-1997-4CC1-A072-D406733F9F08}"/>
              </a:ext>
            </a:extLst>
          </p:cNvPr>
          <p:cNvSpPr/>
          <p:nvPr/>
        </p:nvSpPr>
        <p:spPr>
          <a:xfrm>
            <a:off x="617733" y="4162605"/>
            <a:ext cx="5605514" cy="21122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реализации проекта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2019 году после успешного запуска Покровского АГК его вклад увеличился до 35%. По производственным результатам первого квартала 2021 года, на </a:t>
            </a:r>
            <a:r>
              <a:rPr lang="ru-RU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Маломыре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было </a:t>
            </a:r>
            <a:r>
              <a:rPr lang="ru-RU" sz="12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произведенно</a:t>
            </a: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около 1,1 млн унций золота с момента ввода в эксплуатацию в середине 2010 года.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2018 года начала работать первая линия флотационного комбината. В 2020 году начаты работы по строительству второй линии флотационного комбината, общая мощность которой составит 5,4 млн тонн в год.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4C2D08-AA4B-4E97-86C3-2547B44D5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1663072"/>
            <a:ext cx="3453469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9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263725" y="472814"/>
            <a:ext cx="9378550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 в стадии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«поиск инвестора»</a:t>
            </a:r>
          </a:p>
          <a:p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 на базе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Быссинского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месторождения лечебного комплекса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-минеральных вод»</a:t>
            </a:r>
          </a:p>
          <a:p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160840" cy="2941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endParaRPr lang="x-none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57B71D3-3793-49FA-9A02-27786D418ED1}"/>
              </a:ext>
            </a:extLst>
          </p:cNvPr>
          <p:cNvSpPr txBox="1">
            <a:spLocks/>
          </p:cNvSpPr>
          <p:nvPr/>
        </p:nvSpPr>
        <p:spPr>
          <a:xfrm>
            <a:off x="677334" y="1219200"/>
            <a:ext cx="8596668" cy="482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0725CB-A6CB-468A-8FAF-62CC0DA30409}"/>
              </a:ext>
            </a:extLst>
          </p:cNvPr>
          <p:cNvSpPr/>
          <p:nvPr/>
        </p:nvSpPr>
        <p:spPr>
          <a:xfrm>
            <a:off x="3870919" y="5526926"/>
            <a:ext cx="5916677" cy="85137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Балансовые запасы: термоминеральных вод - 560 м3/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  пресных холодных подземных вод -800 м3/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сут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E3D7F6-C9D4-43D3-9767-1642783A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25" y="2249889"/>
            <a:ext cx="3048264" cy="18188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BBA19F-9E28-4D5C-BD2F-CAF9B63E3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25" y="4210070"/>
            <a:ext cx="3048264" cy="2097753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DD63E7B-5541-4662-9B74-4A534A7C03BA}"/>
              </a:ext>
            </a:extLst>
          </p:cNvPr>
          <p:cNvSpPr/>
          <p:nvPr/>
        </p:nvSpPr>
        <p:spPr>
          <a:xfrm>
            <a:off x="3870920" y="2317072"/>
            <a:ext cx="5916677" cy="126740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Уникальное месторождение слабо минерализованных азотно-кремнистых термальных вод. Лечение заболеваний нервной системы, опорно-двигательного аппарата, заболеваний органов пищеварения и др. Близкий аналог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Быссинских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вод – термальные воды месторождения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Кульдур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E7FEBBD-3E3B-4532-97F3-852FBFD923EF}"/>
              </a:ext>
            </a:extLst>
          </p:cNvPr>
          <p:cNvSpPr/>
          <p:nvPr/>
        </p:nvSpPr>
        <p:spPr>
          <a:xfrm>
            <a:off x="3870919" y="3692401"/>
            <a:ext cx="5916677" cy="16957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1916 г. обследование источника произвел М.И.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Сумгин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В 1970-71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Стойбинской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партией произведено поисковое бурение. В 1976 году источник обследовался отрядом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Спецпартии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Геоминвод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1991-1993гг. проводилась детальная разработка месторождения. Работы производились Российским научным центром медицинской реабилитации и физической терапии (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 заявке Хабаровского территориального Совета по управлению курортами профсоюзов. </a:t>
            </a:r>
          </a:p>
        </p:txBody>
      </p:sp>
    </p:spTree>
    <p:extLst>
      <p:ext uri="{BB962C8B-B14F-4D97-AF65-F5344CB8AC3E}">
        <p14:creationId xmlns:p14="http://schemas.microsoft.com/office/powerpoint/2010/main" val="299263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057DFB-5383-4C88-8783-3108D41C1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975" y="380751"/>
            <a:ext cx="3253824" cy="17242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549988" y="642917"/>
            <a:ext cx="9160578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 в стадии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«поиск инвестора»</a:t>
            </a:r>
          </a:p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модульных некапитальных средств размещения, а также на приобретение кемпинговых палаток, используемого для организации пребывания (ночлега). Установка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Глемпинговых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(каркасных) сооружений на маршруте - к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г.«Брюс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к оз. «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г. «Эзоп»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разметка маршрута.</a:t>
            </a:r>
          </a:p>
          <a:p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160840" cy="2941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endParaRPr lang="x-none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СЕЛЕМДЖИНСКОГО РАЙОНА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57B71D3-3793-49FA-9A02-27786D418ED1}"/>
              </a:ext>
            </a:extLst>
          </p:cNvPr>
          <p:cNvSpPr txBox="1">
            <a:spLocks/>
          </p:cNvSpPr>
          <p:nvPr/>
        </p:nvSpPr>
        <p:spPr>
          <a:xfrm>
            <a:off x="677334" y="1219200"/>
            <a:ext cx="8596668" cy="4822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B30725CB-A6CB-468A-8FAF-62CC0DA30409}"/>
              </a:ext>
            </a:extLst>
          </p:cNvPr>
          <p:cNvSpPr/>
          <p:nvPr/>
        </p:nvSpPr>
        <p:spPr>
          <a:xfrm>
            <a:off x="4770783" y="5591657"/>
            <a:ext cx="4760014" cy="88559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потребность в установке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глемпинговых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(каркасных</a:t>
            </a:r>
            <a:r>
              <a:rPr lang="en-US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сооружений на маршруте - к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г.«Брюс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г.«Эзоп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и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.«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Деер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 количестве от 3 ед.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каждом </a:t>
            </a:r>
            <a:r>
              <a:rPr lang="ru-RU" sz="105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глемпинге</a:t>
            </a:r>
            <a:r>
              <a:rPr lang="ru-RU" sz="10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сможет разместиться одновременно 6-10 человек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8B0C331-22CD-4242-B761-E26C6E477583}"/>
              </a:ext>
            </a:extLst>
          </p:cNvPr>
          <p:cNvSpPr/>
          <p:nvPr/>
        </p:nvSpPr>
        <p:spPr>
          <a:xfrm>
            <a:off x="203716" y="2941982"/>
            <a:ext cx="4367024" cy="84579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туристического потенциала Амурской области и Селемджинского района.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E79B226-736D-4BFC-BE9D-4B08CFFAED13}"/>
              </a:ext>
            </a:extLst>
          </p:cNvPr>
          <p:cNvSpPr/>
          <p:nvPr/>
        </p:nvSpPr>
        <p:spPr>
          <a:xfrm>
            <a:off x="203715" y="3887699"/>
            <a:ext cx="4367023" cy="75537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Координаты (WGS-84</a:t>
            </a:r>
            <a:r>
              <a:rPr lang="pt-B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	Брюс - N 53.0272°  E 133.1839°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	Эзоп - N 52.6896°   E 133.4007°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	Деер - N 52.8704°   E 134.3393°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FB45FD9-89A6-4BAC-B28B-8C8A56B4BB9E}"/>
              </a:ext>
            </a:extLst>
          </p:cNvPr>
          <p:cNvSpPr/>
          <p:nvPr/>
        </p:nvSpPr>
        <p:spPr>
          <a:xfrm>
            <a:off x="231912" y="4712897"/>
            <a:ext cx="4367022" cy="748748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земель -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лесного фонда, собственность субъекта РФ, ВРИ - ведение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лесного хозяйства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D6332F2-7375-4327-9D9C-B04B4CF81B3D}"/>
              </a:ext>
            </a:extLst>
          </p:cNvPr>
          <p:cNvSpPr/>
          <p:nvPr/>
        </p:nvSpPr>
        <p:spPr>
          <a:xfrm>
            <a:off x="231912" y="5591657"/>
            <a:ext cx="4338825" cy="88559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доступность земельного участка / объекта: Ограниченная доступность (средства повышенной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проходимости, пеший подход, вертолет)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7908A2B-4761-4253-AB2B-05BBE4BCCCAB}"/>
              </a:ext>
            </a:extLst>
          </p:cNvPr>
          <p:cNvSpPr/>
          <p:nvPr/>
        </p:nvSpPr>
        <p:spPr>
          <a:xfrm>
            <a:off x="4770782" y="2922085"/>
            <a:ext cx="4760015" cy="88559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туристической инфраструктуре и/или оборудовании: Есть необходимость обустройства мест ночлега по востребованным туристическим маршрутам Селемджинского района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3B4239C6-2DD2-4E1F-864B-5AE7E3AE4753}"/>
              </a:ext>
            </a:extLst>
          </p:cNvPr>
          <p:cNvSpPr/>
          <p:nvPr/>
        </p:nvSpPr>
        <p:spPr>
          <a:xfrm>
            <a:off x="4770782" y="3997719"/>
            <a:ext cx="4760014" cy="138067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Модульные некапитальные средства размещения (модульные дома из быстровозводимых конструкций; дома из бруса; кемпинги;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автокемпинги), с обязательным указание количество предполагаемых к созданию номеров, койко-мест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72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AF71-4089-4635-8D62-BB2C93B7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Скругленный прямоугольник 134">
            <a:extLst>
              <a:ext uri="{FF2B5EF4-FFF2-40B4-BE49-F238E27FC236}">
                <a16:creationId xmlns:a16="http://schemas.microsoft.com/office/drawing/2014/main" id="{45A40C3D-5FE2-E053-3290-D28F2204372C}"/>
              </a:ext>
            </a:extLst>
          </p:cNvPr>
          <p:cNvSpPr/>
          <p:nvPr/>
        </p:nvSpPr>
        <p:spPr>
          <a:xfrm>
            <a:off x="6835241" y="1429319"/>
            <a:ext cx="2968121" cy="4878504"/>
          </a:xfrm>
          <a:prstGeom prst="roundRect">
            <a:avLst>
              <a:gd name="adj" fmla="val 7036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32" name="Скругленный прямоугольник 131">
            <a:extLst>
              <a:ext uri="{FF2B5EF4-FFF2-40B4-BE49-F238E27FC236}">
                <a16:creationId xmlns:a16="http://schemas.microsoft.com/office/drawing/2014/main" id="{8D9851CB-3B9D-FFA9-7B9B-F99179EA665A}"/>
              </a:ext>
            </a:extLst>
          </p:cNvPr>
          <p:cNvSpPr/>
          <p:nvPr/>
        </p:nvSpPr>
        <p:spPr>
          <a:xfrm>
            <a:off x="627016" y="1401546"/>
            <a:ext cx="6056289" cy="4906277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7" name="Скругленный прямоугольник 196">
            <a:extLst>
              <a:ext uri="{FF2B5EF4-FFF2-40B4-BE49-F238E27FC236}">
                <a16:creationId xmlns:a16="http://schemas.microsoft.com/office/drawing/2014/main" id="{F2BF197B-A448-E079-7BC3-CC0BAF390F9F}"/>
              </a:ext>
            </a:extLst>
          </p:cNvPr>
          <p:cNvSpPr/>
          <p:nvPr/>
        </p:nvSpPr>
        <p:spPr>
          <a:xfrm>
            <a:off x="750637" y="1525350"/>
            <a:ext cx="2843999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17F9C4-38A1-7877-08F5-FF97015D71C6}"/>
              </a:ext>
            </a:extLst>
          </p:cNvPr>
          <p:cNvSpPr txBox="1"/>
          <p:nvPr/>
        </p:nvSpPr>
        <p:spPr>
          <a:xfrm>
            <a:off x="627016" y="550177"/>
            <a:ext cx="916057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достопримечательности и событийные мероприятия Селемджинского района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165614C-6371-5053-2690-9B9E16044DB3}"/>
              </a:ext>
            </a:extLst>
          </p:cNvPr>
          <p:cNvSpPr/>
          <p:nvPr/>
        </p:nvSpPr>
        <p:spPr>
          <a:xfrm>
            <a:off x="627017" y="163628"/>
            <a:ext cx="1077496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x-none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26243AEC-A602-C121-C4DA-F42F4844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7757ABF-CE18-4EF4-9BF0-AE7C8D81B176}"/>
              </a:ext>
            </a:extLst>
          </p:cNvPr>
          <p:cNvSpPr/>
          <p:nvPr/>
        </p:nvSpPr>
        <p:spPr>
          <a:xfrm>
            <a:off x="756560" y="3919288"/>
            <a:ext cx="2844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A399365B-8394-2661-767B-A9A723347202}"/>
              </a:ext>
            </a:extLst>
          </p:cNvPr>
          <p:cNvSpPr/>
          <p:nvPr/>
        </p:nvSpPr>
        <p:spPr>
          <a:xfrm>
            <a:off x="3725362" y="1525350"/>
            <a:ext cx="2826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93D5F30-060A-B010-4F6B-9E7C5FE58BF0}"/>
              </a:ext>
            </a:extLst>
          </p:cNvPr>
          <p:cNvSpPr/>
          <p:nvPr/>
        </p:nvSpPr>
        <p:spPr>
          <a:xfrm>
            <a:off x="3725362" y="3919288"/>
            <a:ext cx="2826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C00114-96E8-8DCE-5F77-070CD6F3BE9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3892020" y="3521862"/>
            <a:ext cx="2630569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Гора «ГОРОД-МАКИТ»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959573" y="5889716"/>
            <a:ext cx="2520849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Гора «Брюс»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6981096" y="3679843"/>
            <a:ext cx="2764531" cy="4616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1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праздник коренных малочисленных народов Севера – день оленевода и охотника (</a:t>
            </a:r>
            <a:r>
              <a:rPr lang="ru-RU" sz="1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с.Ивановское</a:t>
            </a:r>
            <a:r>
              <a:rPr lang="ru-RU" sz="1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845306" y="3503019"/>
            <a:ext cx="2194568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1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Подосеновский</a:t>
            </a:r>
            <a:r>
              <a:rPr lang="ru-RU" sz="1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перекат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3854213" y="5889716"/>
            <a:ext cx="1166948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Норский </a:t>
            </a:r>
            <a:r>
              <a:rPr lang="ru-RU" sz="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5246D9-137D-4CA4-A0B0-F2AEDE268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06" y="1630622"/>
            <a:ext cx="2654413" cy="17671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685E8A-D276-45DA-BE71-6E0E17835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035" y="4320801"/>
            <a:ext cx="2764531" cy="17671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F0490B-8B57-4859-A466-876EE26AA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849" y="1525350"/>
            <a:ext cx="2727717" cy="193896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F994C1-08FC-4D87-A803-C5B8B3BAC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7331" y="1608980"/>
            <a:ext cx="2622061" cy="17717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438DAD3-61F9-48B6-8E2C-6251F55E1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138" y="3852708"/>
            <a:ext cx="2732581" cy="189980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FB2EFE7-4099-422D-871F-869FACEBEB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330" y="3987158"/>
            <a:ext cx="2622061" cy="177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60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2805F-75D5-A713-EF45-F8CD6845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906F29-101C-C5CB-6AC6-8F8AF706CB1F}"/>
              </a:ext>
            </a:extLst>
          </p:cNvPr>
          <p:cNvSpPr/>
          <p:nvPr/>
        </p:nvSpPr>
        <p:spPr>
          <a:xfrm>
            <a:off x="5207305" y="2005157"/>
            <a:ext cx="4497839" cy="4602104"/>
          </a:xfrm>
          <a:prstGeom prst="roundRect">
            <a:avLst>
              <a:gd name="adj" fmla="val 13233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дифференциации в уровне социально-экономического развития и возможностям экономического роста поселений района, отсутствие доступности населения к существующим рынкам;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 рискованного земледелия;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Неблагоприятная демографическая ситуация (устойчивая убыль населения);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устойчивой динамики роста реальной заработной  платы по отраслям экономики, усиление ее дифференциации, а также сокращение покупательской способности заработной платы и пенсий;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промышленных предприятий; 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износа жилищного фонда и коммунальных сетей;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цен (тарифов) на электро- и  тепловую энергию;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политики закрепления кадров в районе;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апатия и низкая активность населения в решении вопросов местного значения;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Ориентация экономики района на вывоз сырья и продукции первичной переработки;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финансовых источников для строительства жилья;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собственных доходов бюджета;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развития инфраструктуры поддержки малого предпринимательства (низкая бюджетная обеспеченность; ограниченные права органов местного самоуправления);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бюджетных средств, для оказания финансовой поддержки всем желающим молодым семьям и молодым специалистам на селе приобрести или построить жилье.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7D1038DB-1613-C231-C343-A226DDF5FF09}"/>
              </a:ext>
            </a:extLst>
          </p:cNvPr>
          <p:cNvSpPr/>
          <p:nvPr/>
        </p:nvSpPr>
        <p:spPr>
          <a:xfrm>
            <a:off x="496309" y="2046904"/>
            <a:ext cx="4497839" cy="3125171"/>
          </a:xfrm>
          <a:prstGeom prst="roundRect">
            <a:avLst>
              <a:gd name="adj" fmla="val 13233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природных ресурсов (лес, золото, уголь);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устойчивого спроса на сырье и продукцию на территории области и Дальнего Востока;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запасов общераспространенных полезных ископаемых и сырьевых ресурсов;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возобновляемых ресурсов растительного и животного мира;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емкость территорий, наличие уникальных природных ландшафтов и памятников природы;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запасы чистых пресных питьевых вод;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природных источников минеральных вод для создания лечебно-профилактической и туристической  инфраструктуры района.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BFD28A81-7B18-213D-5E25-38EC540BDA4B}"/>
              </a:ext>
            </a:extLst>
          </p:cNvPr>
          <p:cNvSpPr/>
          <p:nvPr/>
        </p:nvSpPr>
        <p:spPr>
          <a:xfrm>
            <a:off x="474616" y="1182600"/>
            <a:ext cx="4497839" cy="775596"/>
          </a:xfrm>
          <a:prstGeom prst="roundRect">
            <a:avLst>
              <a:gd name="adj" fmla="val 27681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СИЛЬНЫЕ СТОРОНЫ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5C9FC-DD43-A155-ACAF-AB9620BABF4C}"/>
              </a:ext>
            </a:extLst>
          </p:cNvPr>
          <p:cNvSpPr txBox="1"/>
          <p:nvPr/>
        </p:nvSpPr>
        <p:spPr>
          <a:xfrm>
            <a:off x="627015" y="472356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9D9B901-9C5B-A37B-A45E-7E45DF01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9FA4BBD4-A68D-68CA-ABCF-BBAC74050F6C}"/>
              </a:ext>
            </a:extLst>
          </p:cNvPr>
          <p:cNvSpPr/>
          <p:nvPr/>
        </p:nvSpPr>
        <p:spPr>
          <a:xfrm>
            <a:off x="5137357" y="1194677"/>
            <a:ext cx="4497839" cy="775596"/>
          </a:xfrm>
          <a:prstGeom prst="roundRect">
            <a:avLst>
              <a:gd name="adj" fmla="val 2933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СТОРОНЫ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45BB5EA-11D6-9F3E-841B-D54D8484EF24}"/>
              </a:ext>
            </a:extLst>
          </p:cNvPr>
          <p:cNvSpPr/>
          <p:nvPr/>
        </p:nvSpPr>
        <p:spPr>
          <a:xfrm>
            <a:off x="627018" y="163628"/>
            <a:ext cx="976230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en-US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9C6E1-7562-2FED-8B2B-7B5DFCFCC998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СЕЛЕМДЖИНСКОГО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</p:spTree>
    <p:extLst>
      <p:ext uri="{BB962C8B-B14F-4D97-AF65-F5344CB8AC3E}">
        <p14:creationId xmlns:p14="http://schemas.microsoft.com/office/powerpoint/2010/main" val="1559706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2805F-75D5-A713-EF45-F8CD6845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1B2E6712-04E7-5838-3ABC-08400429D4F0}"/>
              </a:ext>
            </a:extLst>
          </p:cNvPr>
          <p:cNvSpPr/>
          <p:nvPr/>
        </p:nvSpPr>
        <p:spPr>
          <a:xfrm>
            <a:off x="5137357" y="2284337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политической активности населения;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оттока активной части населения;</a:t>
            </a:r>
          </a:p>
          <a:p>
            <a:pPr marL="171450" lvl="0" indent="-171450">
              <a:buClr>
                <a:srgbClr val="B1C1E4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численности трудоспособного населения.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253D24C-3929-C7B3-C8F5-A55CEFEAB1F7}"/>
              </a:ext>
            </a:extLst>
          </p:cNvPr>
          <p:cNvSpPr/>
          <p:nvPr/>
        </p:nvSpPr>
        <p:spPr>
          <a:xfrm>
            <a:off x="557067" y="2284337"/>
            <a:ext cx="4497839" cy="2287663"/>
          </a:xfrm>
          <a:prstGeom prst="roundRect">
            <a:avLst>
              <a:gd name="adj" fmla="val 14095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возможно осуществление хозяйственной деятельности –КМНС (оленеводство), изготовление эксклюзивной продукции пользующим высоким спросом из традиционных материалов, заготовка пантов;</a:t>
            </a:r>
          </a:p>
          <a:p>
            <a:pPr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туризма за счет повышения инвестиционной привлекательности района;</a:t>
            </a:r>
          </a:p>
          <a:p>
            <a:pPr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лесоперерабатывающей отрасли производства при наличии привлеченных инвестиций.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ABD883A-EFC6-35DE-D240-B59B4990D7D5}"/>
              </a:ext>
            </a:extLst>
          </p:cNvPr>
          <p:cNvSpPr/>
          <p:nvPr/>
        </p:nvSpPr>
        <p:spPr>
          <a:xfrm>
            <a:off x="557067" y="1339225"/>
            <a:ext cx="4497839" cy="775596"/>
          </a:xfrm>
          <a:prstGeom prst="roundRect">
            <a:avLst>
              <a:gd name="adj" fmla="val 2933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5C9FC-DD43-A155-ACAF-AB9620BABF4C}"/>
              </a:ext>
            </a:extLst>
          </p:cNvPr>
          <p:cNvSpPr txBox="1"/>
          <p:nvPr/>
        </p:nvSpPr>
        <p:spPr>
          <a:xfrm>
            <a:off x="627016" y="582131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9D9B901-9C5B-A37B-A45E-7E45DF01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AB96B5E7-93F1-3530-AA5E-7F1998083348}"/>
              </a:ext>
            </a:extLst>
          </p:cNvPr>
          <p:cNvSpPr/>
          <p:nvPr/>
        </p:nvSpPr>
        <p:spPr>
          <a:xfrm>
            <a:off x="5124853" y="1328693"/>
            <a:ext cx="4497839" cy="775596"/>
          </a:xfrm>
          <a:prstGeom prst="roundRect">
            <a:avLst>
              <a:gd name="adj" fmla="val 25208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УГРОЗЫ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45BB5EA-11D6-9F3E-841B-D54D8484EF24}"/>
              </a:ext>
            </a:extLst>
          </p:cNvPr>
          <p:cNvSpPr/>
          <p:nvPr/>
        </p:nvSpPr>
        <p:spPr>
          <a:xfrm>
            <a:off x="627018" y="163628"/>
            <a:ext cx="976230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9C6E1-7562-2FED-8B2B-7B5DFCFCC998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743328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господдержки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665203"/>
            <a:ext cx="857912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ГОСУДАРСТВЕННОЙ ПОДДЕРЖКИ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01103" y="1565870"/>
            <a:ext cx="2952914" cy="1026205"/>
          </a:xfrm>
          <a:prstGeom prst="roundRect">
            <a:avLst>
              <a:gd name="adj" fmla="val 2257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48083" y="1909695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МЕРЫ ПОДДЕРЖКИ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Контрольный список со сплошной заливкой">
            <a:extLst>
              <a:ext uri="{FF2B5EF4-FFF2-40B4-BE49-F238E27FC236}">
                <a16:creationId xmlns:a16="http://schemas.microsoft.com/office/drawing/2014/main" id="{0345E205-5257-B711-31AF-BD67518D8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374" y="1744191"/>
            <a:ext cx="360000" cy="360000"/>
          </a:xfrm>
          <a:prstGeom prst="rect">
            <a:avLst/>
          </a:prstGeom>
        </p:spPr>
      </p:pic>
      <p:sp>
        <p:nvSpPr>
          <p:cNvPr id="10" name="Блок-схема: узел 9"/>
          <p:cNvSpPr/>
          <p:nvPr/>
        </p:nvSpPr>
        <p:spPr>
          <a:xfrm>
            <a:off x="792532" y="2740204"/>
            <a:ext cx="979628" cy="918021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Контрольный список со сплошной заливкой">
            <a:extLst>
              <a:ext uri="{FF2B5EF4-FFF2-40B4-BE49-F238E27FC236}">
                <a16:creationId xmlns:a16="http://schemas.microsoft.com/office/drawing/2014/main" id="{73950A8E-A102-39FE-70E0-A7D7CFCF2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0762" y="1778622"/>
            <a:ext cx="360000" cy="360000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46418" y="1580004"/>
            <a:ext cx="4426468" cy="1009774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507733" y="1740671"/>
            <a:ext cx="363147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инвестиционных проектов по принципу «одного окна»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https://selraion.amurobl.ru/pages/selemdzhinskiy-rayon/investoram/soprovozhdenie-investitsionnykh-proektov-po-printsipu-odnogo-okna/</a:t>
            </a:r>
            <a:endParaRPr lang="x-non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01103" y="2740204"/>
            <a:ext cx="2952914" cy="977480"/>
          </a:xfrm>
          <a:prstGeom prst="roundRect">
            <a:avLst>
              <a:gd name="adj" fmla="val 2257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32271" y="2808055"/>
            <a:ext cx="4440615" cy="909629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93207" y="3059667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МЕРЫ ПОДДЕРЖКИ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507733" y="3005811"/>
            <a:ext cx="363147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https://selraion.amurobl.ru/pages/selemdzhinskiy-rayon/predprinimatelyu/podderzhka-subektov-msp/finansovaya-podderzhka-msp/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807792" y="1580004"/>
            <a:ext cx="964367" cy="930709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 descr="Контрольный список со сплошной заливкой">
            <a:extLst>
              <a:ext uri="{FF2B5EF4-FFF2-40B4-BE49-F238E27FC236}">
                <a16:creationId xmlns:a16="http://schemas.microsoft.com/office/drawing/2014/main" id="{73950A8E-A102-39FE-70E0-A7D7CFCF2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3846" y="1858470"/>
            <a:ext cx="360000" cy="360000"/>
          </a:xfrm>
          <a:prstGeom prst="rect">
            <a:avLst/>
          </a:prstGeom>
        </p:spPr>
      </p:pic>
      <p:pic>
        <p:nvPicPr>
          <p:cNvPr id="21" name="Рисунок 20" descr="Монеты со сплошной заливкой">
            <a:extLst>
              <a:ext uri="{FF2B5EF4-FFF2-40B4-BE49-F238E27FC236}">
                <a16:creationId xmlns:a16="http://schemas.microsoft.com/office/drawing/2014/main" id="{05904491-5823-98A0-ECC3-7E659D0517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8034" y="3030775"/>
            <a:ext cx="360000" cy="360000"/>
          </a:xfrm>
          <a:prstGeom prst="rect">
            <a:avLst/>
          </a:prstGeom>
        </p:spPr>
      </p:pic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19411" y="3882836"/>
            <a:ext cx="2933589" cy="1006592"/>
          </a:xfrm>
          <a:prstGeom prst="roundRect">
            <a:avLst>
              <a:gd name="adj" fmla="val 2257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48083" y="4232722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ГОСУДАРСТВЕННЫЕ ГАРАНТИИ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19811" y="3996627"/>
            <a:ext cx="4469078" cy="1023390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488735" y="4098174"/>
            <a:ext cx="41841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в аренду на льготных условиях земельных участков, зданий, находящихся в собственности области;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Предоставление поручительств по обязательствам (кредитные договоры, займы)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https://business.amurobl.ru/amurfondgarant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Микрозаймы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предпринимателей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бизнескредит28.рф/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programs/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 descr="Ипотека со сплошной заливкой">
            <a:extLst>
              <a:ext uri="{FF2B5EF4-FFF2-40B4-BE49-F238E27FC236}">
                <a16:creationId xmlns:a16="http://schemas.microsoft.com/office/drawing/2014/main" id="{4A20289D-F4F9-7680-0301-A3CC80AE0B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54019" y="5878933"/>
            <a:ext cx="360000" cy="360000"/>
          </a:xfrm>
          <a:prstGeom prst="rect">
            <a:avLst/>
          </a:prstGeom>
        </p:spPr>
      </p:pic>
      <p:sp>
        <p:nvSpPr>
          <p:cNvPr id="30" name="Блок-схема: узел 29"/>
          <p:cNvSpPr/>
          <p:nvPr/>
        </p:nvSpPr>
        <p:spPr>
          <a:xfrm>
            <a:off x="819651" y="3970983"/>
            <a:ext cx="988389" cy="935715"/>
          </a:xfrm>
          <a:prstGeom prst="flowChartConnector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Ипотека со сплошной заливкой">
            <a:extLst>
              <a:ext uri="{FF2B5EF4-FFF2-40B4-BE49-F238E27FC236}">
                <a16:creationId xmlns:a16="http://schemas.microsoft.com/office/drawing/2014/main" id="{4A20289D-F4F9-7680-0301-A3CC80AE0B8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3846" y="4211276"/>
            <a:ext cx="360000" cy="36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A573855-2890-5E85-14C0-7DA28851F63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СЕЛЕМДЖИНСКОГО РАЙОНА</a:t>
            </a:r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13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ПОДДЕРЖКИ БИЗНЕСА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59288B3-6129-0F6E-2F82-BEEB0DD1000F}"/>
              </a:ext>
            </a:extLst>
          </p:cNvPr>
          <p:cNvSpPr/>
          <p:nvPr/>
        </p:nvSpPr>
        <p:spPr>
          <a:xfrm>
            <a:off x="627013" y="1401545"/>
            <a:ext cx="2032215" cy="20213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18316" y="1535507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612033" y="3871658"/>
            <a:ext cx="2015987" cy="2006627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824346" y="2420206"/>
            <a:ext cx="14569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МОЙ БИЗНЕС 28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98292" y="2975687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9FD35FDE-44D5-69AA-B56A-DAAC1C428CDD}"/>
              </a:ext>
            </a:extLst>
          </p:cNvPr>
          <p:cNvSpPr/>
          <p:nvPr/>
        </p:nvSpPr>
        <p:spPr>
          <a:xfrm>
            <a:off x="792838" y="3993281"/>
            <a:ext cx="1654373" cy="711443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E95975D5-91C3-3E7B-853F-21C2CD5F1A04}"/>
              </a:ext>
            </a:extLst>
          </p:cNvPr>
          <p:cNvSpPr/>
          <p:nvPr/>
        </p:nvSpPr>
        <p:spPr>
          <a:xfrm>
            <a:off x="2792302" y="4084608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73" name="Picture 2" descr="логотип Мой бизнес | С 1 января 2023 года Администрация Чарышского района  Алтайского края преобразована в Администрацию муниципального округа  Чарышский район Алтайского края.">
            <a:extLst>
              <a:ext uri="{FF2B5EF4-FFF2-40B4-BE49-F238E27FC236}">
                <a16:creationId xmlns:a16="http://schemas.microsoft.com/office/drawing/2014/main" id="{CB9E44DB-1C66-11F1-4DA7-8FAD3237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23" y="1621351"/>
            <a:ext cx="1217016" cy="55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E7F107-914B-B9BF-CAFF-6741C2D8E326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СЕЛЕМДЖИНСКОГО РАЙОНА</a:t>
            </a: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75199" y="5452950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https://invest.amurobl.ru/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803127" y="4823409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АГЕНТСТВО ПО ПРИВЛЕЧЕНИЮ ИНВЕСТИЦИЙ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623" y="4015785"/>
            <a:ext cx="783728" cy="635140"/>
          </a:xfrm>
          <a:prstGeom prst="rect">
            <a:avLst/>
          </a:prstGeom>
        </p:spPr>
      </p:pic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7546916" y="3853771"/>
            <a:ext cx="2015987" cy="2024514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2905760" y="3871659"/>
            <a:ext cx="2069689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5270827" y="3845505"/>
            <a:ext cx="2015987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3113416" y="3989031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413" y="4110523"/>
            <a:ext cx="1554377" cy="51950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3115936" y="4843105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ФОНД СОДЕЙСТВИЯ КРЕДИТОВАНИЮ СМСП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Скругленный прямоугольник 85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3122628" y="5452950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https://business.amurobl.ru/amurfondgarant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кругленный прямоугольник 86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2905760" y="1401545"/>
            <a:ext cx="2015987" cy="2016115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8" name="Скругленный прямоугольник 87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5253189" y="1401545"/>
            <a:ext cx="2015987" cy="2021974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9" name="Скругленный прямоугольник 88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7600618" y="1401545"/>
            <a:ext cx="2015987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3086566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3413" y="1621351"/>
            <a:ext cx="1470648" cy="577755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3092222" y="2406336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КРЕДИТНОЙ ПОДДЕРЖКИ ПРЕДПРИНИМАТЕЛЬСТВА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3068924" y="2978445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бизнескредит28.рф/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Скругленный прямоугольник 92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5433995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6731" y="1694457"/>
            <a:ext cx="1468899" cy="390005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5433995" y="2411850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КЛАСТЕРНОГО РАЗВИТИЯ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5433995" y="2975687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https://business.amurobl.ru/amurcluster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Скругленный прямоугольник 95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781424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8011" y="1577337"/>
            <a:ext cx="1175657" cy="641672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7799035" y="2420098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ПОДДЕРЖКИ ЭКСПОРТА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кругленный прямоугольник 97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799035" y="2978445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https://amurexport.ru/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кругленный прямоугольник 98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5433995" y="3968505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5433995" y="4840709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ФОНД РАЗВИТИЯ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0372" y="4037931"/>
            <a:ext cx="1320875" cy="586773"/>
          </a:xfrm>
          <a:prstGeom prst="rect">
            <a:avLst/>
          </a:prstGeom>
        </p:spPr>
      </p:pic>
      <p:sp>
        <p:nvSpPr>
          <p:cNvPr id="101" name="Скругленный прямоугольник 100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5415970" y="5446765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https://fond.amurobl.ru/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727722" y="3973559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7748116" y="4862459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ТУРИСТСКО-ИНФОРМАЦИОННЫЙ ЦЕНТР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9035" y="4072824"/>
            <a:ext cx="1458126" cy="551880"/>
          </a:xfrm>
          <a:prstGeom prst="rect">
            <a:avLst/>
          </a:prstGeom>
        </p:spPr>
      </p:pic>
      <p:sp>
        <p:nvSpPr>
          <p:cNvPr id="104" name="Скругленный прямоугольник 103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692440" y="5459965"/>
            <a:ext cx="1689655" cy="307114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https://visitamur.ru/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05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BF9AB-A0AB-E438-5E37-59831958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33D8E7-695C-4B68-93BF-55B165B65A6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МИНИСТЕРСТВА, ОКАЗЫВАЮЩИЕ ПОДДЕРЖКУ ПРЕДПРИНИМАТЕЛЯМ И ИНВЕСТОРАМ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023177A-CC1F-844A-E590-360AFD16E876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3BF8DC81-CD65-F7C5-5380-B95AFF24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37A7826-76C6-ACDC-108C-46817594633E}"/>
              </a:ext>
            </a:extLst>
          </p:cNvPr>
          <p:cNvSpPr/>
          <p:nvPr/>
        </p:nvSpPr>
        <p:spPr>
          <a:xfrm>
            <a:off x="627016" y="1401546"/>
            <a:ext cx="4497842" cy="94937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ЭКОНОМИЧЕСКОГО РАЗВИТИЯ АМУРСКОЙ ОБЛАСТИ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:a16="http://schemas.microsoft.com/office/drawing/2014/main" id="{2BB5EBE9-65B5-B62A-9463-A385D023A95B}"/>
              </a:ext>
            </a:extLst>
          </p:cNvPr>
          <p:cNvSpPr/>
          <p:nvPr/>
        </p:nvSpPr>
        <p:spPr>
          <a:xfrm>
            <a:off x="627016" y="2566963"/>
            <a:ext cx="4497842" cy="10331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СТРОИТЕЛЬСТВА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АРХИТЕКТУРЫ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:a16="http://schemas.microsoft.com/office/drawing/2014/main" id="{364E6F95-0A19-B1FC-0BBB-262E96196828}"/>
              </a:ext>
            </a:extLst>
          </p:cNvPr>
          <p:cNvSpPr/>
          <p:nvPr/>
        </p:nvSpPr>
        <p:spPr>
          <a:xfrm>
            <a:off x="627016" y="4973457"/>
            <a:ext cx="4497842" cy="952580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ЦИФРОВОГО РАЗВИТИЯ              И СВЯЗИ</a:t>
            </a:r>
            <a:r>
              <a:rPr kumimoji="0" lang="ru-RU" sz="1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15">
            <a:extLst>
              <a:ext uri="{FF2B5EF4-FFF2-40B4-BE49-F238E27FC236}">
                <a16:creationId xmlns:a16="http://schemas.microsoft.com/office/drawing/2014/main" id="{C710E187-EF2B-9551-02E2-2EE963AA66F3}"/>
              </a:ext>
            </a:extLst>
          </p:cNvPr>
          <p:cNvSpPr/>
          <p:nvPr/>
        </p:nvSpPr>
        <p:spPr>
          <a:xfrm>
            <a:off x="627016" y="3816110"/>
            <a:ext cx="4497842" cy="9413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:a16="http://schemas.microsoft.com/office/drawing/2014/main" id="{131C888D-6A77-FA57-7287-59E57BB12423}"/>
              </a:ext>
            </a:extLst>
          </p:cNvPr>
          <p:cNvSpPr/>
          <p:nvPr/>
        </p:nvSpPr>
        <p:spPr>
          <a:xfrm>
            <a:off x="5271922" y="1401546"/>
            <a:ext cx="4497842" cy="96319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ЖИЛИЩНО-КОММУНАЛЬНОГО ХОЗЯЙСТВА АМУРСКОЙ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Скругленный прямоугольник 130">
            <a:extLst>
              <a:ext uri="{FF2B5EF4-FFF2-40B4-BE49-F238E27FC236}">
                <a16:creationId xmlns:a16="http://schemas.microsoft.com/office/drawing/2014/main" id="{01175CC2-6729-59B8-4B7D-523141702B5F}"/>
              </a:ext>
            </a:extLst>
          </p:cNvPr>
          <p:cNvSpPr/>
          <p:nvPr/>
        </p:nvSpPr>
        <p:spPr>
          <a:xfrm>
            <a:off x="5289754" y="4973457"/>
            <a:ext cx="4497842" cy="952580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ДОРОЖНОГО ХОЗЯЙСТВА АМУРСКОЙ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Скругленный прямоугольник 133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2843987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40" name="Скругленный прямоугольник 139">
            <a:extLst>
              <a:ext uri="{FF2B5EF4-FFF2-40B4-BE49-F238E27FC236}">
                <a16:creationId xmlns:a16="http://schemas.microsoft.com/office/drawing/2014/main" id="{968A1C6F-EB64-8A6B-457E-1E5BFBB7DFDB}"/>
              </a:ext>
            </a:extLst>
          </p:cNvPr>
          <p:cNvSpPr/>
          <p:nvPr/>
        </p:nvSpPr>
        <p:spPr>
          <a:xfrm>
            <a:off x="5289754" y="3816110"/>
            <a:ext cx="4497842" cy="9413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ПРИРОДНЫХ РЕСУРСОВ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АМУРСКОЙ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4FD26-1B60-AB26-D7B0-75A18B288E4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67" y="2953135"/>
            <a:ext cx="397275" cy="397274"/>
          </a:xfrm>
          <a:prstGeom prst="rect">
            <a:avLst/>
          </a:prstGeom>
        </p:spPr>
      </p:pic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968A1C6F-EB64-8A6B-457E-1E5BFBB7DFDB}"/>
              </a:ext>
            </a:extLst>
          </p:cNvPr>
          <p:cNvSpPr/>
          <p:nvPr/>
        </p:nvSpPr>
        <p:spPr>
          <a:xfrm>
            <a:off x="5271922" y="2566963"/>
            <a:ext cx="4497842" cy="10331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ИМУЩЕСТВЕННЫХ                   ОТНОШЕНИЙ АМУРСКОЙ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3976174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6238" y="2788432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2" name="Скругленный прямоугольник 51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1575239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3" name="Скругленный прямоугольник 52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5137441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3976293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5135622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1565865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60" y="4071614"/>
            <a:ext cx="397275" cy="397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5" y="5238573"/>
            <a:ext cx="397275" cy="397274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6" y="1692564"/>
            <a:ext cx="397275" cy="397274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6" y="2897676"/>
            <a:ext cx="397275" cy="397274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5" y="4097396"/>
            <a:ext cx="397275" cy="397274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891" y="5258739"/>
            <a:ext cx="397275" cy="3972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BD6A19-2E33-7C78-52EB-CE921EFE6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460" y="1562807"/>
            <a:ext cx="523074" cy="6347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46A0D4-FE84-7356-A6FD-79D19F3CB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11" y="2827637"/>
            <a:ext cx="524301" cy="6340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C61B7D-D951-57DC-3532-38B88CE46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46" y="3945535"/>
            <a:ext cx="524301" cy="6340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87E5B2-CAA4-8058-E4FA-4600B5253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11" y="5132727"/>
            <a:ext cx="524301" cy="6340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2AB905-F47B-83E2-CE42-440889F4D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865" y="1620193"/>
            <a:ext cx="524301" cy="6340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18B53E-C9D2-639F-61CC-780B55AAC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3703" y="2716370"/>
            <a:ext cx="524301" cy="6340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B2E4BF-D482-6F6B-9502-D3263DADB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661" y="3914378"/>
            <a:ext cx="524301" cy="6340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ADDE340-4DCC-9923-3D84-9FDDBAA895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678" y="5214343"/>
            <a:ext cx="524301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22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757166" cy="2738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0C226">
                  <a:tint val="65000"/>
                  <a:lumMod val="110000"/>
                </a:srgbClr>
              </a:gs>
              <a:gs pos="88000">
                <a:srgbClr val="90C226">
                  <a:tint val="9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31947E-13F9-C9BD-AE42-EE617AC7D38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СЕЛЕМДЖИНСКОГО РАЙОНА</a:t>
            </a: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77A01B19-E683-72F3-D3D4-F5448CED6AA8}"/>
              </a:ext>
            </a:extLst>
          </p:cNvPr>
          <p:cNvSpPr/>
          <p:nvPr/>
        </p:nvSpPr>
        <p:spPr>
          <a:xfrm>
            <a:off x="5361022" y="1437280"/>
            <a:ext cx="4120329" cy="1530000"/>
          </a:xfrm>
          <a:prstGeom prst="roundRect">
            <a:avLst>
              <a:gd name="adj" fmla="val 15395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BA712A-5970-64F3-6AB3-A9390803029C}"/>
              </a:ext>
            </a:extLst>
          </p:cNvPr>
          <p:cNvSpPr txBox="1"/>
          <p:nvPr/>
        </p:nvSpPr>
        <p:spPr>
          <a:xfrm>
            <a:off x="5535562" y="166857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</a:t>
            </a:r>
            <a:endParaRPr lang="x-none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7" name="Рисунок 86" descr="Телефонная трубка со сплошной заливкой">
            <a:extLst>
              <a:ext uri="{FF2B5EF4-FFF2-40B4-BE49-F238E27FC236}">
                <a16:creationId xmlns:a16="http://schemas.microsoft.com/office/drawing/2014/main" id="{C6DE0C96-208C-0F2F-280E-020EBEAD1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9819" y="2349853"/>
            <a:ext cx="180000" cy="180000"/>
          </a:xfrm>
          <a:prstGeom prst="rect">
            <a:avLst/>
          </a:prstGeom>
        </p:spPr>
      </p:pic>
      <p:pic>
        <p:nvPicPr>
          <p:cNvPr id="88" name="Рисунок 87" descr="Конверт со сплошной заливкой">
            <a:extLst>
              <a:ext uri="{FF2B5EF4-FFF2-40B4-BE49-F238E27FC236}">
                <a16:creationId xmlns:a16="http://schemas.microsoft.com/office/drawing/2014/main" id="{A5669DE7-103B-5E92-E2C8-863AF13D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77280" y="2581335"/>
            <a:ext cx="180000" cy="18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502537" y="2102417"/>
            <a:ext cx="23085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ЛУЧИНОВИЧ ЛАРИСА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FA2E06-ACD5-D4CA-CA5A-18E45EE13D6C}"/>
              </a:ext>
            </a:extLst>
          </p:cNvPr>
          <p:cNvSpPr txBox="1"/>
          <p:nvPr/>
        </p:nvSpPr>
        <p:spPr>
          <a:xfrm>
            <a:off x="8102581" y="2379416"/>
            <a:ext cx="12145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+7 (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41646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21311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48A606-ACF8-6089-0C2B-37D064DE94AB}"/>
              </a:ext>
            </a:extLst>
          </p:cNvPr>
          <p:cNvSpPr txBox="1"/>
          <p:nvPr/>
        </p:nvSpPr>
        <p:spPr>
          <a:xfrm>
            <a:off x="8102581" y="2583656"/>
            <a:ext cx="15853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fin_selem@mail.ru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43CFB82D-B6E0-4602-D294-1E834D997346}"/>
              </a:ext>
            </a:extLst>
          </p:cNvPr>
          <p:cNvSpPr/>
          <p:nvPr/>
        </p:nvSpPr>
        <p:spPr>
          <a:xfrm>
            <a:off x="588890" y="1437280"/>
            <a:ext cx="4368859" cy="1530000"/>
          </a:xfrm>
          <a:prstGeom prst="roundRect">
            <a:avLst>
              <a:gd name="adj" fmla="val 17397"/>
            </a:avLst>
          </a:prstGeom>
          <a:gradFill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4C27CBF-BE07-07F1-AC06-BD6A89B9C6B3}"/>
              </a:ext>
            </a:extLst>
          </p:cNvPr>
          <p:cNvSpPr txBox="1"/>
          <p:nvPr/>
        </p:nvSpPr>
        <p:spPr>
          <a:xfrm>
            <a:off x="872824" y="1668575"/>
            <a:ext cx="368175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ЭКОНОМИЧЕСКОГО РАЗВИТИЯ АМУРСКОЙ ОБЛАСТИ</a:t>
            </a:r>
            <a:endParaRPr lang="x-none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Скругленный прямоугольник 93">
            <a:extLst>
              <a:ext uri="{FF2B5EF4-FFF2-40B4-BE49-F238E27FC236}">
                <a16:creationId xmlns:a16="http://schemas.microsoft.com/office/drawing/2014/main" id="{D0472071-2FCF-B872-4012-3103771D702C}"/>
              </a:ext>
            </a:extLst>
          </p:cNvPr>
          <p:cNvSpPr/>
          <p:nvPr/>
        </p:nvSpPr>
        <p:spPr>
          <a:xfrm>
            <a:off x="627016" y="4777822"/>
            <a:ext cx="4325984" cy="1530000"/>
          </a:xfrm>
          <a:prstGeom prst="roundRect">
            <a:avLst>
              <a:gd name="adj" fmla="val 17397"/>
            </a:avLst>
          </a:prstGeom>
          <a:gradFill flip="none" rotWithShape="1">
            <a:gsLst>
              <a:gs pos="44817">
                <a:srgbClr val="CAE5BE"/>
              </a:gs>
              <a:gs pos="27850">
                <a:srgbClr val="BFE1B0"/>
              </a:gs>
              <a:gs pos="0">
                <a:schemeClr val="accent6">
                  <a:tint val="66000"/>
                  <a:satMod val="160000"/>
                </a:schemeClr>
              </a:gs>
              <a:gs pos="74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AA2070FC-B2AE-831D-D4F9-D130744CB387}"/>
              </a:ext>
            </a:extLst>
          </p:cNvPr>
          <p:cNvSpPr/>
          <p:nvPr/>
        </p:nvSpPr>
        <p:spPr>
          <a:xfrm>
            <a:off x="627016" y="3103571"/>
            <a:ext cx="4325984" cy="1530000"/>
          </a:xfrm>
          <a:prstGeom prst="roundRect">
            <a:avLst>
              <a:gd name="adj" fmla="val 17397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96" name="Рисунок 95" descr="Маркер со сплошной заливкой">
            <a:extLst>
              <a:ext uri="{FF2B5EF4-FFF2-40B4-BE49-F238E27FC236}">
                <a16:creationId xmlns:a16="http://schemas.microsoft.com/office/drawing/2014/main" id="{AA3C7A9D-0CD2-B002-37C0-492EAB806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258" y="2246385"/>
            <a:ext cx="180000" cy="180000"/>
          </a:xfrm>
          <a:prstGeom prst="rect">
            <a:avLst/>
          </a:prstGeom>
        </p:spPr>
      </p:pic>
      <p:pic>
        <p:nvPicPr>
          <p:cNvPr id="97" name="Рисунок 96" descr="Телефонная трубка со сплошной заливкой">
            <a:extLst>
              <a:ext uri="{FF2B5EF4-FFF2-40B4-BE49-F238E27FC236}">
                <a16:creationId xmlns:a16="http://schemas.microsoft.com/office/drawing/2014/main" id="{5FD3091E-30D1-1898-AF91-772644E19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28208" y="2202280"/>
            <a:ext cx="180000" cy="180000"/>
          </a:xfrm>
          <a:prstGeom prst="rect">
            <a:avLst/>
          </a:prstGeom>
        </p:spPr>
      </p:pic>
      <p:pic>
        <p:nvPicPr>
          <p:cNvPr id="98" name="Рисунок 97" descr="Конверт со сплошной заливкой">
            <a:extLst>
              <a:ext uri="{FF2B5EF4-FFF2-40B4-BE49-F238E27FC236}">
                <a16:creationId xmlns:a16="http://schemas.microsoft.com/office/drawing/2014/main" id="{4731CE34-B72C-34A9-AE0D-CFCA7D786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0039" y="2560076"/>
            <a:ext cx="180000" cy="1800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2F2B9486-26DF-374A-FFFA-6392A5B5FAA8}"/>
              </a:ext>
            </a:extLst>
          </p:cNvPr>
          <p:cNvSpPr txBox="1"/>
          <p:nvPr/>
        </p:nvSpPr>
        <p:spPr>
          <a:xfrm>
            <a:off x="1091663" y="2263735"/>
            <a:ext cx="1529618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Амурская область, г. Благовещенск, ул. Ленина, д. 135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E102E39-639E-3C66-DA5E-C210980FCAF4}"/>
              </a:ext>
            </a:extLst>
          </p:cNvPr>
          <p:cNvSpPr txBox="1"/>
          <p:nvPr/>
        </p:nvSpPr>
        <p:spPr>
          <a:xfrm>
            <a:off x="3328307" y="2240917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+ 7 (4162) 232-100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3C4A894-8B64-3AFF-9699-BF3CB1DC5528}"/>
              </a:ext>
            </a:extLst>
          </p:cNvPr>
          <p:cNvSpPr txBox="1"/>
          <p:nvPr/>
        </p:nvSpPr>
        <p:spPr>
          <a:xfrm>
            <a:off x="3259340" y="2557672"/>
            <a:ext cx="16217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department@economy.amurobl.ru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D76D3B17-D1DC-4C2D-0858-016C18C26F0A}"/>
              </a:ext>
            </a:extLst>
          </p:cNvPr>
          <p:cNvSpPr/>
          <p:nvPr/>
        </p:nvSpPr>
        <p:spPr>
          <a:xfrm>
            <a:off x="5289754" y="3103571"/>
            <a:ext cx="4191597" cy="1530000"/>
          </a:xfrm>
          <a:prstGeom prst="roundRect">
            <a:avLst>
              <a:gd name="adj" fmla="val 17263"/>
            </a:avLst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D6D9819-4A1F-9F5A-6D0B-B65AE8044B91}"/>
              </a:ext>
            </a:extLst>
          </p:cNvPr>
          <p:cNvSpPr txBox="1"/>
          <p:nvPr/>
        </p:nvSpPr>
        <p:spPr>
          <a:xfrm>
            <a:off x="5535562" y="3342827"/>
            <a:ext cx="378154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ЭКОНОМИКИ И ПРОГНОЗА АДМИНИСТРАЦИИ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ЕЛЕМДЖИНСКОГО РАЙОНА</a:t>
            </a:r>
            <a:endParaRPr lang="x-none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" name="Рисунок 103" descr="Телефонная трубка со сплошной заливкой">
            <a:extLst>
              <a:ext uri="{FF2B5EF4-FFF2-40B4-BE49-F238E27FC236}">
                <a16:creationId xmlns:a16="http://schemas.microsoft.com/office/drawing/2014/main" id="{6E463AA3-4DC9-E904-A89C-90569C2A2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95277" y="4034606"/>
            <a:ext cx="180000" cy="18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EB2D7B61-649A-1419-25DD-524D69E49D41}"/>
              </a:ext>
            </a:extLst>
          </p:cNvPr>
          <p:cNvSpPr txBox="1"/>
          <p:nvPr/>
        </p:nvSpPr>
        <p:spPr>
          <a:xfrm>
            <a:off x="8044361" y="4028422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+ 7 (41646) 21-3-76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E70322-5299-BAFB-9D25-A77A515063F3}"/>
              </a:ext>
            </a:extLst>
          </p:cNvPr>
          <p:cNvSpPr txBox="1"/>
          <p:nvPr/>
        </p:nvSpPr>
        <p:spPr>
          <a:xfrm>
            <a:off x="872258" y="3337359"/>
            <a:ext cx="363407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АДМИНИСТРАЦИЯ  СЕЛЕМДЖИНСКОГО РАЙОНА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B2905DD-B764-4690-38FB-2431D9518D7C}"/>
              </a:ext>
            </a:extLst>
          </p:cNvPr>
          <p:cNvSpPr txBox="1"/>
          <p:nvPr/>
        </p:nvSpPr>
        <p:spPr>
          <a:xfrm>
            <a:off x="872258" y="5011610"/>
            <a:ext cx="36340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АНО «АГЕНТСТВО АМУРСКОЙ ОБЛАСТИ ПО ПРИВЛЕЧЕНИЮ ИНВЕСТИЦИЙ» </a:t>
            </a:r>
            <a:endParaRPr lang="x-non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43498F8-1200-3A46-00DC-87A80C8555DD}"/>
              </a:ext>
            </a:extLst>
          </p:cNvPr>
          <p:cNvSpPr txBox="1"/>
          <p:nvPr/>
        </p:nvSpPr>
        <p:spPr>
          <a:xfrm>
            <a:off x="5526923" y="2379416"/>
            <a:ext cx="20957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Исполняющий обязанности Заместителя главы администрации Селемджинского района– начальник Финансового управления</a:t>
            </a:r>
            <a:endParaRPr lang="x-non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2995F26-C3E4-A72C-CBC3-F8FE39CEAEA6}"/>
              </a:ext>
            </a:extLst>
          </p:cNvPr>
          <p:cNvSpPr txBox="1"/>
          <p:nvPr/>
        </p:nvSpPr>
        <p:spPr>
          <a:xfrm>
            <a:off x="5514217" y="3898990"/>
            <a:ext cx="20957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СЕМКО СВЕТЛАНА АЛЕКСАНДРОВНА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767AB82-D77A-356C-0B07-87E9FCF120D0}"/>
              </a:ext>
            </a:extLst>
          </p:cNvPr>
          <p:cNvSpPr txBox="1"/>
          <p:nvPr/>
        </p:nvSpPr>
        <p:spPr>
          <a:xfrm>
            <a:off x="5534654" y="4255099"/>
            <a:ext cx="20957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</a:t>
            </a:r>
            <a:endParaRPr lang="x-non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 descr="Маркер со сплошной заливкой">
            <a:extLst>
              <a:ext uri="{FF2B5EF4-FFF2-40B4-BE49-F238E27FC236}">
                <a16:creationId xmlns:a16="http://schemas.microsoft.com/office/drawing/2014/main" id="{92658D91-4F1A-1013-617D-AC88E6FD4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3932519"/>
            <a:ext cx="180000" cy="180000"/>
          </a:xfrm>
          <a:prstGeom prst="rect">
            <a:avLst/>
          </a:prstGeom>
        </p:spPr>
      </p:pic>
      <p:pic>
        <p:nvPicPr>
          <p:cNvPr id="112" name="Рисунок 111" descr="Телефонная трубка со сплошной заливкой">
            <a:extLst>
              <a:ext uri="{FF2B5EF4-FFF2-40B4-BE49-F238E27FC236}">
                <a16:creationId xmlns:a16="http://schemas.microsoft.com/office/drawing/2014/main" id="{5944BED6-27AA-8456-5FE5-59D0D2C718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20039" y="3917672"/>
            <a:ext cx="180000" cy="180000"/>
          </a:xfrm>
          <a:prstGeom prst="rect">
            <a:avLst/>
          </a:prstGeom>
        </p:spPr>
      </p:pic>
      <p:pic>
        <p:nvPicPr>
          <p:cNvPr id="113" name="Рисунок 112" descr="Конверт со сплошной заливкой">
            <a:extLst>
              <a:ext uri="{FF2B5EF4-FFF2-40B4-BE49-F238E27FC236}">
                <a16:creationId xmlns:a16="http://schemas.microsoft.com/office/drawing/2014/main" id="{E947C747-D55E-C59C-CF17-86D66C0DC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0039" y="4204418"/>
            <a:ext cx="180000" cy="180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E506FE83-E43F-D5FE-C569-AAFD741095BB}"/>
              </a:ext>
            </a:extLst>
          </p:cNvPr>
          <p:cNvSpPr txBox="1"/>
          <p:nvPr/>
        </p:nvSpPr>
        <p:spPr>
          <a:xfrm>
            <a:off x="1091663" y="3927419"/>
            <a:ext cx="172120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Амурская область, пгт.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Экимчан, ул.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Комсомольская, д. 3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0529039-4229-11E7-959A-27667A61D1C6}"/>
              </a:ext>
            </a:extLst>
          </p:cNvPr>
          <p:cNvSpPr txBox="1"/>
          <p:nvPr/>
        </p:nvSpPr>
        <p:spPr>
          <a:xfrm>
            <a:off x="3310391" y="3949173"/>
            <a:ext cx="114320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(41646) 21-3-75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3297091" y="4223910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admselsek@mail.ru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7" name="Рисунок 116" descr="Маркер со сплошной заливкой">
            <a:extLst>
              <a:ext uri="{FF2B5EF4-FFF2-40B4-BE49-F238E27FC236}">
                <a16:creationId xmlns:a16="http://schemas.microsoft.com/office/drawing/2014/main" id="{7AEB7BDC-832C-9A62-9941-04879F5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5612238"/>
            <a:ext cx="180000" cy="180000"/>
          </a:xfrm>
          <a:prstGeom prst="rect">
            <a:avLst/>
          </a:prstGeom>
        </p:spPr>
      </p:pic>
      <p:pic>
        <p:nvPicPr>
          <p:cNvPr id="118" name="Рисунок 117" descr="Телефонная трубка со сплошной заливкой">
            <a:extLst>
              <a:ext uri="{FF2B5EF4-FFF2-40B4-BE49-F238E27FC236}">
                <a16:creationId xmlns:a16="http://schemas.microsoft.com/office/drawing/2014/main" id="{8FD9D260-D463-34A4-718B-C085B76BE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20039" y="5583952"/>
            <a:ext cx="180000" cy="180000"/>
          </a:xfrm>
          <a:prstGeom prst="rect">
            <a:avLst/>
          </a:prstGeom>
        </p:spPr>
      </p:pic>
      <p:pic>
        <p:nvPicPr>
          <p:cNvPr id="119" name="Рисунок 118" descr="Конверт со сплошной заливкой">
            <a:extLst>
              <a:ext uri="{FF2B5EF4-FFF2-40B4-BE49-F238E27FC236}">
                <a16:creationId xmlns:a16="http://schemas.microsoft.com/office/drawing/2014/main" id="{1F5CAFCB-AE4F-4EB2-1316-9620E09C5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10049" y="5899182"/>
            <a:ext cx="180000" cy="18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9D1CF503-7447-E298-2516-E4BD72457399}"/>
              </a:ext>
            </a:extLst>
          </p:cNvPr>
          <p:cNvSpPr txBox="1"/>
          <p:nvPr/>
        </p:nvSpPr>
        <p:spPr>
          <a:xfrm>
            <a:off x="1156814" y="5632988"/>
            <a:ext cx="181083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Амурская область, г. Благовещенск, ул. Амурская,</a:t>
            </a:r>
          </a:p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д. 38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94770E-689F-2C9E-757E-15C8471B1841}"/>
              </a:ext>
            </a:extLst>
          </p:cNvPr>
          <p:cNvSpPr txBox="1"/>
          <p:nvPr/>
        </p:nvSpPr>
        <p:spPr>
          <a:xfrm>
            <a:off x="3297091" y="5640818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+ 7 (4162) 772-609</a:t>
            </a:r>
            <a:endParaRPr lang="x-none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5340265-A72B-D72A-4088-C5E5C7971A51}"/>
              </a:ext>
            </a:extLst>
          </p:cNvPr>
          <p:cNvSpPr txBox="1"/>
          <p:nvPr/>
        </p:nvSpPr>
        <p:spPr>
          <a:xfrm>
            <a:off x="3297090" y="5923568"/>
            <a:ext cx="133586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.amurobl@mail.ru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Рисунок 122" descr="Конверт со сплошной заливкой">
            <a:extLst>
              <a:ext uri="{FF2B5EF4-FFF2-40B4-BE49-F238E27FC236}">
                <a16:creationId xmlns:a16="http://schemas.microsoft.com/office/drawing/2014/main" id="{CC37DAF8-D2ED-1E08-BC5E-D17357E7D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5277" y="4252917"/>
            <a:ext cx="180000" cy="180000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08B959E2-D59B-C8AE-5076-93CE546FF814}"/>
              </a:ext>
            </a:extLst>
          </p:cNvPr>
          <p:cNvSpPr txBox="1"/>
          <p:nvPr/>
        </p:nvSpPr>
        <p:spPr>
          <a:xfrm>
            <a:off x="8102581" y="4245919"/>
            <a:ext cx="15853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Adm_econom@list.ru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409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C769BDC-84C5-87C2-9A8A-BFB56689C509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374B2-EE14-11BF-2352-85908E77CF2B}"/>
              </a:ext>
            </a:extLst>
          </p:cNvPr>
          <p:cNvSpPr txBox="1"/>
          <p:nvPr/>
        </p:nvSpPr>
        <p:spPr>
          <a:xfrm>
            <a:off x="858321" y="3510169"/>
            <a:ext cx="174491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РАЗМЕСТИТЬ ФОТО ВАШЕГО МУНИЦИПАЛИТЕТА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1947E-13F9-C9BD-AE42-EE617AC7D38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СЕЛЕМДЖИНСКОГО РАЙОНА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8FF864-5139-4594-9FB5-A81BE9F4342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4656" y="1445931"/>
            <a:ext cx="1877731" cy="21215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0A86F8-FC0D-40A9-B953-570382AC4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16" y="790113"/>
            <a:ext cx="6795031" cy="47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A2BA80-4FDD-142B-82DD-DFC01FB98A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4444" y="158307"/>
            <a:ext cx="672371" cy="762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7D94B4-405C-2BB4-DA30-A05DB6D91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283" y="1625003"/>
            <a:ext cx="1877731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27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51163</TotalTime>
  <Words>2718</Words>
  <Application>Microsoft Office PowerPoint</Application>
  <PresentationFormat>Лист A4 (210x297 мм)</PresentationFormat>
  <Paragraphs>439</Paragraphs>
  <Slides>21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Trebuchet MS</vt:lpstr>
      <vt:lpstr>Verdana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Болотина Анастасия Николаевна</cp:lastModifiedBy>
  <cp:revision>624</cp:revision>
  <dcterms:created xsi:type="dcterms:W3CDTF">2023-11-22T14:19:10Z</dcterms:created>
  <dcterms:modified xsi:type="dcterms:W3CDTF">2026-09-24T07:21:46Z</dcterms:modified>
</cp:coreProperties>
</file>