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40" r:id="rId1"/>
  </p:sldMasterIdLst>
  <p:notesMasterIdLst>
    <p:notesMasterId r:id="rId21"/>
  </p:notesMasterIdLst>
  <p:sldIdLst>
    <p:sldId id="257" r:id="rId2"/>
    <p:sldId id="277" r:id="rId3"/>
    <p:sldId id="283" r:id="rId4"/>
    <p:sldId id="282" r:id="rId5"/>
    <p:sldId id="312" r:id="rId6"/>
    <p:sldId id="292" r:id="rId7"/>
    <p:sldId id="284" r:id="rId8"/>
    <p:sldId id="290" r:id="rId9"/>
    <p:sldId id="289" r:id="rId10"/>
    <p:sldId id="288" r:id="rId11"/>
    <p:sldId id="287" r:id="rId12"/>
    <p:sldId id="308" r:id="rId13"/>
    <p:sldId id="286" r:id="rId14"/>
    <p:sldId id="285" r:id="rId15"/>
    <p:sldId id="303" r:id="rId16"/>
    <p:sldId id="304" r:id="rId17"/>
    <p:sldId id="306" r:id="rId18"/>
    <p:sldId id="307" r:id="rId19"/>
    <p:sldId id="281" r:id="rId20"/>
  </p:sldIdLst>
  <p:sldSz cx="9144000" cy="6858000" type="screen4x3"/>
  <p:notesSz cx="6797675" cy="9929813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3B5136AF-716A-4818-980A-4761FA24ED49}">
          <p14:sldIdLst>
            <p14:sldId id="257"/>
            <p14:sldId id="277"/>
            <p14:sldId id="283"/>
            <p14:sldId id="282"/>
            <p14:sldId id="312"/>
            <p14:sldId id="292"/>
            <p14:sldId id="284"/>
            <p14:sldId id="290"/>
            <p14:sldId id="289"/>
            <p14:sldId id="288"/>
            <p14:sldId id="287"/>
            <p14:sldId id="308"/>
            <p14:sldId id="286"/>
            <p14:sldId id="285"/>
            <p14:sldId id="303"/>
            <p14:sldId id="304"/>
            <p14:sldId id="306"/>
            <p14:sldId id="307"/>
            <p14:sldId id="281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962E9"/>
    <a:srgbClr val="52D6B7"/>
    <a:srgbClr val="F72D4F"/>
    <a:srgbClr val="5F92EF"/>
    <a:srgbClr val="51D4D7"/>
    <a:srgbClr val="BFABFF"/>
    <a:srgbClr val="FFC761"/>
    <a:srgbClr val="FB93A4"/>
    <a:srgbClr val="EA0530"/>
    <a:srgbClr val="59595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472" autoAdjust="0"/>
    <p:restoredTop sz="94660" autoAdjust="0"/>
  </p:normalViewPr>
  <p:slideViewPr>
    <p:cSldViewPr snapToGrid="0">
      <p:cViewPr varScale="1">
        <p:scale>
          <a:sx n="112" d="100"/>
          <a:sy n="112" d="100"/>
        </p:scale>
        <p:origin x="1572" y="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513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9D72FC9-6D18-48C4-9D62-F97FDC4AD635}" type="datetimeFigureOut">
              <a:rPr lang="ru-RU" smtClean="0"/>
              <a:t>28.09.2026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65225" y="1241425"/>
            <a:ext cx="4467225" cy="33512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450" y="4778375"/>
            <a:ext cx="5438775" cy="3910013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31338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49688" y="9431338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F235782-208E-421D-95C5-CAE096CE50C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4673483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15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" name="Group 9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1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5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00200"/>
            <a:ext cx="7772400" cy="1780108"/>
          </a:xfrm>
        </p:spPr>
        <p:txBody>
          <a:bodyPr anchor="b">
            <a:normAutofit/>
          </a:bodyPr>
          <a:lstStyle>
            <a:lvl1pPr>
              <a:defRPr sz="440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56001"/>
            <a:ext cx="6400800" cy="147320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AC54BB-D3A7-4607-963B-BF038A6824ED}" type="datetimeFigureOut">
              <a:rPr lang="ru-RU" smtClean="0"/>
              <a:t>28.09.2026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738C73-C123-495C-99F2-1C50F319B15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AC54BB-D3A7-4607-963B-BF038A6824ED}" type="datetimeFigureOut">
              <a:rPr lang="ru-RU" smtClean="0"/>
              <a:t>28.09.2026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738C73-C123-495C-99F2-1C50F319B15D}" type="slidenum">
              <a:rPr lang="ru-RU" smtClean="0"/>
              <a:t>‹#›</a:t>
            </a:fld>
            <a:endParaRPr lang="ru-RU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4736592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14"/>
          <p:cNvSpPr>
            <a:spLocks/>
          </p:cNvSpPr>
          <p:nvPr/>
        </p:nvSpPr>
        <p:spPr bwMode="hidden">
          <a:xfrm>
            <a:off x="6047438" y="4203592"/>
            <a:ext cx="2876429" cy="714026"/>
          </a:xfrm>
          <a:custGeom>
            <a:avLst/>
            <a:gdLst/>
            <a:ahLst/>
            <a:cxnLst>
              <a:cxn ang="0">
                <a:pos x="2700" y="0"/>
              </a:cxn>
              <a:cxn ang="0">
                <a:pos x="2700" y="0"/>
              </a:cxn>
              <a:cxn ang="0">
                <a:pos x="2586" y="18"/>
              </a:cxn>
              <a:cxn ang="0">
                <a:pos x="2470" y="38"/>
              </a:cxn>
              <a:cxn ang="0">
                <a:pos x="2352" y="60"/>
              </a:cxn>
              <a:cxn ang="0">
                <a:pos x="2230" y="82"/>
              </a:cxn>
              <a:cxn ang="0">
                <a:pos x="2106" y="108"/>
              </a:cxn>
              <a:cxn ang="0">
                <a:pos x="1978" y="134"/>
              </a:cxn>
              <a:cxn ang="0">
                <a:pos x="1848" y="164"/>
              </a:cxn>
              <a:cxn ang="0">
                <a:pos x="1714" y="194"/>
              </a:cxn>
              <a:cxn ang="0">
                <a:pos x="1714" y="194"/>
              </a:cxn>
              <a:cxn ang="0">
                <a:pos x="1472" y="252"/>
              </a:cxn>
              <a:cxn ang="0">
                <a:pos x="1236" y="304"/>
              </a:cxn>
              <a:cxn ang="0">
                <a:pos x="1010" y="352"/>
              </a:cxn>
              <a:cxn ang="0">
                <a:pos x="792" y="398"/>
              </a:cxn>
              <a:cxn ang="0">
                <a:pos x="584" y="438"/>
              </a:cxn>
              <a:cxn ang="0">
                <a:pos x="382" y="474"/>
              </a:cxn>
              <a:cxn ang="0">
                <a:pos x="188" y="508"/>
              </a:cxn>
              <a:cxn ang="0">
                <a:pos x="0" y="538"/>
              </a:cxn>
              <a:cxn ang="0">
                <a:pos x="0" y="538"/>
              </a:cxn>
              <a:cxn ang="0">
                <a:pos x="130" y="556"/>
              </a:cxn>
              <a:cxn ang="0">
                <a:pos x="254" y="572"/>
              </a:cxn>
              <a:cxn ang="0">
                <a:pos x="374" y="586"/>
              </a:cxn>
              <a:cxn ang="0">
                <a:pos x="492" y="598"/>
              </a:cxn>
              <a:cxn ang="0">
                <a:pos x="606" y="610"/>
              </a:cxn>
              <a:cxn ang="0">
                <a:pos x="716" y="618"/>
              </a:cxn>
              <a:cxn ang="0">
                <a:pos x="822" y="626"/>
              </a:cxn>
              <a:cxn ang="0">
                <a:pos x="926" y="632"/>
              </a:cxn>
              <a:cxn ang="0">
                <a:pos x="1028" y="636"/>
              </a:cxn>
              <a:cxn ang="0">
                <a:pos x="1126" y="638"/>
              </a:cxn>
              <a:cxn ang="0">
                <a:pos x="1220" y="640"/>
              </a:cxn>
              <a:cxn ang="0">
                <a:pos x="1312" y="640"/>
              </a:cxn>
              <a:cxn ang="0">
                <a:pos x="1402" y="638"/>
              </a:cxn>
              <a:cxn ang="0">
                <a:pos x="1490" y="636"/>
              </a:cxn>
              <a:cxn ang="0">
                <a:pos x="1574" y="632"/>
              </a:cxn>
              <a:cxn ang="0">
                <a:pos x="1656" y="626"/>
              </a:cxn>
              <a:cxn ang="0">
                <a:pos x="1734" y="620"/>
              </a:cxn>
              <a:cxn ang="0">
                <a:pos x="1812" y="612"/>
              </a:cxn>
              <a:cxn ang="0">
                <a:pos x="1886" y="602"/>
              </a:cxn>
              <a:cxn ang="0">
                <a:pos x="1960" y="592"/>
              </a:cxn>
              <a:cxn ang="0">
                <a:pos x="2030" y="580"/>
              </a:cxn>
              <a:cxn ang="0">
                <a:pos x="2100" y="568"/>
              </a:cxn>
              <a:cxn ang="0">
                <a:pos x="2166" y="554"/>
              </a:cxn>
              <a:cxn ang="0">
                <a:pos x="2232" y="540"/>
              </a:cxn>
              <a:cxn ang="0">
                <a:pos x="2296" y="524"/>
              </a:cxn>
              <a:cxn ang="0">
                <a:pos x="2358" y="508"/>
              </a:cxn>
              <a:cxn ang="0">
                <a:pos x="2418" y="490"/>
              </a:cxn>
              <a:cxn ang="0">
                <a:pos x="2478" y="472"/>
              </a:cxn>
              <a:cxn ang="0">
                <a:pos x="2592" y="432"/>
              </a:cxn>
              <a:cxn ang="0">
                <a:pos x="2702" y="390"/>
              </a:cxn>
              <a:cxn ang="0">
                <a:pos x="2702" y="390"/>
              </a:cxn>
              <a:cxn ang="0">
                <a:pos x="2706" y="388"/>
              </a:cxn>
              <a:cxn ang="0">
                <a:pos x="2706" y="388"/>
              </a:cxn>
              <a:cxn ang="0">
                <a:pos x="2706" y="0"/>
              </a:cxn>
              <a:cxn ang="0">
                <a:pos x="2706" y="0"/>
              </a:cxn>
              <a:cxn ang="0">
                <a:pos x="2700" y="0"/>
              </a:cxn>
              <a:cxn ang="0">
                <a:pos x="2700" y="0"/>
              </a:cxn>
            </a:cxnLst>
            <a:rect l="0" t="0" r="r" b="b"/>
            <a:pathLst>
              <a:path w="2706" h="640">
                <a:moveTo>
                  <a:pt x="2700" y="0"/>
                </a:moveTo>
                <a:lnTo>
                  <a:pt x="2700" y="0"/>
                </a:lnTo>
                <a:lnTo>
                  <a:pt x="2586" y="18"/>
                </a:lnTo>
                <a:lnTo>
                  <a:pt x="2470" y="38"/>
                </a:lnTo>
                <a:lnTo>
                  <a:pt x="2352" y="60"/>
                </a:lnTo>
                <a:lnTo>
                  <a:pt x="2230" y="82"/>
                </a:lnTo>
                <a:lnTo>
                  <a:pt x="2106" y="108"/>
                </a:lnTo>
                <a:lnTo>
                  <a:pt x="1978" y="134"/>
                </a:lnTo>
                <a:lnTo>
                  <a:pt x="1848" y="164"/>
                </a:lnTo>
                <a:lnTo>
                  <a:pt x="1714" y="194"/>
                </a:lnTo>
                <a:lnTo>
                  <a:pt x="1714" y="194"/>
                </a:lnTo>
                <a:lnTo>
                  <a:pt x="1472" y="252"/>
                </a:lnTo>
                <a:lnTo>
                  <a:pt x="1236" y="304"/>
                </a:lnTo>
                <a:lnTo>
                  <a:pt x="1010" y="352"/>
                </a:lnTo>
                <a:lnTo>
                  <a:pt x="792" y="398"/>
                </a:lnTo>
                <a:lnTo>
                  <a:pt x="584" y="438"/>
                </a:lnTo>
                <a:lnTo>
                  <a:pt x="382" y="474"/>
                </a:lnTo>
                <a:lnTo>
                  <a:pt x="188" y="508"/>
                </a:lnTo>
                <a:lnTo>
                  <a:pt x="0" y="538"/>
                </a:lnTo>
                <a:lnTo>
                  <a:pt x="0" y="538"/>
                </a:lnTo>
                <a:lnTo>
                  <a:pt x="130" y="556"/>
                </a:lnTo>
                <a:lnTo>
                  <a:pt x="254" y="572"/>
                </a:lnTo>
                <a:lnTo>
                  <a:pt x="374" y="586"/>
                </a:lnTo>
                <a:lnTo>
                  <a:pt x="492" y="598"/>
                </a:lnTo>
                <a:lnTo>
                  <a:pt x="606" y="610"/>
                </a:lnTo>
                <a:lnTo>
                  <a:pt x="716" y="618"/>
                </a:lnTo>
                <a:lnTo>
                  <a:pt x="822" y="626"/>
                </a:lnTo>
                <a:lnTo>
                  <a:pt x="926" y="632"/>
                </a:lnTo>
                <a:lnTo>
                  <a:pt x="1028" y="636"/>
                </a:lnTo>
                <a:lnTo>
                  <a:pt x="1126" y="638"/>
                </a:lnTo>
                <a:lnTo>
                  <a:pt x="1220" y="640"/>
                </a:lnTo>
                <a:lnTo>
                  <a:pt x="1312" y="640"/>
                </a:lnTo>
                <a:lnTo>
                  <a:pt x="1402" y="638"/>
                </a:lnTo>
                <a:lnTo>
                  <a:pt x="1490" y="636"/>
                </a:lnTo>
                <a:lnTo>
                  <a:pt x="1574" y="632"/>
                </a:lnTo>
                <a:lnTo>
                  <a:pt x="1656" y="626"/>
                </a:lnTo>
                <a:lnTo>
                  <a:pt x="1734" y="620"/>
                </a:lnTo>
                <a:lnTo>
                  <a:pt x="1812" y="612"/>
                </a:lnTo>
                <a:lnTo>
                  <a:pt x="1886" y="602"/>
                </a:lnTo>
                <a:lnTo>
                  <a:pt x="1960" y="592"/>
                </a:lnTo>
                <a:lnTo>
                  <a:pt x="2030" y="580"/>
                </a:lnTo>
                <a:lnTo>
                  <a:pt x="2100" y="568"/>
                </a:lnTo>
                <a:lnTo>
                  <a:pt x="2166" y="554"/>
                </a:lnTo>
                <a:lnTo>
                  <a:pt x="2232" y="540"/>
                </a:lnTo>
                <a:lnTo>
                  <a:pt x="2296" y="524"/>
                </a:lnTo>
                <a:lnTo>
                  <a:pt x="2358" y="508"/>
                </a:lnTo>
                <a:lnTo>
                  <a:pt x="2418" y="490"/>
                </a:lnTo>
                <a:lnTo>
                  <a:pt x="2478" y="472"/>
                </a:lnTo>
                <a:lnTo>
                  <a:pt x="2592" y="432"/>
                </a:lnTo>
                <a:lnTo>
                  <a:pt x="2702" y="390"/>
                </a:lnTo>
                <a:lnTo>
                  <a:pt x="2702" y="390"/>
                </a:lnTo>
                <a:lnTo>
                  <a:pt x="2706" y="388"/>
                </a:lnTo>
                <a:lnTo>
                  <a:pt x="2706" y="388"/>
                </a:lnTo>
                <a:lnTo>
                  <a:pt x="2706" y="0"/>
                </a:lnTo>
                <a:lnTo>
                  <a:pt x="2706" y="0"/>
                </a:lnTo>
                <a:lnTo>
                  <a:pt x="2700" y="0"/>
                </a:lnTo>
                <a:lnTo>
                  <a:pt x="2700" y="0"/>
                </a:lnTo>
                <a:close/>
              </a:path>
            </a:pathLst>
          </a:custGeom>
          <a:solidFill>
            <a:schemeClr val="bg2">
              <a:alpha val="29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Freeform 18"/>
          <p:cNvSpPr>
            <a:spLocks/>
          </p:cNvSpPr>
          <p:nvPr/>
        </p:nvSpPr>
        <p:spPr bwMode="hidden">
          <a:xfrm>
            <a:off x="2619320" y="4075290"/>
            <a:ext cx="5544515" cy="850138"/>
          </a:xfrm>
          <a:custGeom>
            <a:avLst/>
            <a:gdLst/>
            <a:ahLst/>
            <a:cxnLst>
              <a:cxn ang="0">
                <a:pos x="5216" y="714"/>
              </a:cxn>
              <a:cxn ang="0">
                <a:pos x="4984" y="686"/>
              </a:cxn>
              <a:cxn ang="0">
                <a:pos x="4478" y="610"/>
              </a:cxn>
              <a:cxn ang="0">
                <a:pos x="3914" y="508"/>
              </a:cxn>
              <a:cxn ang="0">
                <a:pos x="3286" y="374"/>
              </a:cxn>
              <a:cxn ang="0">
                <a:pos x="2946" y="296"/>
              </a:cxn>
              <a:cxn ang="0">
                <a:pos x="2682" y="236"/>
              </a:cxn>
              <a:cxn ang="0">
                <a:pos x="2430" y="184"/>
              </a:cxn>
              <a:cxn ang="0">
                <a:pos x="2190" y="140"/>
              </a:cxn>
              <a:cxn ang="0">
                <a:pos x="1960" y="102"/>
              </a:cxn>
              <a:cxn ang="0">
                <a:pos x="1740" y="72"/>
              </a:cxn>
              <a:cxn ang="0">
                <a:pos x="1334" y="28"/>
              </a:cxn>
              <a:cxn ang="0">
                <a:pos x="970" y="4"/>
              </a:cxn>
              <a:cxn ang="0">
                <a:pos x="644" y="0"/>
              </a:cxn>
              <a:cxn ang="0">
                <a:pos x="358" y="10"/>
              </a:cxn>
              <a:cxn ang="0">
                <a:pos x="110" y="32"/>
              </a:cxn>
              <a:cxn ang="0">
                <a:pos x="0" y="48"/>
              </a:cxn>
              <a:cxn ang="0">
                <a:pos x="314" y="86"/>
              </a:cxn>
              <a:cxn ang="0">
                <a:pos x="652" y="140"/>
              </a:cxn>
              <a:cxn ang="0">
                <a:pos x="1014" y="210"/>
              </a:cxn>
              <a:cxn ang="0">
                <a:pos x="1402" y="296"/>
              </a:cxn>
              <a:cxn ang="0">
                <a:pos x="1756" y="378"/>
              </a:cxn>
              <a:cxn ang="0">
                <a:pos x="2408" y="516"/>
              </a:cxn>
              <a:cxn ang="0">
                <a:pos x="2708" y="572"/>
              </a:cxn>
              <a:cxn ang="0">
                <a:pos x="2992" y="620"/>
              </a:cxn>
              <a:cxn ang="0">
                <a:pos x="3260" y="662"/>
              </a:cxn>
              <a:cxn ang="0">
                <a:pos x="3512" y="694"/>
              </a:cxn>
              <a:cxn ang="0">
                <a:pos x="3750" y="722"/>
              </a:cxn>
              <a:cxn ang="0">
                <a:pos x="3974" y="740"/>
              </a:cxn>
              <a:cxn ang="0">
                <a:pos x="4184" y="754"/>
              </a:cxn>
              <a:cxn ang="0">
                <a:pos x="4384" y="762"/>
              </a:cxn>
              <a:cxn ang="0">
                <a:pos x="4570" y="762"/>
              </a:cxn>
              <a:cxn ang="0">
                <a:pos x="4746" y="758"/>
              </a:cxn>
              <a:cxn ang="0">
                <a:pos x="4912" y="748"/>
              </a:cxn>
              <a:cxn ang="0">
                <a:pos x="5068" y="732"/>
              </a:cxn>
              <a:cxn ang="0">
                <a:pos x="5216" y="714"/>
              </a:cxn>
            </a:cxnLst>
            <a:rect l="0" t="0" r="r" b="b"/>
            <a:pathLst>
              <a:path w="5216" h="762">
                <a:moveTo>
                  <a:pt x="5216" y="714"/>
                </a:moveTo>
                <a:lnTo>
                  <a:pt x="5216" y="714"/>
                </a:lnTo>
                <a:lnTo>
                  <a:pt x="5102" y="700"/>
                </a:lnTo>
                <a:lnTo>
                  <a:pt x="4984" y="686"/>
                </a:lnTo>
                <a:lnTo>
                  <a:pt x="4738" y="652"/>
                </a:lnTo>
                <a:lnTo>
                  <a:pt x="4478" y="610"/>
                </a:lnTo>
                <a:lnTo>
                  <a:pt x="4204" y="564"/>
                </a:lnTo>
                <a:lnTo>
                  <a:pt x="3914" y="508"/>
                </a:lnTo>
                <a:lnTo>
                  <a:pt x="3608" y="446"/>
                </a:lnTo>
                <a:lnTo>
                  <a:pt x="3286" y="374"/>
                </a:lnTo>
                <a:lnTo>
                  <a:pt x="2946" y="296"/>
                </a:lnTo>
                <a:lnTo>
                  <a:pt x="2946" y="296"/>
                </a:lnTo>
                <a:lnTo>
                  <a:pt x="2812" y="266"/>
                </a:lnTo>
                <a:lnTo>
                  <a:pt x="2682" y="236"/>
                </a:lnTo>
                <a:lnTo>
                  <a:pt x="2556" y="210"/>
                </a:lnTo>
                <a:lnTo>
                  <a:pt x="2430" y="184"/>
                </a:lnTo>
                <a:lnTo>
                  <a:pt x="2308" y="162"/>
                </a:lnTo>
                <a:lnTo>
                  <a:pt x="2190" y="140"/>
                </a:lnTo>
                <a:lnTo>
                  <a:pt x="2074" y="120"/>
                </a:lnTo>
                <a:lnTo>
                  <a:pt x="1960" y="102"/>
                </a:lnTo>
                <a:lnTo>
                  <a:pt x="1850" y="86"/>
                </a:lnTo>
                <a:lnTo>
                  <a:pt x="1740" y="72"/>
                </a:lnTo>
                <a:lnTo>
                  <a:pt x="1532" y="46"/>
                </a:lnTo>
                <a:lnTo>
                  <a:pt x="1334" y="28"/>
                </a:lnTo>
                <a:lnTo>
                  <a:pt x="1148" y="14"/>
                </a:lnTo>
                <a:lnTo>
                  <a:pt x="970" y="4"/>
                </a:lnTo>
                <a:lnTo>
                  <a:pt x="802" y="0"/>
                </a:lnTo>
                <a:lnTo>
                  <a:pt x="644" y="0"/>
                </a:lnTo>
                <a:lnTo>
                  <a:pt x="496" y="4"/>
                </a:lnTo>
                <a:lnTo>
                  <a:pt x="358" y="10"/>
                </a:lnTo>
                <a:lnTo>
                  <a:pt x="230" y="20"/>
                </a:lnTo>
                <a:lnTo>
                  <a:pt x="110" y="32"/>
                </a:lnTo>
                <a:lnTo>
                  <a:pt x="0" y="48"/>
                </a:lnTo>
                <a:lnTo>
                  <a:pt x="0" y="48"/>
                </a:lnTo>
                <a:lnTo>
                  <a:pt x="154" y="66"/>
                </a:lnTo>
                <a:lnTo>
                  <a:pt x="314" y="86"/>
                </a:lnTo>
                <a:lnTo>
                  <a:pt x="480" y="112"/>
                </a:lnTo>
                <a:lnTo>
                  <a:pt x="652" y="140"/>
                </a:lnTo>
                <a:lnTo>
                  <a:pt x="830" y="174"/>
                </a:lnTo>
                <a:lnTo>
                  <a:pt x="1014" y="210"/>
                </a:lnTo>
                <a:lnTo>
                  <a:pt x="1206" y="250"/>
                </a:lnTo>
                <a:lnTo>
                  <a:pt x="1402" y="296"/>
                </a:lnTo>
                <a:lnTo>
                  <a:pt x="1402" y="296"/>
                </a:lnTo>
                <a:lnTo>
                  <a:pt x="1756" y="378"/>
                </a:lnTo>
                <a:lnTo>
                  <a:pt x="2092" y="450"/>
                </a:lnTo>
                <a:lnTo>
                  <a:pt x="2408" y="516"/>
                </a:lnTo>
                <a:lnTo>
                  <a:pt x="2562" y="544"/>
                </a:lnTo>
                <a:lnTo>
                  <a:pt x="2708" y="572"/>
                </a:lnTo>
                <a:lnTo>
                  <a:pt x="2852" y="598"/>
                </a:lnTo>
                <a:lnTo>
                  <a:pt x="2992" y="620"/>
                </a:lnTo>
                <a:lnTo>
                  <a:pt x="3128" y="642"/>
                </a:lnTo>
                <a:lnTo>
                  <a:pt x="3260" y="662"/>
                </a:lnTo>
                <a:lnTo>
                  <a:pt x="3388" y="678"/>
                </a:lnTo>
                <a:lnTo>
                  <a:pt x="3512" y="694"/>
                </a:lnTo>
                <a:lnTo>
                  <a:pt x="3632" y="708"/>
                </a:lnTo>
                <a:lnTo>
                  <a:pt x="3750" y="722"/>
                </a:lnTo>
                <a:lnTo>
                  <a:pt x="3864" y="732"/>
                </a:lnTo>
                <a:lnTo>
                  <a:pt x="3974" y="740"/>
                </a:lnTo>
                <a:lnTo>
                  <a:pt x="4080" y="748"/>
                </a:lnTo>
                <a:lnTo>
                  <a:pt x="4184" y="754"/>
                </a:lnTo>
                <a:lnTo>
                  <a:pt x="4286" y="758"/>
                </a:lnTo>
                <a:lnTo>
                  <a:pt x="4384" y="762"/>
                </a:lnTo>
                <a:lnTo>
                  <a:pt x="4478" y="762"/>
                </a:lnTo>
                <a:lnTo>
                  <a:pt x="4570" y="762"/>
                </a:lnTo>
                <a:lnTo>
                  <a:pt x="4660" y="760"/>
                </a:lnTo>
                <a:lnTo>
                  <a:pt x="4746" y="758"/>
                </a:lnTo>
                <a:lnTo>
                  <a:pt x="4830" y="754"/>
                </a:lnTo>
                <a:lnTo>
                  <a:pt x="4912" y="748"/>
                </a:lnTo>
                <a:lnTo>
                  <a:pt x="4992" y="740"/>
                </a:lnTo>
                <a:lnTo>
                  <a:pt x="5068" y="732"/>
                </a:lnTo>
                <a:lnTo>
                  <a:pt x="5144" y="724"/>
                </a:lnTo>
                <a:lnTo>
                  <a:pt x="5216" y="714"/>
                </a:lnTo>
                <a:lnTo>
                  <a:pt x="5216" y="714"/>
                </a:lnTo>
                <a:close/>
              </a:path>
            </a:pathLst>
          </a:custGeom>
          <a:solidFill>
            <a:schemeClr val="bg2">
              <a:alpha val="4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Freeform 22"/>
          <p:cNvSpPr>
            <a:spLocks/>
          </p:cNvSpPr>
          <p:nvPr/>
        </p:nvSpPr>
        <p:spPr bwMode="hidden">
          <a:xfrm>
            <a:off x="2828728" y="4087562"/>
            <a:ext cx="5467980" cy="774272"/>
          </a:xfrm>
          <a:custGeom>
            <a:avLst/>
            <a:gdLst/>
            <a:ahLst/>
            <a:cxnLst>
              <a:cxn ang="0">
                <a:pos x="0" y="70"/>
              </a:cxn>
              <a:cxn ang="0">
                <a:pos x="0" y="70"/>
              </a:cxn>
              <a:cxn ang="0">
                <a:pos x="18" y="66"/>
              </a:cxn>
              <a:cxn ang="0">
                <a:pos x="72" y="56"/>
              </a:cxn>
              <a:cxn ang="0">
                <a:pos x="164" y="42"/>
              </a:cxn>
              <a:cxn ang="0">
                <a:pos x="224" y="34"/>
              </a:cxn>
              <a:cxn ang="0">
                <a:pos x="294" y="26"/>
              </a:cxn>
              <a:cxn ang="0">
                <a:pos x="372" y="20"/>
              </a:cxn>
              <a:cxn ang="0">
                <a:pos x="462" y="14"/>
              </a:cxn>
              <a:cxn ang="0">
                <a:pos x="560" y="8"/>
              </a:cxn>
              <a:cxn ang="0">
                <a:pos x="670" y="4"/>
              </a:cxn>
              <a:cxn ang="0">
                <a:pos x="790" y="2"/>
              </a:cxn>
              <a:cxn ang="0">
                <a:pos x="920" y="0"/>
              </a:cxn>
              <a:cxn ang="0">
                <a:pos x="1060" y="2"/>
              </a:cxn>
              <a:cxn ang="0">
                <a:pos x="1210" y="6"/>
              </a:cxn>
              <a:cxn ang="0">
                <a:pos x="1372" y="14"/>
              </a:cxn>
              <a:cxn ang="0">
                <a:pos x="1544" y="24"/>
              </a:cxn>
              <a:cxn ang="0">
                <a:pos x="1726" y="40"/>
              </a:cxn>
              <a:cxn ang="0">
                <a:pos x="1920" y="58"/>
              </a:cxn>
              <a:cxn ang="0">
                <a:pos x="2126" y="80"/>
              </a:cxn>
              <a:cxn ang="0">
                <a:pos x="2342" y="106"/>
              </a:cxn>
              <a:cxn ang="0">
                <a:pos x="2570" y="138"/>
              </a:cxn>
              <a:cxn ang="0">
                <a:pos x="2808" y="174"/>
              </a:cxn>
              <a:cxn ang="0">
                <a:pos x="3058" y="216"/>
              </a:cxn>
              <a:cxn ang="0">
                <a:pos x="3320" y="266"/>
              </a:cxn>
              <a:cxn ang="0">
                <a:pos x="3594" y="320"/>
              </a:cxn>
              <a:cxn ang="0">
                <a:pos x="3880" y="380"/>
              </a:cxn>
              <a:cxn ang="0">
                <a:pos x="4178" y="448"/>
              </a:cxn>
              <a:cxn ang="0">
                <a:pos x="4488" y="522"/>
              </a:cxn>
              <a:cxn ang="0">
                <a:pos x="4810" y="604"/>
              </a:cxn>
              <a:cxn ang="0">
                <a:pos x="5144" y="694"/>
              </a:cxn>
            </a:cxnLst>
            <a:rect l="0" t="0" r="r" b="b"/>
            <a:pathLst>
              <a:path w="5144" h="694">
                <a:moveTo>
                  <a:pt x="0" y="70"/>
                </a:moveTo>
                <a:lnTo>
                  <a:pt x="0" y="70"/>
                </a:lnTo>
                <a:lnTo>
                  <a:pt x="18" y="66"/>
                </a:lnTo>
                <a:lnTo>
                  <a:pt x="72" y="56"/>
                </a:lnTo>
                <a:lnTo>
                  <a:pt x="164" y="42"/>
                </a:lnTo>
                <a:lnTo>
                  <a:pt x="224" y="34"/>
                </a:lnTo>
                <a:lnTo>
                  <a:pt x="294" y="26"/>
                </a:lnTo>
                <a:lnTo>
                  <a:pt x="372" y="20"/>
                </a:lnTo>
                <a:lnTo>
                  <a:pt x="462" y="14"/>
                </a:lnTo>
                <a:lnTo>
                  <a:pt x="560" y="8"/>
                </a:lnTo>
                <a:lnTo>
                  <a:pt x="670" y="4"/>
                </a:lnTo>
                <a:lnTo>
                  <a:pt x="790" y="2"/>
                </a:lnTo>
                <a:lnTo>
                  <a:pt x="920" y="0"/>
                </a:lnTo>
                <a:lnTo>
                  <a:pt x="1060" y="2"/>
                </a:lnTo>
                <a:lnTo>
                  <a:pt x="1210" y="6"/>
                </a:lnTo>
                <a:lnTo>
                  <a:pt x="1372" y="14"/>
                </a:lnTo>
                <a:lnTo>
                  <a:pt x="1544" y="24"/>
                </a:lnTo>
                <a:lnTo>
                  <a:pt x="1726" y="40"/>
                </a:lnTo>
                <a:lnTo>
                  <a:pt x="1920" y="58"/>
                </a:lnTo>
                <a:lnTo>
                  <a:pt x="2126" y="80"/>
                </a:lnTo>
                <a:lnTo>
                  <a:pt x="2342" y="106"/>
                </a:lnTo>
                <a:lnTo>
                  <a:pt x="2570" y="138"/>
                </a:lnTo>
                <a:lnTo>
                  <a:pt x="2808" y="174"/>
                </a:lnTo>
                <a:lnTo>
                  <a:pt x="3058" y="216"/>
                </a:lnTo>
                <a:lnTo>
                  <a:pt x="3320" y="266"/>
                </a:lnTo>
                <a:lnTo>
                  <a:pt x="3594" y="320"/>
                </a:lnTo>
                <a:lnTo>
                  <a:pt x="3880" y="380"/>
                </a:lnTo>
                <a:lnTo>
                  <a:pt x="4178" y="448"/>
                </a:lnTo>
                <a:lnTo>
                  <a:pt x="4488" y="522"/>
                </a:lnTo>
                <a:lnTo>
                  <a:pt x="4810" y="604"/>
                </a:lnTo>
                <a:lnTo>
                  <a:pt x="5144" y="694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Freeform 26"/>
          <p:cNvSpPr>
            <a:spLocks/>
          </p:cNvSpPr>
          <p:nvPr/>
        </p:nvSpPr>
        <p:spPr bwMode="hidden">
          <a:xfrm>
            <a:off x="5609489" y="4074174"/>
            <a:ext cx="3308000" cy="651549"/>
          </a:xfrm>
          <a:custGeom>
            <a:avLst/>
            <a:gdLst/>
            <a:ahLst/>
            <a:cxnLst>
              <a:cxn ang="0">
                <a:pos x="0" y="584"/>
              </a:cxn>
              <a:cxn ang="0">
                <a:pos x="0" y="584"/>
              </a:cxn>
              <a:cxn ang="0">
                <a:pos x="90" y="560"/>
              </a:cxn>
              <a:cxn ang="0">
                <a:pos x="336" y="498"/>
              </a:cxn>
              <a:cxn ang="0">
                <a:pos x="506" y="456"/>
              </a:cxn>
              <a:cxn ang="0">
                <a:pos x="702" y="410"/>
              </a:cxn>
              <a:cxn ang="0">
                <a:pos x="920" y="360"/>
              </a:cxn>
              <a:cxn ang="0">
                <a:pos x="1154" y="306"/>
              </a:cxn>
              <a:cxn ang="0">
                <a:pos x="1402" y="254"/>
              </a:cxn>
              <a:cxn ang="0">
                <a:pos x="1656" y="202"/>
              </a:cxn>
              <a:cxn ang="0">
                <a:pos x="1916" y="154"/>
              </a:cxn>
              <a:cxn ang="0">
                <a:pos x="2174" y="108"/>
              </a:cxn>
              <a:cxn ang="0">
                <a:pos x="2302" y="88"/>
              </a:cxn>
              <a:cxn ang="0">
                <a:pos x="2426" y="68"/>
              </a:cxn>
              <a:cxn ang="0">
                <a:pos x="2550" y="52"/>
              </a:cxn>
              <a:cxn ang="0">
                <a:pos x="2670" y="36"/>
              </a:cxn>
              <a:cxn ang="0">
                <a:pos x="2788" y="24"/>
              </a:cxn>
              <a:cxn ang="0">
                <a:pos x="2900" y="14"/>
              </a:cxn>
              <a:cxn ang="0">
                <a:pos x="3008" y="6"/>
              </a:cxn>
              <a:cxn ang="0">
                <a:pos x="3112" y="0"/>
              </a:cxn>
            </a:cxnLst>
            <a:rect l="0" t="0" r="r" b="b"/>
            <a:pathLst>
              <a:path w="3112" h="584">
                <a:moveTo>
                  <a:pt x="0" y="584"/>
                </a:moveTo>
                <a:lnTo>
                  <a:pt x="0" y="584"/>
                </a:lnTo>
                <a:lnTo>
                  <a:pt x="90" y="560"/>
                </a:lnTo>
                <a:lnTo>
                  <a:pt x="336" y="498"/>
                </a:lnTo>
                <a:lnTo>
                  <a:pt x="506" y="456"/>
                </a:lnTo>
                <a:lnTo>
                  <a:pt x="702" y="410"/>
                </a:lnTo>
                <a:lnTo>
                  <a:pt x="920" y="360"/>
                </a:lnTo>
                <a:lnTo>
                  <a:pt x="1154" y="306"/>
                </a:lnTo>
                <a:lnTo>
                  <a:pt x="1402" y="254"/>
                </a:lnTo>
                <a:lnTo>
                  <a:pt x="1656" y="202"/>
                </a:lnTo>
                <a:lnTo>
                  <a:pt x="1916" y="154"/>
                </a:lnTo>
                <a:lnTo>
                  <a:pt x="2174" y="108"/>
                </a:lnTo>
                <a:lnTo>
                  <a:pt x="2302" y="88"/>
                </a:lnTo>
                <a:lnTo>
                  <a:pt x="2426" y="68"/>
                </a:lnTo>
                <a:lnTo>
                  <a:pt x="2550" y="52"/>
                </a:lnTo>
                <a:lnTo>
                  <a:pt x="2670" y="36"/>
                </a:lnTo>
                <a:lnTo>
                  <a:pt x="2788" y="24"/>
                </a:lnTo>
                <a:lnTo>
                  <a:pt x="2900" y="14"/>
                </a:lnTo>
                <a:lnTo>
                  <a:pt x="3008" y="6"/>
                </a:lnTo>
                <a:lnTo>
                  <a:pt x="3112" y="0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 useBgFill="1">
        <p:nvSpPr>
          <p:cNvPr id="13" name="Freeform 10"/>
          <p:cNvSpPr>
            <a:spLocks/>
          </p:cNvSpPr>
          <p:nvPr/>
        </p:nvSpPr>
        <p:spPr bwMode="hidden">
          <a:xfrm>
            <a:off x="211665" y="4058555"/>
            <a:ext cx="8723376" cy="1329874"/>
          </a:xfrm>
          <a:custGeom>
            <a:avLst/>
            <a:gdLst/>
            <a:ahLst/>
            <a:cxnLst>
              <a:cxn ang="0">
                <a:pos x="8192" y="512"/>
              </a:cxn>
              <a:cxn ang="0">
                <a:pos x="8040" y="570"/>
              </a:cxn>
              <a:cxn ang="0">
                <a:pos x="7878" y="620"/>
              </a:cxn>
              <a:cxn ang="0">
                <a:pos x="7706" y="666"/>
              </a:cxn>
              <a:cxn ang="0">
                <a:pos x="7522" y="702"/>
              </a:cxn>
              <a:cxn ang="0">
                <a:pos x="7322" y="730"/>
              </a:cxn>
              <a:cxn ang="0">
                <a:pos x="7106" y="750"/>
              </a:cxn>
              <a:cxn ang="0">
                <a:pos x="6872" y="762"/>
              </a:cxn>
              <a:cxn ang="0">
                <a:pos x="6618" y="760"/>
              </a:cxn>
              <a:cxn ang="0">
                <a:pos x="6342" y="750"/>
              </a:cxn>
              <a:cxn ang="0">
                <a:pos x="6042" y="726"/>
              </a:cxn>
              <a:cxn ang="0">
                <a:pos x="5716" y="690"/>
              </a:cxn>
              <a:cxn ang="0">
                <a:pos x="5364" y="642"/>
              </a:cxn>
              <a:cxn ang="0">
                <a:pos x="4982" y="578"/>
              </a:cxn>
              <a:cxn ang="0">
                <a:pos x="4568" y="500"/>
              </a:cxn>
              <a:cxn ang="0">
                <a:pos x="4122" y="406"/>
              </a:cxn>
              <a:cxn ang="0">
                <a:pos x="3640" y="296"/>
              </a:cxn>
              <a:cxn ang="0">
                <a:pos x="3396" y="240"/>
              </a:cxn>
              <a:cxn ang="0">
                <a:pos x="2934" y="148"/>
              </a:cxn>
              <a:cxn ang="0">
                <a:pos x="2512" y="82"/>
              </a:cxn>
              <a:cxn ang="0">
                <a:pos x="2126" y="36"/>
              </a:cxn>
              <a:cxn ang="0">
                <a:pos x="1776" y="10"/>
              </a:cxn>
              <a:cxn ang="0">
                <a:pos x="1462" y="0"/>
              </a:cxn>
              <a:cxn ang="0">
                <a:pos x="1182" y="4"/>
              </a:cxn>
              <a:cxn ang="0">
                <a:pos x="934" y="20"/>
              </a:cxn>
              <a:cxn ang="0">
                <a:pos x="716" y="44"/>
              </a:cxn>
              <a:cxn ang="0">
                <a:pos x="530" y="74"/>
              </a:cxn>
              <a:cxn ang="0">
                <a:pos x="374" y="108"/>
              </a:cxn>
              <a:cxn ang="0">
                <a:pos x="248" y="144"/>
              </a:cxn>
              <a:cxn ang="0">
                <a:pos x="148" y="176"/>
              </a:cxn>
              <a:cxn ang="0">
                <a:pos x="48" y="216"/>
              </a:cxn>
              <a:cxn ang="0">
                <a:pos x="0" y="240"/>
              </a:cxn>
              <a:cxn ang="0">
                <a:pos x="8192" y="1192"/>
              </a:cxn>
              <a:cxn ang="0">
                <a:pos x="8196" y="1186"/>
              </a:cxn>
              <a:cxn ang="0">
                <a:pos x="8196" y="510"/>
              </a:cxn>
              <a:cxn ang="0">
                <a:pos x="8192" y="512"/>
              </a:cxn>
            </a:cxnLst>
            <a:rect l="0" t="0" r="r" b="b"/>
            <a:pathLst>
              <a:path w="8196" h="1192">
                <a:moveTo>
                  <a:pt x="8192" y="512"/>
                </a:moveTo>
                <a:lnTo>
                  <a:pt x="8192" y="512"/>
                </a:lnTo>
                <a:lnTo>
                  <a:pt x="8116" y="542"/>
                </a:lnTo>
                <a:lnTo>
                  <a:pt x="8040" y="570"/>
                </a:lnTo>
                <a:lnTo>
                  <a:pt x="7960" y="596"/>
                </a:lnTo>
                <a:lnTo>
                  <a:pt x="7878" y="620"/>
                </a:lnTo>
                <a:lnTo>
                  <a:pt x="7794" y="644"/>
                </a:lnTo>
                <a:lnTo>
                  <a:pt x="7706" y="666"/>
                </a:lnTo>
                <a:lnTo>
                  <a:pt x="7616" y="684"/>
                </a:lnTo>
                <a:lnTo>
                  <a:pt x="7522" y="702"/>
                </a:lnTo>
                <a:lnTo>
                  <a:pt x="7424" y="718"/>
                </a:lnTo>
                <a:lnTo>
                  <a:pt x="7322" y="730"/>
                </a:lnTo>
                <a:lnTo>
                  <a:pt x="7216" y="742"/>
                </a:lnTo>
                <a:lnTo>
                  <a:pt x="7106" y="750"/>
                </a:lnTo>
                <a:lnTo>
                  <a:pt x="6992" y="758"/>
                </a:lnTo>
                <a:lnTo>
                  <a:pt x="6872" y="762"/>
                </a:lnTo>
                <a:lnTo>
                  <a:pt x="6748" y="762"/>
                </a:lnTo>
                <a:lnTo>
                  <a:pt x="6618" y="760"/>
                </a:lnTo>
                <a:lnTo>
                  <a:pt x="6482" y="756"/>
                </a:lnTo>
                <a:lnTo>
                  <a:pt x="6342" y="750"/>
                </a:lnTo>
                <a:lnTo>
                  <a:pt x="6196" y="740"/>
                </a:lnTo>
                <a:lnTo>
                  <a:pt x="6042" y="726"/>
                </a:lnTo>
                <a:lnTo>
                  <a:pt x="5882" y="710"/>
                </a:lnTo>
                <a:lnTo>
                  <a:pt x="5716" y="690"/>
                </a:lnTo>
                <a:lnTo>
                  <a:pt x="5544" y="668"/>
                </a:lnTo>
                <a:lnTo>
                  <a:pt x="5364" y="642"/>
                </a:lnTo>
                <a:lnTo>
                  <a:pt x="5176" y="612"/>
                </a:lnTo>
                <a:lnTo>
                  <a:pt x="4982" y="578"/>
                </a:lnTo>
                <a:lnTo>
                  <a:pt x="4778" y="540"/>
                </a:lnTo>
                <a:lnTo>
                  <a:pt x="4568" y="500"/>
                </a:lnTo>
                <a:lnTo>
                  <a:pt x="4348" y="454"/>
                </a:lnTo>
                <a:lnTo>
                  <a:pt x="4122" y="406"/>
                </a:lnTo>
                <a:lnTo>
                  <a:pt x="3886" y="354"/>
                </a:lnTo>
                <a:lnTo>
                  <a:pt x="3640" y="296"/>
                </a:lnTo>
                <a:lnTo>
                  <a:pt x="3640" y="296"/>
                </a:lnTo>
                <a:lnTo>
                  <a:pt x="3396" y="240"/>
                </a:lnTo>
                <a:lnTo>
                  <a:pt x="3160" y="192"/>
                </a:lnTo>
                <a:lnTo>
                  <a:pt x="2934" y="148"/>
                </a:lnTo>
                <a:lnTo>
                  <a:pt x="2718" y="112"/>
                </a:lnTo>
                <a:lnTo>
                  <a:pt x="2512" y="82"/>
                </a:lnTo>
                <a:lnTo>
                  <a:pt x="2314" y="56"/>
                </a:lnTo>
                <a:lnTo>
                  <a:pt x="2126" y="36"/>
                </a:lnTo>
                <a:lnTo>
                  <a:pt x="1948" y="20"/>
                </a:lnTo>
                <a:lnTo>
                  <a:pt x="1776" y="10"/>
                </a:lnTo>
                <a:lnTo>
                  <a:pt x="1616" y="2"/>
                </a:lnTo>
                <a:lnTo>
                  <a:pt x="1462" y="0"/>
                </a:lnTo>
                <a:lnTo>
                  <a:pt x="1318" y="0"/>
                </a:lnTo>
                <a:lnTo>
                  <a:pt x="1182" y="4"/>
                </a:lnTo>
                <a:lnTo>
                  <a:pt x="1054" y="10"/>
                </a:lnTo>
                <a:lnTo>
                  <a:pt x="934" y="20"/>
                </a:lnTo>
                <a:lnTo>
                  <a:pt x="822" y="30"/>
                </a:lnTo>
                <a:lnTo>
                  <a:pt x="716" y="44"/>
                </a:lnTo>
                <a:lnTo>
                  <a:pt x="620" y="58"/>
                </a:lnTo>
                <a:lnTo>
                  <a:pt x="530" y="74"/>
                </a:lnTo>
                <a:lnTo>
                  <a:pt x="450" y="92"/>
                </a:lnTo>
                <a:lnTo>
                  <a:pt x="374" y="108"/>
                </a:lnTo>
                <a:lnTo>
                  <a:pt x="308" y="126"/>
                </a:lnTo>
                <a:lnTo>
                  <a:pt x="248" y="144"/>
                </a:lnTo>
                <a:lnTo>
                  <a:pt x="194" y="160"/>
                </a:lnTo>
                <a:lnTo>
                  <a:pt x="148" y="176"/>
                </a:lnTo>
                <a:lnTo>
                  <a:pt x="108" y="192"/>
                </a:lnTo>
                <a:lnTo>
                  <a:pt x="48" y="216"/>
                </a:lnTo>
                <a:lnTo>
                  <a:pt x="12" y="234"/>
                </a:lnTo>
                <a:lnTo>
                  <a:pt x="0" y="240"/>
                </a:lnTo>
                <a:lnTo>
                  <a:pt x="0" y="1192"/>
                </a:lnTo>
                <a:lnTo>
                  <a:pt x="8192" y="1192"/>
                </a:lnTo>
                <a:lnTo>
                  <a:pt x="8192" y="1192"/>
                </a:lnTo>
                <a:lnTo>
                  <a:pt x="8196" y="1186"/>
                </a:lnTo>
                <a:lnTo>
                  <a:pt x="8196" y="1186"/>
                </a:lnTo>
                <a:lnTo>
                  <a:pt x="8196" y="510"/>
                </a:lnTo>
                <a:lnTo>
                  <a:pt x="8196" y="510"/>
                </a:lnTo>
                <a:lnTo>
                  <a:pt x="8192" y="512"/>
                </a:lnTo>
                <a:lnTo>
                  <a:pt x="8192" y="512"/>
                </a:lnTo>
                <a:close/>
              </a:path>
            </a:pathLst>
          </a:custGeom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32" y="2463560"/>
            <a:ext cx="7772400" cy="1524000"/>
          </a:xfrm>
        </p:spPr>
        <p:txBody>
          <a:bodyPr anchor="t">
            <a:normAutofit/>
          </a:bodyPr>
          <a:lstStyle>
            <a:lvl1pPr algn="ctr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7365" y="1437448"/>
            <a:ext cx="6417734" cy="939801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AC54BB-D3A7-4607-963B-BF038A6824ED}" type="datetimeFigureOut">
              <a:rPr lang="ru-RU" smtClean="0"/>
              <a:t>28.09.2026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738C73-C123-495C-99F2-1C50F319B15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AC54BB-D3A7-4607-963B-BF038A6824ED}" type="datetimeFigureOut">
              <a:rPr lang="ru-RU" smtClean="0"/>
              <a:t>28.09.2026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738C73-C123-495C-99F2-1C50F319B15D}" type="slidenum">
              <a:rPr lang="ru-RU" smtClean="0"/>
              <a:t>‹#›</a:t>
            </a:fld>
            <a:endParaRPr lang="ru-R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676655" y="2679192"/>
            <a:ext cx="3822192" cy="34472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679192"/>
            <a:ext cx="3822192" cy="34472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678114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7332" y="3429000"/>
            <a:ext cx="3820055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2678113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 i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3429000"/>
            <a:ext cx="3822192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AC54BB-D3A7-4607-963B-BF038A6824ED}" type="datetimeFigureOut">
              <a:rPr lang="ru-RU" smtClean="0"/>
              <a:t>28.09.2026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738C73-C123-495C-99F2-1C50F319B15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AC54BB-D3A7-4607-963B-BF038A6824ED}" type="datetimeFigureOut">
              <a:rPr lang="ru-RU" smtClean="0"/>
              <a:t>28.09.2026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738C73-C123-495C-99F2-1C50F319B15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" name="Group 5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29874"/>
            <a:chOff x="-3905251" y="4294188"/>
            <a:chExt cx="13027839" cy="1892300"/>
          </a:xfrm>
        </p:grpSpPr>
        <p:sp>
          <p:nvSpPr>
            <p:cNvPr id="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AC54BB-D3A7-4607-963B-BF038A6824ED}" type="datetimeFigureOut">
              <a:rPr lang="ru-RU" smtClean="0"/>
              <a:t>28.09.2026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738C73-C123-495C-99F2-1C50F319B15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AC54BB-D3A7-4607-963B-BF038A6824ED}" type="datetimeFigureOut">
              <a:rPr lang="ru-RU" smtClean="0"/>
              <a:t>28.09.2026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738C73-C123-495C-99F2-1C50F319B15D}" type="slidenum">
              <a:rPr lang="ru-RU" smtClean="0"/>
              <a:t>‹#›</a:t>
            </a:fld>
            <a:endParaRPr lang="ru-R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3581400"/>
            <a:ext cx="3352800" cy="1905001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grpSp>
        <p:nvGrpSpPr>
          <p:cNvPr id="2" name="Group 23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25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9" name="Freeform 28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2" name="Title 21"/>
          <p:cNvSpPr>
            <a:spLocks noGrp="1"/>
          </p:cNvSpPr>
          <p:nvPr>
            <p:ph type="title"/>
          </p:nvPr>
        </p:nvSpPr>
        <p:spPr>
          <a:xfrm>
            <a:off x="914400" y="2286000"/>
            <a:ext cx="3352800" cy="1252728"/>
          </a:xfrm>
        </p:spPr>
        <p:txBody>
          <a:bodyPr anchor="b">
            <a:noAutofit/>
          </a:bodyPr>
          <a:lstStyle>
            <a:lvl1pPr algn="l">
              <a:defRPr sz="3200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51962" y="1828800"/>
            <a:ext cx="3904076" cy="3810000"/>
          </a:xfrm>
        </p:spPr>
        <p:txBody>
          <a:bodyPr anchor="ctr"/>
          <a:lstStyle>
            <a:lvl1pPr>
              <a:buClr>
                <a:schemeClr val="bg1"/>
              </a:buClr>
              <a:defRPr sz="2200">
                <a:solidFill>
                  <a:schemeClr val="tx2"/>
                </a:solidFill>
              </a:defRPr>
            </a:lvl1pPr>
            <a:lvl2pPr>
              <a:buClr>
                <a:schemeClr val="bg1"/>
              </a:buClr>
              <a:defRPr sz="2000">
                <a:solidFill>
                  <a:schemeClr val="tx2"/>
                </a:solidFill>
              </a:defRPr>
            </a:lvl2pPr>
            <a:lvl3pPr>
              <a:buClr>
                <a:schemeClr val="bg1"/>
              </a:buClr>
              <a:defRPr sz="1800">
                <a:solidFill>
                  <a:schemeClr val="tx2"/>
                </a:solidFill>
              </a:defRPr>
            </a:lvl3pPr>
            <a:lvl4pPr>
              <a:buClr>
                <a:schemeClr val="bg1"/>
              </a:buClr>
              <a:defRPr sz="1600">
                <a:solidFill>
                  <a:schemeClr val="tx2"/>
                </a:solidFill>
              </a:defRPr>
            </a:lvl4pPr>
            <a:lvl5pPr>
              <a:buClr>
                <a:schemeClr val="bg1"/>
              </a:buClr>
              <a:defRPr sz="1600">
                <a:solidFill>
                  <a:schemeClr val="tx2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0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4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74155" y="338667"/>
            <a:ext cx="3812645" cy="2429934"/>
          </a:xfrm>
        </p:spPr>
        <p:txBody>
          <a:bodyPr anchor="b">
            <a:normAutofit/>
          </a:bodyPr>
          <a:lstStyle>
            <a:lvl1pPr algn="l"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868333" y="2785533"/>
            <a:ext cx="3818467" cy="2421467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AC54BB-D3A7-4607-963B-BF038A6824ED}" type="datetimeFigureOut">
              <a:rPr lang="ru-RU" smtClean="0"/>
              <a:t>28.09.2026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738C73-C123-495C-99F2-1C50F319B15D}" type="slidenum">
              <a:rPr lang="ru-RU" smtClean="0"/>
              <a:t>‹#›</a:t>
            </a:fld>
            <a:endParaRPr lang="ru-R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371600"/>
            <a:ext cx="3566160" cy="2926080"/>
          </a:xfrm>
          <a:prstGeom prst="roundRect">
            <a:avLst>
              <a:gd name="adj" fmla="val 3924"/>
            </a:avLst>
          </a:prstGeom>
          <a:solidFill>
            <a:schemeClr val="accent1"/>
          </a:solidFill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 fov="600000">
              <a:rot lat="240000" lon="19799999" rev="0"/>
            </a:camera>
            <a:lightRig rig="threePt" dir="t">
              <a:rot lat="0" lon="0" rev="2700000"/>
            </a:lightRig>
          </a:scene3d>
          <a:sp3d>
            <a:bevelT w="44450" h="31750"/>
          </a:sp3d>
        </p:spPr>
        <p:txBody>
          <a:bodyPr/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AC54BB-D3A7-4607-963B-BF038A6824ED}" type="datetimeFigureOut">
              <a:rPr lang="ru-RU" smtClean="0"/>
              <a:t>28.09.2026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738C73-C123-495C-99F2-1C50F319B15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ounded Rectangle 20"/>
          <p:cNvSpPr/>
          <p:nvPr/>
        </p:nvSpPr>
        <p:spPr bwMode="hidden"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AC54BB-D3A7-4607-963B-BF038A6824ED}" type="datetimeFigureOut">
              <a:rPr lang="ru-RU" smtClean="0"/>
              <a:t>28.09.2026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738C73-C123-495C-99F2-1C50F319B15D}" type="slidenum">
              <a:rPr lang="ru-RU" smtClean="0"/>
              <a:t>‹#›</a:t>
            </a:fld>
            <a:endParaRPr lang="ru-RU"/>
          </a:p>
        </p:txBody>
      </p:sp>
      <p:grpSp>
        <p:nvGrpSpPr>
          <p:cNvPr id="15" name="Group 14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0" name="Freeform 19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447800"/>
            <a:ext cx="2057400" cy="4487333"/>
          </a:xfrm>
        </p:spPr>
        <p:txBody>
          <a:bodyPr vert="eaVert" anchor="ctr"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47800"/>
            <a:ext cx="6019800" cy="4487334"/>
          </a:xfrm>
        </p:spPr>
        <p:txBody>
          <a:bodyPr vert="eaVert"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2468880"/>
          </a:xfrm>
          <a:prstGeom prst="roundRect">
            <a:avLst>
              <a:gd name="adj" fmla="val 336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" name="Group 15"/>
          <p:cNvGrpSpPr>
            <a:grpSpLocks noChangeAspect="1"/>
          </p:cNvGrpSpPr>
          <p:nvPr/>
        </p:nvGrpSpPr>
        <p:grpSpPr bwMode="hidden">
          <a:xfrm>
            <a:off x="211665" y="1679429"/>
            <a:ext cx="8723376" cy="1329874"/>
            <a:chOff x="-3905251" y="4294188"/>
            <a:chExt cx="13027839" cy="1892300"/>
          </a:xfrm>
        </p:grpSpPr>
        <p:sp>
          <p:nvSpPr>
            <p:cNvPr id="1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2527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63672" y="6250164"/>
            <a:ext cx="378669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2"/>
                </a:solidFill>
              </a:defRPr>
            </a:lvl1pPr>
          </a:lstStyle>
          <a:p>
            <a:fld id="{E1AC54BB-D3A7-4607-963B-BF038A6824ED}" type="datetimeFigureOut">
              <a:rPr lang="ru-RU" smtClean="0"/>
              <a:t>28.09.2026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3638" y="6250164"/>
            <a:ext cx="378669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991088" y="6250163"/>
            <a:ext cx="11618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2"/>
                </a:solidFill>
              </a:defRPr>
            </a:lvl1pPr>
          </a:lstStyle>
          <a:p>
            <a:fld id="{1D738C73-C123-495C-99F2-1C50F319B15D}" type="slidenum">
              <a:rPr lang="ru-RU" smtClean="0"/>
              <a:t>‹#›</a:t>
            </a:fld>
            <a:endParaRPr 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2067" y="2675467"/>
            <a:ext cx="7408333" cy="34506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41" r:id="rId1"/>
    <p:sldLayoutId id="2147483842" r:id="rId2"/>
    <p:sldLayoutId id="2147483843" r:id="rId3"/>
    <p:sldLayoutId id="2147483844" r:id="rId4"/>
    <p:sldLayoutId id="2147483845" r:id="rId5"/>
    <p:sldLayoutId id="2147483846" r:id="rId6"/>
    <p:sldLayoutId id="2147483847" r:id="rId7"/>
    <p:sldLayoutId id="2147483848" r:id="rId8"/>
    <p:sldLayoutId id="2147483849" r:id="rId9"/>
    <p:sldLayoutId id="2147483850" r:id="rId10"/>
    <p:sldLayoutId id="214748385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rgbClr val="FFFFFF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76263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55663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46304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178308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10312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42316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74320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7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7" Type="http://schemas.openxmlformats.org/officeDocument/2006/relationships/image" Target="../media/image13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5.png"/><Relationship Id="rId4" Type="http://schemas.openxmlformats.org/officeDocument/2006/relationships/image" Target="../media/image14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18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4.xml"/><Relationship Id="rId4" Type="http://schemas.openxmlformats.org/officeDocument/2006/relationships/hyperlink" Target="https://ru.wikipedia.org/wiki/%D0%9A%D1%80%D0%B0%D0%B9%D0%BD%D0%B8%D0%B9_%D0%A1%D0%B5%D0%B2%D0%B5%D1%80" TargetMode="Externa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477672" y="365126"/>
            <a:ext cx="5691116" cy="1791220"/>
          </a:xfrm>
        </p:spPr>
        <p:txBody>
          <a:bodyPr anchor="t">
            <a:normAutofit fontScale="90000"/>
          </a:bodyPr>
          <a:lstStyle/>
          <a:p>
            <a:pPr algn="l"/>
            <a:r>
              <a:rPr lang="ru-RU" sz="5400" dirty="0" smtClean="0">
                <a:solidFill>
                  <a:srgbClr val="99FF33"/>
                </a:solidFill>
              </a:rPr>
              <a:t/>
            </a:r>
            <a:br>
              <a:rPr lang="ru-RU" sz="5400" dirty="0" smtClean="0">
                <a:solidFill>
                  <a:srgbClr val="99FF33"/>
                </a:solidFill>
              </a:rPr>
            </a:br>
            <a:r>
              <a:rPr lang="ru-RU" sz="3600" b="1" dirty="0" smtClean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ЗЕЙСКИЙ МУНИЦИПАЛЬНЫЙ ОКРУГ</a:t>
            </a:r>
            <a:endParaRPr lang="ru-RU" sz="3600" b="1" dirty="0">
              <a:solidFill>
                <a:srgbClr val="FFC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496256" y="3616656"/>
            <a:ext cx="5676616" cy="1419367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endParaRPr lang="ru-RU" sz="4000" dirty="0" smtClean="0"/>
          </a:p>
          <a:p>
            <a:pPr marL="0" indent="0">
              <a:buNone/>
            </a:pPr>
            <a:r>
              <a:rPr lang="ru-RU" sz="3900" b="1" dirty="0" smtClean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ТЕРРИТОРИЯ ИНВЕСТИЦИЙ</a:t>
            </a:r>
            <a:endParaRPr lang="ru-RU" sz="3900" b="1" dirty="0">
              <a:solidFill>
                <a:srgbClr val="FFC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Объект 6"/>
          <p:cNvSpPr>
            <a:spLocks noGrp="1"/>
          </p:cNvSpPr>
          <p:nvPr>
            <p:ph sz="quarter" idx="14"/>
          </p:nvPr>
        </p:nvSpPr>
        <p:spPr>
          <a:xfrm>
            <a:off x="6836153" y="5827594"/>
            <a:ext cx="1827946" cy="777924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endParaRPr lang="ru-RU" dirty="0" smtClean="0"/>
          </a:p>
          <a:p>
            <a:pPr marL="0" indent="0">
              <a:buNone/>
            </a:pPr>
            <a:r>
              <a:rPr lang="ru-RU" sz="4200" dirty="0" smtClean="0">
                <a:solidFill>
                  <a:srgbClr val="FFC000"/>
                </a:solidFill>
                <a:latin typeface="TT Norms ExtraBold"/>
              </a:rPr>
              <a:t>    </a:t>
            </a:r>
            <a:r>
              <a:rPr lang="ru-RU" sz="4200" dirty="0" smtClean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2026</a:t>
            </a:r>
            <a:endParaRPr lang="ru-RU" sz="4200" dirty="0">
              <a:solidFill>
                <a:srgbClr val="FFC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Заголовок 1"/>
          <p:cNvSpPr txBox="1">
            <a:spLocks/>
          </p:cNvSpPr>
          <p:nvPr/>
        </p:nvSpPr>
        <p:spPr>
          <a:xfrm>
            <a:off x="564801" y="5246927"/>
            <a:ext cx="4966320" cy="79775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3600" kern="1200" baseline="0">
                <a:solidFill>
                  <a:schemeClr val="tx1"/>
                </a:solidFill>
                <a:latin typeface="TT Norms Regular" pitchFamily="50" charset="-52"/>
                <a:ea typeface="+mj-ea"/>
                <a:cs typeface="+mj-cs"/>
              </a:defRPr>
            </a:lvl1pPr>
          </a:lstStyle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2400" dirty="0" smtClean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Администрация Зейского муниципального округа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6153" y="745602"/>
            <a:ext cx="1348569" cy="161759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1502729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" name="Рисунок 3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64949" y="6175232"/>
            <a:ext cx="407737" cy="489078"/>
          </a:xfrm>
          <a:prstGeom prst="rect">
            <a:avLst/>
          </a:prstGeom>
        </p:spPr>
      </p:pic>
      <p:sp>
        <p:nvSpPr>
          <p:cNvPr id="38" name="3 CuadroTexto"/>
          <p:cNvSpPr txBox="1"/>
          <p:nvPr/>
        </p:nvSpPr>
        <p:spPr>
          <a:xfrm>
            <a:off x="7017877" y="6260483"/>
            <a:ext cx="1728192" cy="507831"/>
          </a:xfrm>
          <a:prstGeom prst="rect">
            <a:avLst/>
          </a:prstGeom>
          <a:noFill/>
        </p:spPr>
        <p:txBody>
          <a:bodyPr wrap="square" lIns="0" tIns="0" rIns="0" bIns="0" numCol="1" spcCol="720000" rtlCol="0">
            <a:spAutoFit/>
          </a:bodyPr>
          <a:lstStyle/>
          <a:p>
            <a:r>
              <a:rPr lang="ru-RU" sz="1100" dirty="0" smtClean="0">
                <a:solidFill>
                  <a:srgbClr val="1962E9"/>
                </a:solidFill>
                <a:latin typeface="TT Norms Medium" panose="02000803030000020003" pitchFamily="50" charset="-52"/>
              </a:rPr>
              <a:t>АДМИНИСТРАЦИЯ</a:t>
            </a:r>
          </a:p>
          <a:p>
            <a:r>
              <a:rPr lang="ru-RU" sz="1100" dirty="0" smtClean="0">
                <a:solidFill>
                  <a:srgbClr val="1962E9"/>
                </a:solidFill>
                <a:latin typeface="TT Norms Medium" panose="02000803030000020003" pitchFamily="50" charset="-52"/>
              </a:rPr>
              <a:t>ЗЕЙСКОГО МУНИЦИПАЛЬНОГО ОКРУГА</a:t>
            </a:r>
          </a:p>
        </p:txBody>
      </p:sp>
      <p:cxnSp>
        <p:nvCxnSpPr>
          <p:cNvPr id="39" name="Прямая соединительная линия 38"/>
          <p:cNvCxnSpPr/>
          <p:nvPr/>
        </p:nvCxnSpPr>
        <p:spPr>
          <a:xfrm>
            <a:off x="0" y="6029960"/>
            <a:ext cx="9144000" cy="8890"/>
          </a:xfrm>
          <a:prstGeom prst="line">
            <a:avLst/>
          </a:prstGeom>
          <a:ln w="19050">
            <a:solidFill>
              <a:srgbClr val="1962E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0" name="Рисунок 3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9522" y="6200775"/>
            <a:ext cx="690539" cy="46036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098749" y="503167"/>
            <a:ext cx="6783224" cy="634995"/>
          </a:xfrm>
        </p:spPr>
        <p:txBody>
          <a:bodyPr>
            <a:normAutofit/>
          </a:bodyPr>
          <a:lstStyle/>
          <a:p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Содержание</a:t>
            </a:r>
            <a:endParaRPr lang="ru-R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869535" y="1399175"/>
            <a:ext cx="6858000" cy="3033215"/>
          </a:xfrm>
        </p:spPr>
        <p:txBody>
          <a:bodyPr>
            <a:normAutofit fontScale="25000" lnSpcReduction="20000"/>
          </a:bodyPr>
          <a:lstStyle/>
          <a:p>
            <a:pPr marL="179388" lvl="0" indent="-179388" algn="l" fontAlgn="t">
              <a:lnSpc>
                <a:spcPct val="120000"/>
              </a:lnSpc>
              <a:spcBef>
                <a:spcPct val="20000"/>
              </a:spcBef>
              <a:buClrTx/>
              <a:buFont typeface="Wingdings" panose="05000000000000000000" pitchFamily="2" charset="2"/>
              <a:buChar char="q"/>
            </a:pPr>
            <a:r>
              <a:rPr lang="ru-RU" sz="5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Обращение главы Зейского </a:t>
            </a:r>
            <a:r>
              <a:rPr lang="ru-RU" sz="56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муниципального округа</a:t>
            </a:r>
          </a:p>
          <a:p>
            <a:pPr marL="179388" lvl="0" indent="-179388" algn="l" fontAlgn="t">
              <a:lnSpc>
                <a:spcPct val="120000"/>
              </a:lnSpc>
              <a:spcBef>
                <a:spcPct val="20000"/>
              </a:spcBef>
              <a:buClrTx/>
              <a:buFont typeface="Wingdings" panose="05000000000000000000" pitchFamily="2" charset="2"/>
              <a:buChar char="q"/>
            </a:pPr>
            <a:r>
              <a:rPr lang="ru-RU" sz="56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Общая информация</a:t>
            </a:r>
          </a:p>
          <a:p>
            <a:pPr marL="179388" lvl="0" indent="-179388" algn="l" fontAlgn="t">
              <a:lnSpc>
                <a:spcPct val="120000"/>
              </a:lnSpc>
              <a:spcBef>
                <a:spcPct val="20000"/>
              </a:spcBef>
              <a:buClrTx/>
              <a:buFont typeface="Wingdings" panose="05000000000000000000" pitchFamily="2" charset="2"/>
              <a:buChar char="q"/>
            </a:pPr>
            <a:r>
              <a:rPr lang="ru-RU" sz="56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Транспортная </a:t>
            </a:r>
            <a:r>
              <a:rPr lang="ru-RU" sz="5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инфраструктура и </a:t>
            </a:r>
            <a:r>
              <a:rPr lang="ru-RU" sz="56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связь</a:t>
            </a:r>
          </a:p>
          <a:p>
            <a:pPr marL="179388" lvl="0" indent="-179388" algn="l" fontAlgn="t">
              <a:lnSpc>
                <a:spcPct val="120000"/>
              </a:lnSpc>
              <a:spcBef>
                <a:spcPct val="20000"/>
              </a:spcBef>
              <a:buClrTx/>
              <a:buFont typeface="Wingdings" panose="05000000000000000000" pitchFamily="2" charset="2"/>
              <a:buChar char="q"/>
            </a:pPr>
            <a:r>
              <a:rPr lang="ru-RU" sz="56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Население </a:t>
            </a:r>
            <a:r>
              <a:rPr lang="ru-RU" sz="5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трудовые </a:t>
            </a:r>
            <a:r>
              <a:rPr lang="ru-RU" sz="56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ресурсы</a:t>
            </a:r>
          </a:p>
          <a:p>
            <a:pPr marL="179388" lvl="0" indent="-179388" algn="l" fontAlgn="t">
              <a:lnSpc>
                <a:spcPct val="120000"/>
              </a:lnSpc>
              <a:spcBef>
                <a:spcPct val="20000"/>
              </a:spcBef>
              <a:buClrTx/>
              <a:buFont typeface="Wingdings" panose="05000000000000000000" pitchFamily="2" charset="2"/>
              <a:buChar char="q"/>
            </a:pPr>
            <a:r>
              <a:rPr lang="ru-RU" sz="56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Туризм</a:t>
            </a:r>
          </a:p>
          <a:p>
            <a:pPr marL="179388" lvl="0" indent="-179388" algn="l" fontAlgn="t">
              <a:lnSpc>
                <a:spcPct val="120000"/>
              </a:lnSpc>
              <a:spcBef>
                <a:spcPct val="20000"/>
              </a:spcBef>
              <a:buClrTx/>
              <a:buFont typeface="Wingdings" panose="05000000000000000000" pitchFamily="2" charset="2"/>
              <a:buChar char="q"/>
            </a:pPr>
            <a:r>
              <a:rPr lang="ru-RU" sz="56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Социальная инфраструктура</a:t>
            </a:r>
          </a:p>
          <a:p>
            <a:pPr marL="179388" lvl="0" indent="-179388" algn="l" fontAlgn="t">
              <a:lnSpc>
                <a:spcPct val="120000"/>
              </a:lnSpc>
              <a:spcBef>
                <a:spcPct val="20000"/>
              </a:spcBef>
              <a:buClrTx/>
              <a:buFont typeface="Wingdings" panose="05000000000000000000" pitchFamily="2" charset="2"/>
              <a:buChar char="q"/>
            </a:pPr>
            <a:r>
              <a:rPr lang="ru-RU" sz="56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Экономический потенциал</a:t>
            </a:r>
          </a:p>
          <a:p>
            <a:pPr marL="179388" lvl="0" indent="-179388" algn="l" fontAlgn="t">
              <a:lnSpc>
                <a:spcPct val="120000"/>
              </a:lnSpc>
              <a:spcBef>
                <a:spcPct val="20000"/>
              </a:spcBef>
              <a:buClrTx/>
              <a:buFont typeface="Wingdings" panose="05000000000000000000" pitchFamily="2" charset="2"/>
              <a:buChar char="q"/>
            </a:pPr>
            <a:r>
              <a:rPr lang="ru-RU" sz="56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Инвестиционная привлекательность</a:t>
            </a:r>
          </a:p>
          <a:p>
            <a:pPr marL="179388" indent="-179388" algn="l" fontAlgn="t">
              <a:lnSpc>
                <a:spcPct val="120000"/>
              </a:lnSpc>
              <a:buClrTx/>
              <a:buFont typeface="Wingdings" panose="05000000000000000000" pitchFamily="2" charset="2"/>
              <a:buChar char="q"/>
            </a:pPr>
            <a:r>
              <a:rPr lang="ru-RU" sz="56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Нормативно-правовое </a:t>
            </a:r>
            <a:r>
              <a:rPr lang="ru-RU" sz="5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регулирование инвестиционной и предпринимательской </a:t>
            </a:r>
            <a:r>
              <a:rPr lang="ru-RU" sz="56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деятельности</a:t>
            </a:r>
          </a:p>
          <a:p>
            <a:pPr marL="179388" lvl="0" indent="-179388" algn="l" fontAlgn="t">
              <a:lnSpc>
                <a:spcPct val="120000"/>
              </a:lnSpc>
              <a:spcBef>
                <a:spcPct val="20000"/>
              </a:spcBef>
              <a:buClrTx/>
              <a:buFont typeface="Wingdings" panose="05000000000000000000" pitchFamily="2" charset="2"/>
              <a:buChar char="q"/>
            </a:pPr>
            <a:r>
              <a:rPr lang="ru-RU" sz="56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Справочная </a:t>
            </a:r>
            <a:r>
              <a:rPr lang="ru-RU" sz="5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информация для инвесторов и </a:t>
            </a:r>
            <a:r>
              <a:rPr lang="ru-RU" sz="56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предпринимателей</a:t>
            </a:r>
            <a:endParaRPr lang="ru-RU" sz="56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563305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" name="Рисунок 3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64949" y="6175232"/>
            <a:ext cx="407737" cy="489078"/>
          </a:xfrm>
          <a:prstGeom prst="rect">
            <a:avLst/>
          </a:prstGeom>
        </p:spPr>
      </p:pic>
      <p:sp>
        <p:nvSpPr>
          <p:cNvPr id="38" name="3 CuadroTexto"/>
          <p:cNvSpPr txBox="1"/>
          <p:nvPr/>
        </p:nvSpPr>
        <p:spPr>
          <a:xfrm>
            <a:off x="7017876" y="6260483"/>
            <a:ext cx="2016941" cy="507831"/>
          </a:xfrm>
          <a:prstGeom prst="rect">
            <a:avLst/>
          </a:prstGeom>
          <a:noFill/>
        </p:spPr>
        <p:txBody>
          <a:bodyPr wrap="square" lIns="0" tIns="0" rIns="0" bIns="0" numCol="1" spcCol="720000" rtlCol="0">
            <a:spAutoFit/>
          </a:bodyPr>
          <a:lstStyle/>
          <a:p>
            <a:r>
              <a:rPr lang="ru-RU" sz="1100" dirty="0" smtClean="0">
                <a:solidFill>
                  <a:srgbClr val="1962E9"/>
                </a:solidFill>
                <a:latin typeface="TT Norms Medium" panose="02000803030000020003" pitchFamily="50" charset="-52"/>
              </a:rPr>
              <a:t>АДМИНИСТРАЦИЯ</a:t>
            </a:r>
          </a:p>
          <a:p>
            <a:r>
              <a:rPr lang="ru-RU" sz="1100" dirty="0" smtClean="0">
                <a:solidFill>
                  <a:srgbClr val="1962E9"/>
                </a:solidFill>
                <a:latin typeface="TT Norms Medium" panose="02000803030000020003" pitchFamily="50" charset="-52"/>
              </a:rPr>
              <a:t>ЗЕЙСКОГО МУНИЦИПАЛЬНОГО ОКРУГА</a:t>
            </a:r>
          </a:p>
        </p:txBody>
      </p:sp>
      <p:cxnSp>
        <p:nvCxnSpPr>
          <p:cNvPr id="39" name="Прямая соединительная линия 38"/>
          <p:cNvCxnSpPr/>
          <p:nvPr/>
        </p:nvCxnSpPr>
        <p:spPr>
          <a:xfrm>
            <a:off x="0" y="6029960"/>
            <a:ext cx="9144000" cy="8890"/>
          </a:xfrm>
          <a:prstGeom prst="line">
            <a:avLst/>
          </a:prstGeom>
          <a:ln w="19050">
            <a:solidFill>
              <a:srgbClr val="1962E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0" name="Рисунок 3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9522" y="6200775"/>
            <a:ext cx="690539" cy="46036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64000" y="373856"/>
            <a:ext cx="7886700" cy="1002017"/>
          </a:xfrm>
        </p:spPr>
        <p:txBody>
          <a:bodyPr>
            <a:normAutofit/>
          </a:bodyPr>
          <a:lstStyle/>
          <a:p>
            <a:pPr algn="ctr"/>
            <a:r>
              <a:rPr lang="ru-RU" sz="2400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Уважаемые инвесторы и предприниматели!</a:t>
            </a:r>
            <a:endParaRPr lang="ru-RU" sz="24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230736" y="1375874"/>
            <a:ext cx="4575236" cy="4432454"/>
          </a:xfrm>
        </p:spPr>
        <p:txBody>
          <a:bodyPr>
            <a:normAutofit fontScale="25000" lnSpcReduction="20000"/>
          </a:bodyPr>
          <a:lstStyle/>
          <a:p>
            <a:pPr marL="0" indent="179388">
              <a:lnSpc>
                <a:spcPct val="120000"/>
              </a:lnSpc>
              <a:buNone/>
            </a:pPr>
            <a:r>
              <a:rPr lang="ru-RU" sz="56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Зейский</a:t>
            </a:r>
            <a:r>
              <a:rPr lang="ru-RU" sz="5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муниципальный округ занимает </a:t>
            </a:r>
            <a:r>
              <a:rPr lang="ru-RU" sz="5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весь северо-восток Амурской области. Это самый крупный </a:t>
            </a:r>
            <a:r>
              <a:rPr lang="ru-RU" sz="5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округ </a:t>
            </a:r>
            <a:r>
              <a:rPr lang="ru-RU" sz="5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области, его площадь составляет 87,5 </a:t>
            </a:r>
            <a:r>
              <a:rPr lang="ru-RU" sz="56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тыс.кв</a:t>
            </a:r>
            <a:r>
              <a:rPr lang="ru-RU" sz="5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км (24% территории Амурской области).  </a:t>
            </a:r>
            <a:r>
              <a:rPr lang="ru-RU" sz="5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Округ </a:t>
            </a:r>
            <a:r>
              <a:rPr lang="ru-RU" sz="5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обладает большими запасами природных ресурсов. </a:t>
            </a:r>
            <a:endParaRPr lang="ru-RU" sz="56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179388">
              <a:lnSpc>
                <a:spcPct val="120000"/>
              </a:lnSpc>
              <a:buNone/>
            </a:pPr>
            <a:r>
              <a:rPr lang="ru-RU" sz="5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Экономика </a:t>
            </a:r>
            <a:r>
              <a:rPr lang="ru-RU" sz="5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Зейского </a:t>
            </a:r>
            <a:r>
              <a:rPr lang="ru-RU" sz="5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муниципального округа </a:t>
            </a:r>
            <a:r>
              <a:rPr lang="ru-RU" sz="5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включает в себя такие виды деятельности, как добыча полезных ископаемых, сельское и лесное хозяйство, транспорт и связь, торговля, строительство, обрабатывающие </a:t>
            </a:r>
            <a:r>
              <a:rPr lang="ru-RU" sz="5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производства.</a:t>
            </a:r>
          </a:p>
          <a:p>
            <a:pPr marL="0" indent="179388">
              <a:lnSpc>
                <a:spcPct val="120000"/>
              </a:lnSpc>
              <a:buNone/>
            </a:pPr>
            <a:r>
              <a:rPr lang="ru-RU" sz="5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Важными </a:t>
            </a:r>
            <a:r>
              <a:rPr lang="ru-RU" sz="5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факторами успеха в привлечении инвестиций, на наш взгляд,  являются: сокращение сроков административных процедур, поддержка и сопровождение инвесторов на всех этапах реализации проектов. Мы готовы создавать благоприятные условия для реализации перспективных проектов, которые будут способствовать развитию инфраструктуры и экономики района.</a:t>
            </a:r>
          </a:p>
          <a:p>
            <a:endParaRPr lang="ru-RU" sz="56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5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 Уважением Глава Зейского </a:t>
            </a:r>
            <a:r>
              <a:rPr lang="ru-RU" sz="5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муниципального округа </a:t>
            </a:r>
            <a:endParaRPr lang="ru-RU" sz="56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5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Илона Алексеевна </a:t>
            </a:r>
            <a:r>
              <a:rPr lang="ru-RU" sz="5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Сысолятина</a:t>
            </a:r>
          </a:p>
          <a:p>
            <a:endParaRPr lang="ru-RU" dirty="0"/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quarter" idx="14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5897" y="2900348"/>
            <a:ext cx="3819698" cy="2543695"/>
          </a:xfrm>
          <a:effectLst>
            <a:glow rad="228600">
              <a:schemeClr val="accent1">
                <a:satMod val="175000"/>
                <a:alpha val="40000"/>
              </a:schemeClr>
            </a:glow>
          </a:effectLst>
        </p:spPr>
      </p:pic>
    </p:spTree>
    <p:extLst>
      <p:ext uri="{BB962C8B-B14F-4D97-AF65-F5344CB8AC3E}">
        <p14:creationId xmlns:p14="http://schemas.microsoft.com/office/powerpoint/2010/main" val="14204377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" name="Рисунок 3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64949" y="6175232"/>
            <a:ext cx="407737" cy="489078"/>
          </a:xfrm>
          <a:prstGeom prst="rect">
            <a:avLst/>
          </a:prstGeom>
        </p:spPr>
      </p:pic>
      <p:sp>
        <p:nvSpPr>
          <p:cNvPr id="38" name="3 CuadroTexto"/>
          <p:cNvSpPr txBox="1"/>
          <p:nvPr/>
        </p:nvSpPr>
        <p:spPr>
          <a:xfrm>
            <a:off x="7017877" y="6260483"/>
            <a:ext cx="1728192" cy="338554"/>
          </a:xfrm>
          <a:prstGeom prst="rect">
            <a:avLst/>
          </a:prstGeom>
          <a:noFill/>
        </p:spPr>
        <p:txBody>
          <a:bodyPr wrap="square" lIns="0" tIns="0" rIns="0" bIns="0" numCol="1" spcCol="720000" rtlCol="0">
            <a:spAutoFit/>
          </a:bodyPr>
          <a:lstStyle/>
          <a:p>
            <a:r>
              <a:rPr lang="ru-RU" sz="1100" dirty="0" smtClean="0">
                <a:solidFill>
                  <a:srgbClr val="1962E9"/>
                </a:solidFill>
                <a:latin typeface="TT Norms Medium" panose="02000803030000020003" pitchFamily="50" charset="-52"/>
              </a:rPr>
              <a:t>АДМИНИСТРАЦИЯ</a:t>
            </a:r>
          </a:p>
          <a:p>
            <a:r>
              <a:rPr lang="ru-RU" sz="1100" dirty="0" smtClean="0">
                <a:solidFill>
                  <a:srgbClr val="1962E9"/>
                </a:solidFill>
                <a:latin typeface="TT Norms Medium" panose="02000803030000020003" pitchFamily="50" charset="-52"/>
              </a:rPr>
              <a:t>ЗЕЙСКОГО РАЙОНА</a:t>
            </a:r>
          </a:p>
        </p:txBody>
      </p:sp>
      <p:cxnSp>
        <p:nvCxnSpPr>
          <p:cNvPr id="39" name="Прямая соединительная линия 38"/>
          <p:cNvCxnSpPr/>
          <p:nvPr/>
        </p:nvCxnSpPr>
        <p:spPr>
          <a:xfrm>
            <a:off x="0" y="6029960"/>
            <a:ext cx="9144000" cy="8890"/>
          </a:xfrm>
          <a:prstGeom prst="line">
            <a:avLst/>
          </a:prstGeom>
          <a:ln w="19050">
            <a:solidFill>
              <a:srgbClr val="1962E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0" name="Рисунок 3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9522" y="6200775"/>
            <a:ext cx="690539" cy="460360"/>
          </a:xfrm>
          <a:prstGeom prst="rect">
            <a:avLst/>
          </a:prstGeom>
        </p:spPr>
      </p:pic>
      <p:sp>
        <p:nvSpPr>
          <p:cNvPr id="44" name="Заголовок 1"/>
          <p:cNvSpPr txBox="1">
            <a:spLocks/>
          </p:cNvSpPr>
          <p:nvPr/>
        </p:nvSpPr>
        <p:spPr>
          <a:xfrm>
            <a:off x="8345806" y="373856"/>
            <a:ext cx="409789" cy="26814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endParaRPr lang="ru-RU" sz="1100" b="1" dirty="0">
              <a:solidFill>
                <a:srgbClr val="1962E9"/>
              </a:solidFill>
              <a:latin typeface="TT Norms Regular" panose="02000503030000020003" pitchFamily="50" charset="-52"/>
            </a:endParaRPr>
          </a:p>
        </p:txBody>
      </p:sp>
      <p:pic>
        <p:nvPicPr>
          <p:cNvPr id="10" name="Объект 9"/>
          <p:cNvPicPr>
            <a:picLocks noGrp="1" noChangeAspect="1"/>
          </p:cNvPicPr>
          <p:nvPr>
            <p:ph idx="1"/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/>
        </p:blipFill>
        <p:spPr>
          <a:xfrm>
            <a:off x="232425" y="1865394"/>
            <a:ext cx="4630132" cy="396898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Заголовок 6"/>
          <p:cNvSpPr>
            <a:spLocks noGrp="1"/>
          </p:cNvSpPr>
          <p:nvPr>
            <p:ph type="title"/>
          </p:nvPr>
        </p:nvSpPr>
        <p:spPr>
          <a:xfrm>
            <a:off x="628650" y="365127"/>
            <a:ext cx="7886700" cy="768761"/>
          </a:xfrm>
        </p:spPr>
        <p:txBody>
          <a:bodyPr>
            <a:normAutofit/>
          </a:bodyPr>
          <a:lstStyle/>
          <a:p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Общая информация</a:t>
            </a:r>
            <a:endParaRPr lang="ru-R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4944100" y="2091752"/>
            <a:ext cx="3857172" cy="5878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74320" lvl="0" defTabSz="914400">
              <a:lnSpc>
                <a:spcPct val="115000"/>
              </a:lnSpc>
              <a:spcBef>
                <a:spcPct val="20000"/>
              </a:spcBef>
              <a:buClr>
                <a:srgbClr val="31B6FD"/>
              </a:buClr>
              <a:buSzPct val="100000"/>
            </a:pPr>
            <a:r>
              <a:rPr lang="ru-RU" sz="1400" dirty="0" smtClean="0">
                <a:solidFill>
                  <a:prstClr val="black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Общая площадь муниципального округа составляет 87486 </a:t>
            </a:r>
            <a:r>
              <a:rPr lang="ru-RU" sz="1400" dirty="0" err="1" smtClean="0">
                <a:solidFill>
                  <a:prstClr val="black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кв.км</a:t>
            </a:r>
            <a:r>
              <a:rPr lang="ru-RU" sz="1400" dirty="0" smtClean="0">
                <a:solidFill>
                  <a:prstClr val="black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. </a:t>
            </a:r>
            <a:endParaRPr lang="ru-RU" sz="1400" dirty="0">
              <a:solidFill>
                <a:prstClr val="black"/>
              </a:solidFill>
              <a:latin typeface="Times New Roman" panose="02020603050405020304" pitchFamily="18" charset="0"/>
              <a:ea typeface="Calibri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5198038" y="4307006"/>
            <a:ext cx="3672498" cy="10833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914400">
              <a:lnSpc>
                <a:spcPct val="115000"/>
              </a:lnSpc>
              <a:spcBef>
                <a:spcPct val="20000"/>
              </a:spcBef>
              <a:buClr>
                <a:srgbClr val="31B6FD"/>
              </a:buClr>
              <a:buSzPct val="100000"/>
            </a:pPr>
            <a:r>
              <a:rPr lang="ru-RU" sz="1400" dirty="0">
                <a:solidFill>
                  <a:prstClr val="black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На территории </a:t>
            </a:r>
            <a:r>
              <a:rPr lang="ru-RU" sz="1400" dirty="0" smtClean="0">
                <a:solidFill>
                  <a:prstClr val="black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муниципального округа </a:t>
            </a:r>
            <a:r>
              <a:rPr lang="ru-RU" sz="1400" dirty="0">
                <a:solidFill>
                  <a:prstClr val="black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72,8% занимают леса, под водой 9,3% территории и только 0,8% земли сельхозугодий. 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5198037" y="2839490"/>
            <a:ext cx="3733219" cy="133113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914400">
              <a:lnSpc>
                <a:spcPct val="115000"/>
              </a:lnSpc>
              <a:spcBef>
                <a:spcPct val="20000"/>
              </a:spcBef>
              <a:buClr>
                <a:srgbClr val="31B6FD"/>
              </a:buClr>
              <a:buSzPct val="100000"/>
            </a:pPr>
            <a:r>
              <a:rPr lang="ru-RU" sz="1400" dirty="0">
                <a:solidFill>
                  <a:prstClr val="black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Площадь </a:t>
            </a:r>
            <a:r>
              <a:rPr lang="ru-RU" sz="1400" dirty="0" err="1">
                <a:solidFill>
                  <a:prstClr val="black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Зейского</a:t>
            </a:r>
            <a:r>
              <a:rPr lang="ru-RU" sz="1400" dirty="0">
                <a:solidFill>
                  <a:prstClr val="black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 </a:t>
            </a:r>
            <a:r>
              <a:rPr lang="ru-RU" sz="1400" dirty="0" smtClean="0">
                <a:solidFill>
                  <a:prstClr val="black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муниципального округа </a:t>
            </a:r>
            <a:r>
              <a:rPr lang="ru-RU" sz="1400" dirty="0">
                <a:solidFill>
                  <a:prstClr val="black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составляет 24,1 % территории Амурской области, при этом численность населения составляет только 2,3% от численности области. 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1441637" y="2004254"/>
            <a:ext cx="2538711" cy="38142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3 CuadroTexto"/>
          <p:cNvSpPr txBox="1"/>
          <p:nvPr/>
        </p:nvSpPr>
        <p:spPr>
          <a:xfrm>
            <a:off x="7017876" y="6260483"/>
            <a:ext cx="2016941" cy="507831"/>
          </a:xfrm>
          <a:prstGeom prst="rect">
            <a:avLst/>
          </a:prstGeom>
          <a:noFill/>
        </p:spPr>
        <p:txBody>
          <a:bodyPr wrap="square" lIns="0" tIns="0" rIns="0" bIns="0" numCol="1" spcCol="720000" rtlCol="0">
            <a:spAutoFit/>
          </a:bodyPr>
          <a:lstStyle/>
          <a:p>
            <a:r>
              <a:rPr lang="ru-RU" sz="1100" dirty="0" smtClean="0">
                <a:solidFill>
                  <a:srgbClr val="1962E9"/>
                </a:solidFill>
                <a:latin typeface="TT Norms Medium" panose="02000803030000020003" pitchFamily="50" charset="-52"/>
              </a:rPr>
              <a:t>АДМИНИСТРАЦИЯ</a:t>
            </a:r>
          </a:p>
          <a:p>
            <a:r>
              <a:rPr lang="ru-RU" sz="1100" dirty="0" smtClean="0">
                <a:solidFill>
                  <a:srgbClr val="1962E9"/>
                </a:solidFill>
                <a:latin typeface="TT Norms Medium" panose="02000803030000020003" pitchFamily="50" charset="-52"/>
              </a:rPr>
              <a:t>ЗЕЙСКОГО МУНИЦИПАЛЬНОГО ОКРУГА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5221" y="1841130"/>
            <a:ext cx="1852976" cy="83099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 err="1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Зейский</a:t>
            </a:r>
            <a:r>
              <a:rPr lang="ru-RU" sz="1600" b="1" dirty="0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 муниципальный округ</a:t>
            </a:r>
            <a:endParaRPr lang="ru-RU" sz="1600" b="1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4666003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" name="Рисунок 3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64949" y="6175232"/>
            <a:ext cx="407737" cy="489078"/>
          </a:xfrm>
          <a:prstGeom prst="rect">
            <a:avLst/>
          </a:prstGeom>
        </p:spPr>
      </p:pic>
      <p:sp>
        <p:nvSpPr>
          <p:cNvPr id="38" name="3 CuadroTexto"/>
          <p:cNvSpPr txBox="1"/>
          <p:nvPr/>
        </p:nvSpPr>
        <p:spPr>
          <a:xfrm>
            <a:off x="7017877" y="6260483"/>
            <a:ext cx="1728192" cy="338554"/>
          </a:xfrm>
          <a:prstGeom prst="rect">
            <a:avLst/>
          </a:prstGeom>
          <a:noFill/>
        </p:spPr>
        <p:txBody>
          <a:bodyPr wrap="square" lIns="0" tIns="0" rIns="0" bIns="0" numCol="1" spcCol="720000" rtlCol="0">
            <a:spAutoFit/>
          </a:bodyPr>
          <a:lstStyle/>
          <a:p>
            <a:r>
              <a:rPr lang="ru-RU" sz="1100" dirty="0" smtClean="0">
                <a:solidFill>
                  <a:srgbClr val="1962E9"/>
                </a:solidFill>
                <a:latin typeface="TT Norms Medium" panose="02000803030000020003" pitchFamily="50" charset="-52"/>
              </a:rPr>
              <a:t>АДМИНИСТРАЦИЯ</a:t>
            </a:r>
          </a:p>
          <a:p>
            <a:r>
              <a:rPr lang="ru-RU" sz="1100" dirty="0" smtClean="0">
                <a:solidFill>
                  <a:srgbClr val="1962E9"/>
                </a:solidFill>
                <a:latin typeface="TT Norms Medium" panose="02000803030000020003" pitchFamily="50" charset="-52"/>
              </a:rPr>
              <a:t>ЗЕЙСКОГО РАЙОНА</a:t>
            </a:r>
          </a:p>
        </p:txBody>
      </p:sp>
      <p:cxnSp>
        <p:nvCxnSpPr>
          <p:cNvPr id="39" name="Прямая соединительная линия 38"/>
          <p:cNvCxnSpPr/>
          <p:nvPr/>
        </p:nvCxnSpPr>
        <p:spPr>
          <a:xfrm>
            <a:off x="0" y="6029960"/>
            <a:ext cx="9144000" cy="8890"/>
          </a:xfrm>
          <a:prstGeom prst="line">
            <a:avLst/>
          </a:prstGeom>
          <a:ln w="19050">
            <a:solidFill>
              <a:srgbClr val="1962E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0" name="Рисунок 3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9522" y="6200775"/>
            <a:ext cx="690539" cy="460360"/>
          </a:xfrm>
          <a:prstGeom prst="rect">
            <a:avLst/>
          </a:prstGeom>
        </p:spPr>
      </p:pic>
      <p:sp>
        <p:nvSpPr>
          <p:cNvPr id="8" name="Объект 7"/>
          <p:cNvSpPr>
            <a:spLocks noGrp="1"/>
          </p:cNvSpPr>
          <p:nvPr>
            <p:ph idx="1"/>
          </p:nvPr>
        </p:nvSpPr>
        <p:spPr>
          <a:xfrm>
            <a:off x="290725" y="1237659"/>
            <a:ext cx="8455344" cy="3967755"/>
          </a:xfrm>
        </p:spPr>
        <p:txBody>
          <a:bodyPr>
            <a:normAutofit/>
          </a:bodyPr>
          <a:lstStyle/>
          <a:p>
            <a:pPr indent="0" algn="just">
              <a:lnSpc>
                <a:spcPct val="115000"/>
              </a:lnSpc>
              <a:spcAft>
                <a:spcPts val="0"/>
              </a:spcAft>
              <a:buNone/>
            </a:pPr>
            <a:endParaRPr lang="ru-RU" sz="1600" dirty="0">
              <a:latin typeface="TT Norms ExtraBold"/>
              <a:ea typeface="Calibri"/>
              <a:cs typeface="Times New Roman" pitchFamily="18" charset="0"/>
            </a:endParaRPr>
          </a:p>
          <a:p>
            <a:pPr indent="0">
              <a:lnSpc>
                <a:spcPts val="1440"/>
              </a:lnSpc>
              <a:buNone/>
            </a:pPr>
            <a:endParaRPr lang="ru-RU" sz="1600" dirty="0" smtClean="0">
              <a:solidFill>
                <a:schemeClr val="tx1"/>
              </a:solidFill>
              <a:latin typeface="TT Norms ExtraBold"/>
              <a:ea typeface="Times New Roman"/>
              <a:cs typeface="Times New Roman" pitchFamily="18" charset="0"/>
            </a:endParaRPr>
          </a:p>
        </p:txBody>
      </p:sp>
      <p:sp>
        <p:nvSpPr>
          <p:cNvPr id="7" name="Заголовок 6"/>
          <p:cNvSpPr>
            <a:spLocks noGrp="1"/>
          </p:cNvSpPr>
          <p:nvPr>
            <p:ph type="title"/>
          </p:nvPr>
        </p:nvSpPr>
        <p:spPr>
          <a:xfrm>
            <a:off x="628650" y="365127"/>
            <a:ext cx="7886700" cy="791569"/>
          </a:xfrm>
        </p:spPr>
        <p:txBody>
          <a:bodyPr>
            <a:normAutofit/>
          </a:bodyPr>
          <a:lstStyle/>
          <a:p>
            <a:pPr algn="ctr"/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Общая информация</a:t>
            </a:r>
            <a:endParaRPr lang="ru-R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3 CuadroTexto"/>
          <p:cNvSpPr txBox="1"/>
          <p:nvPr/>
        </p:nvSpPr>
        <p:spPr>
          <a:xfrm>
            <a:off x="7017876" y="6260483"/>
            <a:ext cx="2016941" cy="507831"/>
          </a:xfrm>
          <a:prstGeom prst="rect">
            <a:avLst/>
          </a:prstGeom>
          <a:noFill/>
        </p:spPr>
        <p:txBody>
          <a:bodyPr wrap="square" lIns="0" tIns="0" rIns="0" bIns="0" numCol="1" spcCol="720000" rtlCol="0">
            <a:spAutoFit/>
          </a:bodyPr>
          <a:lstStyle/>
          <a:p>
            <a:r>
              <a:rPr lang="ru-RU" sz="1100" dirty="0" smtClean="0">
                <a:solidFill>
                  <a:srgbClr val="1962E9"/>
                </a:solidFill>
                <a:latin typeface="TT Norms Medium" panose="02000803030000020003" pitchFamily="50" charset="-52"/>
              </a:rPr>
              <a:t>АДМИНИСТРАЦИЯ</a:t>
            </a:r>
          </a:p>
          <a:p>
            <a:r>
              <a:rPr lang="ru-RU" sz="1100" dirty="0" smtClean="0">
                <a:solidFill>
                  <a:srgbClr val="1962E9"/>
                </a:solidFill>
                <a:latin typeface="TT Norms Medium" panose="02000803030000020003" pitchFamily="50" charset="-52"/>
              </a:rPr>
              <a:t>ЗЕЙСКОГО МУНИЦИПАЛЬНОГО ОКРУГА</a:t>
            </a: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6738" y="1492725"/>
            <a:ext cx="7943316" cy="416751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1429992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" name="Рисунок 3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64949" y="6175232"/>
            <a:ext cx="407737" cy="489078"/>
          </a:xfrm>
          <a:prstGeom prst="rect">
            <a:avLst/>
          </a:prstGeom>
        </p:spPr>
      </p:pic>
      <p:sp>
        <p:nvSpPr>
          <p:cNvPr id="38" name="3 CuadroTexto"/>
          <p:cNvSpPr txBox="1"/>
          <p:nvPr/>
        </p:nvSpPr>
        <p:spPr>
          <a:xfrm>
            <a:off x="7017877" y="6260483"/>
            <a:ext cx="1728192" cy="338554"/>
          </a:xfrm>
          <a:prstGeom prst="rect">
            <a:avLst/>
          </a:prstGeom>
          <a:noFill/>
        </p:spPr>
        <p:txBody>
          <a:bodyPr wrap="square" lIns="0" tIns="0" rIns="0" bIns="0" numCol="1" spcCol="720000" rtlCol="0">
            <a:spAutoFit/>
          </a:bodyPr>
          <a:lstStyle/>
          <a:p>
            <a:r>
              <a:rPr lang="ru-RU" sz="1100" dirty="0" smtClean="0">
                <a:solidFill>
                  <a:srgbClr val="1962E9"/>
                </a:solidFill>
                <a:latin typeface="TT Norms Medium" panose="02000803030000020003" pitchFamily="50" charset="-52"/>
              </a:rPr>
              <a:t>АДМИНИСТРАЦИЯ</a:t>
            </a:r>
          </a:p>
          <a:p>
            <a:r>
              <a:rPr lang="ru-RU" sz="1100" dirty="0" smtClean="0">
                <a:solidFill>
                  <a:srgbClr val="1962E9"/>
                </a:solidFill>
                <a:latin typeface="TT Norms Medium" panose="02000803030000020003" pitchFamily="50" charset="-52"/>
              </a:rPr>
              <a:t>ЗЕЙСКОГО РАЙОНА</a:t>
            </a:r>
          </a:p>
        </p:txBody>
      </p:sp>
      <p:cxnSp>
        <p:nvCxnSpPr>
          <p:cNvPr id="39" name="Прямая соединительная линия 38"/>
          <p:cNvCxnSpPr/>
          <p:nvPr/>
        </p:nvCxnSpPr>
        <p:spPr>
          <a:xfrm>
            <a:off x="0" y="6029960"/>
            <a:ext cx="9144000" cy="8890"/>
          </a:xfrm>
          <a:prstGeom prst="line">
            <a:avLst/>
          </a:prstGeom>
          <a:ln w="19050">
            <a:solidFill>
              <a:srgbClr val="1962E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0" name="Рисунок 3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9522" y="6200775"/>
            <a:ext cx="690539" cy="460360"/>
          </a:xfrm>
          <a:prstGeom prst="rect">
            <a:avLst/>
          </a:prstGeom>
        </p:spPr>
      </p:pic>
      <p:sp>
        <p:nvSpPr>
          <p:cNvPr id="8" name="Объект 7"/>
          <p:cNvSpPr>
            <a:spLocks noGrp="1"/>
          </p:cNvSpPr>
          <p:nvPr>
            <p:ph idx="1"/>
          </p:nvPr>
        </p:nvSpPr>
        <p:spPr>
          <a:xfrm>
            <a:off x="290724" y="1241946"/>
            <a:ext cx="8588355" cy="4651631"/>
          </a:xfrm>
        </p:spPr>
        <p:txBody>
          <a:bodyPr>
            <a:normAutofit fontScale="85000" lnSpcReduction="20000"/>
          </a:bodyPr>
          <a:lstStyle/>
          <a:p>
            <a:pPr indent="0" algn="just">
              <a:lnSpc>
                <a:spcPct val="115000"/>
              </a:lnSpc>
              <a:spcAft>
                <a:spcPts val="0"/>
              </a:spcAft>
              <a:buNone/>
            </a:pPr>
            <a:endParaRPr lang="ru-RU" sz="1600" dirty="0">
              <a:latin typeface="TT Norms ExtraBold"/>
              <a:ea typeface="Calibri"/>
              <a:cs typeface="Times New Roman" pitchFamily="18" charset="0"/>
            </a:endParaRPr>
          </a:p>
          <a:p>
            <a:pPr indent="0">
              <a:lnSpc>
                <a:spcPct val="120000"/>
              </a:lnSpc>
              <a:buNone/>
            </a:pPr>
            <a:r>
              <a:rPr lang="ru-RU" sz="1600" dirty="0" err="1" smtClean="0">
                <a:solidFill>
                  <a:schemeClr val="tx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Зейский</a:t>
            </a: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 муниципальный округ был образован 28 марта 2023 года. До этой даты территория существовала как </a:t>
            </a:r>
            <a:r>
              <a:rPr lang="ru-RU" sz="1600" dirty="0" err="1" smtClean="0">
                <a:solidFill>
                  <a:schemeClr val="tx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Зейский</a:t>
            </a: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 район, который был </a:t>
            </a: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образован в 1926 г. </a:t>
            </a:r>
            <a:r>
              <a:rPr lang="ru-RU" sz="1600" dirty="0" err="1">
                <a:solidFill>
                  <a:schemeClr val="tx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Зейский</a:t>
            </a: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 </a:t>
            </a: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муниципальный округ </a:t>
            </a: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входит в состав </a:t>
            </a: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Амурской области</a:t>
            </a: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. </a:t>
            </a: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Административным центром  </a:t>
            </a:r>
            <a:r>
              <a:rPr lang="ru-RU" sz="1600" dirty="0" err="1">
                <a:solidFill>
                  <a:schemeClr val="tx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Зейского</a:t>
            </a: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 </a:t>
            </a: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муниципального округа </a:t>
            </a: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является город </a:t>
            </a:r>
            <a:r>
              <a:rPr lang="ru-RU" sz="1600" dirty="0" err="1" smtClean="0">
                <a:solidFill>
                  <a:schemeClr val="tx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Зея</a:t>
            </a: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.</a:t>
            </a:r>
          </a:p>
          <a:p>
            <a:pPr indent="0">
              <a:lnSpc>
                <a:spcPct val="120000"/>
              </a:lnSpc>
              <a:buNone/>
            </a:pPr>
            <a:endParaRPr lang="ru-RU" sz="1600" dirty="0">
              <a:solidFill>
                <a:schemeClr val="tx1"/>
              </a:solidFill>
              <a:latin typeface="Times New Roman" panose="02020603050405020304" pitchFamily="18" charset="0"/>
              <a:ea typeface="Calibri"/>
              <a:cs typeface="Times New Roman" panose="02020603050405020304" pitchFamily="18" charset="0"/>
            </a:endParaRPr>
          </a:p>
          <a:p>
            <a:pPr indent="0">
              <a:lnSpc>
                <a:spcPct val="120000"/>
              </a:lnSpc>
              <a:buNone/>
            </a:pPr>
            <a:r>
              <a:rPr lang="ru-RU" sz="1600" dirty="0" err="1" smtClean="0">
                <a:solidFill>
                  <a:schemeClr val="tx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Зейский</a:t>
            </a: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 муниципальный округ </a:t>
            </a: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граничит </a:t>
            </a: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с: </a:t>
            </a:r>
          </a:p>
          <a:p>
            <a:pPr indent="0">
              <a:lnSpc>
                <a:spcPct val="120000"/>
              </a:lnSpc>
              <a:buNone/>
            </a:pPr>
            <a:endParaRPr lang="ru-RU" sz="1600" dirty="0" smtClean="0">
              <a:solidFill>
                <a:schemeClr val="tx1"/>
              </a:solidFill>
              <a:latin typeface="Times New Roman" panose="02020603050405020304" pitchFamily="18" charset="0"/>
              <a:ea typeface="Times New Roman"/>
              <a:cs typeface="Times New Roman" panose="02020603050405020304" pitchFamily="18" charset="0"/>
            </a:endParaRPr>
          </a:p>
          <a:p>
            <a:pPr marL="560070" indent="-285750">
              <a:lnSpc>
                <a:spcPct val="120000"/>
              </a:lnSpc>
            </a:pP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На </a:t>
            </a: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западе — с Тындинским муниципальным </a:t>
            </a: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округом</a:t>
            </a:r>
            <a:endParaRPr lang="ru-RU" sz="1600" dirty="0">
              <a:solidFill>
                <a:schemeClr val="tx1"/>
              </a:solidFill>
              <a:latin typeface="Times New Roman" panose="02020603050405020304" pitchFamily="18" charset="0"/>
              <a:ea typeface="Times New Roman"/>
              <a:cs typeface="Times New Roman" panose="02020603050405020304" pitchFamily="18" charset="0"/>
            </a:endParaRPr>
          </a:p>
          <a:p>
            <a:pPr marL="560070" indent="-285750">
              <a:lnSpc>
                <a:spcPct val="120000"/>
              </a:lnSpc>
            </a:pP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На юго-востоке — с </a:t>
            </a:r>
            <a:r>
              <a:rPr lang="ru-RU" sz="1600" dirty="0" err="1">
                <a:solidFill>
                  <a:schemeClr val="tx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Селемджинским</a:t>
            </a: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 муниципальным районом и </a:t>
            </a:r>
            <a:r>
              <a:rPr lang="ru-RU" sz="1600" dirty="0" err="1">
                <a:solidFill>
                  <a:schemeClr val="tx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Мазановским</a:t>
            </a: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 муниципальным </a:t>
            </a: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округом</a:t>
            </a:r>
            <a:endParaRPr lang="ru-RU" sz="1600" dirty="0">
              <a:solidFill>
                <a:schemeClr val="tx1"/>
              </a:solidFill>
              <a:latin typeface="Times New Roman" panose="02020603050405020304" pitchFamily="18" charset="0"/>
              <a:ea typeface="Times New Roman"/>
              <a:cs typeface="Times New Roman" panose="02020603050405020304" pitchFamily="18" charset="0"/>
            </a:endParaRPr>
          </a:p>
          <a:p>
            <a:pPr marL="560070" indent="-285750">
              <a:lnSpc>
                <a:spcPct val="120000"/>
              </a:lnSpc>
            </a:pP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На юге — с Шимановским муниципальным </a:t>
            </a: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округом</a:t>
            </a:r>
            <a:endParaRPr lang="ru-RU" sz="1600" dirty="0">
              <a:solidFill>
                <a:schemeClr val="tx1"/>
              </a:solidFill>
              <a:latin typeface="Times New Roman" panose="02020603050405020304" pitchFamily="18" charset="0"/>
              <a:ea typeface="Times New Roman"/>
              <a:cs typeface="Times New Roman" panose="02020603050405020304" pitchFamily="18" charset="0"/>
            </a:endParaRPr>
          </a:p>
          <a:p>
            <a:pPr marL="560070" indent="-285750">
              <a:lnSpc>
                <a:spcPct val="120000"/>
              </a:lnSpc>
            </a:pP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На юго-западе — с </a:t>
            </a:r>
            <a:r>
              <a:rPr lang="ru-RU" sz="1600" dirty="0" err="1">
                <a:solidFill>
                  <a:schemeClr val="tx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Магдагачинским</a:t>
            </a: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 муниципальным округом Амурской </a:t>
            </a: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области</a:t>
            </a:r>
            <a:endParaRPr lang="ru-RU" sz="1600" dirty="0">
              <a:solidFill>
                <a:schemeClr val="tx1"/>
              </a:solidFill>
              <a:latin typeface="Times New Roman" panose="02020603050405020304" pitchFamily="18" charset="0"/>
              <a:ea typeface="Times New Roman"/>
              <a:cs typeface="Times New Roman" panose="02020603050405020304" pitchFamily="18" charset="0"/>
            </a:endParaRPr>
          </a:p>
          <a:p>
            <a:pPr marL="560070" indent="-285750">
              <a:lnSpc>
                <a:spcPct val="120000"/>
              </a:lnSpc>
            </a:pP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На севере — с Республикой Саха (Якутия</a:t>
            </a: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)</a:t>
            </a:r>
            <a:endParaRPr lang="ru-RU" sz="1600" dirty="0">
              <a:solidFill>
                <a:schemeClr val="tx1"/>
              </a:solidFill>
              <a:latin typeface="Times New Roman" panose="02020603050405020304" pitchFamily="18" charset="0"/>
              <a:ea typeface="Times New Roman"/>
              <a:cs typeface="Times New Roman" panose="02020603050405020304" pitchFamily="18" charset="0"/>
            </a:endParaRPr>
          </a:p>
          <a:p>
            <a:pPr marL="560070" indent="-285750">
              <a:lnSpc>
                <a:spcPct val="120000"/>
              </a:lnSpc>
            </a:pP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На востоке — с </a:t>
            </a: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Хабаровским краем</a:t>
            </a:r>
          </a:p>
          <a:p>
            <a:pPr indent="0">
              <a:lnSpc>
                <a:spcPct val="120000"/>
              </a:lnSpc>
              <a:buNone/>
            </a:pPr>
            <a:endParaRPr lang="ru-RU" sz="1600" dirty="0">
              <a:solidFill>
                <a:schemeClr val="tx1"/>
              </a:solidFill>
              <a:latin typeface="Times New Roman" panose="02020603050405020304" pitchFamily="18" charset="0"/>
              <a:ea typeface="Times New Roman"/>
              <a:cs typeface="Times New Roman" panose="02020603050405020304" pitchFamily="18" charset="0"/>
            </a:endParaRPr>
          </a:p>
          <a:p>
            <a:pPr indent="0">
              <a:lnSpc>
                <a:spcPct val="120000"/>
              </a:lnSpc>
              <a:buNone/>
            </a:pP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В </a:t>
            </a: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состав территории </a:t>
            </a:r>
            <a:r>
              <a:rPr lang="ru-RU" sz="1600" dirty="0" err="1">
                <a:solidFill>
                  <a:schemeClr val="tx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Зейского</a:t>
            </a: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 </a:t>
            </a: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муниципального округа </a:t>
            </a: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входят территории сельских поселений и межселенные территории. </a:t>
            </a:r>
            <a:r>
              <a:rPr lang="ru-RU" sz="1600" dirty="0" err="1">
                <a:solidFill>
                  <a:schemeClr val="tx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Зейский</a:t>
            </a: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 </a:t>
            </a: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муниципальный округ </a:t>
            </a: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отнесен к территориям с низкой плотностью населения, является местностью, приравненной к районам Крайнего Севера</a:t>
            </a: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7" name="Заголовок 6"/>
          <p:cNvSpPr>
            <a:spLocks noGrp="1"/>
          </p:cNvSpPr>
          <p:nvPr>
            <p:ph type="title"/>
          </p:nvPr>
        </p:nvSpPr>
        <p:spPr>
          <a:xfrm>
            <a:off x="628650" y="365127"/>
            <a:ext cx="7886700" cy="876820"/>
          </a:xfrm>
        </p:spPr>
        <p:txBody>
          <a:bodyPr>
            <a:normAutofit/>
          </a:bodyPr>
          <a:lstStyle/>
          <a:p>
            <a:pPr algn="ctr"/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Общая информация</a:t>
            </a:r>
            <a:endParaRPr lang="ru-R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3 CuadroTexto"/>
          <p:cNvSpPr txBox="1"/>
          <p:nvPr/>
        </p:nvSpPr>
        <p:spPr>
          <a:xfrm>
            <a:off x="7017876" y="6260483"/>
            <a:ext cx="2016941" cy="507831"/>
          </a:xfrm>
          <a:prstGeom prst="rect">
            <a:avLst/>
          </a:prstGeom>
          <a:noFill/>
        </p:spPr>
        <p:txBody>
          <a:bodyPr wrap="square" lIns="0" tIns="0" rIns="0" bIns="0" numCol="1" spcCol="720000" rtlCol="0">
            <a:spAutoFit/>
          </a:bodyPr>
          <a:lstStyle/>
          <a:p>
            <a:r>
              <a:rPr lang="ru-RU" sz="1100" dirty="0" smtClean="0">
                <a:solidFill>
                  <a:srgbClr val="1962E9"/>
                </a:solidFill>
                <a:latin typeface="TT Norms Medium" panose="02000803030000020003" pitchFamily="50" charset="-52"/>
              </a:rPr>
              <a:t>АДМИНИСТРАЦИЯ</a:t>
            </a:r>
          </a:p>
          <a:p>
            <a:r>
              <a:rPr lang="ru-RU" sz="1100" dirty="0" smtClean="0">
                <a:solidFill>
                  <a:srgbClr val="1962E9"/>
                </a:solidFill>
                <a:latin typeface="TT Norms Medium" panose="02000803030000020003" pitchFamily="50" charset="-52"/>
              </a:rPr>
              <a:t>ЗЕЙСКОГО МУНИЦИПАЛЬНОГО ОКРУГА</a:t>
            </a:r>
          </a:p>
        </p:txBody>
      </p:sp>
    </p:spTree>
    <p:extLst>
      <p:ext uri="{BB962C8B-B14F-4D97-AF65-F5344CB8AC3E}">
        <p14:creationId xmlns:p14="http://schemas.microsoft.com/office/powerpoint/2010/main" val="8894843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одзаголовок 4"/>
          <p:cNvSpPr>
            <a:spLocks noGrp="1"/>
          </p:cNvSpPr>
          <p:nvPr>
            <p:ph idx="1"/>
          </p:nvPr>
        </p:nvSpPr>
        <p:spPr>
          <a:xfrm>
            <a:off x="313898" y="1694793"/>
            <a:ext cx="8516203" cy="4025754"/>
          </a:xfrm>
        </p:spPr>
        <p:txBody>
          <a:bodyPr>
            <a:normAutofit fontScale="62500" lnSpcReduction="20000"/>
          </a:bodyPr>
          <a:lstStyle/>
          <a:p>
            <a:pPr marL="0" indent="265113">
              <a:lnSpc>
                <a:spcPct val="110000"/>
              </a:lnSpc>
              <a:buNone/>
            </a:pP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Зейский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 муниципальный округ как муниципальное образование включает в себя 19 сельских муниципальных образования со статусом сельского поселения, в состав которых входят 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28 населенных пункта. 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На территории округа находится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Зейское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 водохранилище площадью 2420 кв. км, проходит Дальневосточная железная дорога протяжённостью 575 км. </a:t>
            </a:r>
          </a:p>
          <a:p>
            <a:pPr marL="0" lvl="0" indent="265113">
              <a:buNone/>
            </a:pPr>
            <a:endParaRPr lang="ru-RU" spc="50" dirty="0" smtClean="0">
              <a:solidFill>
                <a:prstClr val="black"/>
              </a:solidFill>
              <a:latin typeface="Times New Roman" panose="02020603050405020304" pitchFamily="18" charset="0"/>
              <a:ea typeface="Calibri"/>
              <a:cs typeface="Times New Roman" panose="02020603050405020304" pitchFamily="18" charset="0"/>
            </a:endParaRPr>
          </a:p>
          <a:p>
            <a:pPr marL="0" lvl="0" indent="265113">
              <a:buNone/>
            </a:pPr>
            <a:r>
              <a:rPr lang="ru-RU" spc="50" dirty="0" smtClean="0">
                <a:solidFill>
                  <a:prstClr val="black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Межрайонные </a:t>
            </a:r>
            <a:r>
              <a:rPr lang="ru-RU" spc="50" dirty="0">
                <a:solidFill>
                  <a:prstClr val="black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и внутренние транспортные связи осуществляются водным, автомобильным и воздушным транспортом. Сообщение между северными поселками (Береговой, Горный, Октябрьский, Хвойный, Бомнак) </a:t>
            </a:r>
            <a:r>
              <a:rPr lang="ru-RU" spc="50" dirty="0" smtClean="0">
                <a:solidFill>
                  <a:prstClr val="black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может быть так же авиационное</a:t>
            </a:r>
            <a:r>
              <a:rPr lang="ru-RU" spc="50" dirty="0">
                <a:solidFill>
                  <a:prstClr val="black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. Между южными поселками сообщение  автомобильное</a:t>
            </a:r>
            <a:r>
              <a:rPr lang="ru-RU" spc="50" dirty="0" smtClean="0">
                <a:solidFill>
                  <a:prstClr val="black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.</a:t>
            </a:r>
          </a:p>
          <a:p>
            <a:pPr marL="0" lvl="0" indent="265113">
              <a:buNone/>
            </a:pPr>
            <a:endParaRPr lang="ru-RU" dirty="0">
              <a:solidFill>
                <a:prstClr val="black"/>
              </a:solidFill>
              <a:latin typeface="Times New Roman" panose="02020603050405020304" pitchFamily="18" charset="0"/>
              <a:ea typeface="Calibri"/>
              <a:cs typeface="Times New Roman" panose="02020603050405020304" pitchFamily="18" charset="0"/>
            </a:endParaRPr>
          </a:p>
          <a:p>
            <a:pPr marL="0" lvl="0" indent="265113">
              <a:lnSpc>
                <a:spcPct val="115000"/>
              </a:lnSpc>
              <a:buNone/>
            </a:pPr>
            <a:r>
              <a:rPr lang="ru-RU" dirty="0" smtClean="0">
                <a:solidFill>
                  <a:prstClr val="black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В округе </a:t>
            </a:r>
            <a:r>
              <a:rPr lang="ru-RU" dirty="0">
                <a:solidFill>
                  <a:prstClr val="black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расположились </a:t>
            </a:r>
            <a:r>
              <a:rPr lang="ru-RU" dirty="0" err="1">
                <a:solidFill>
                  <a:prstClr val="black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Зейский</a:t>
            </a:r>
            <a:r>
              <a:rPr lang="ru-RU" dirty="0">
                <a:solidFill>
                  <a:prstClr val="black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 заповедник, комплексные заказники – </a:t>
            </a:r>
            <a:r>
              <a:rPr lang="ru-RU" dirty="0" err="1">
                <a:solidFill>
                  <a:prstClr val="black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Урканский</a:t>
            </a:r>
            <a:r>
              <a:rPr lang="ru-RU" dirty="0">
                <a:solidFill>
                  <a:prstClr val="black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 и </a:t>
            </a:r>
            <a:r>
              <a:rPr lang="ru-RU" dirty="0" err="1">
                <a:solidFill>
                  <a:prstClr val="black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Верхнедепский</a:t>
            </a:r>
            <a:r>
              <a:rPr lang="ru-RU" dirty="0">
                <a:solidFill>
                  <a:prstClr val="black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. Памятники природы – кедровый стланик у поселка </a:t>
            </a:r>
            <a:r>
              <a:rPr lang="ru-RU" dirty="0" err="1">
                <a:solidFill>
                  <a:prstClr val="black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Джуваскит</a:t>
            </a:r>
            <a:r>
              <a:rPr lang="ru-RU" dirty="0">
                <a:solidFill>
                  <a:prstClr val="black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, отрезок реки </a:t>
            </a:r>
            <a:r>
              <a:rPr lang="ru-RU" dirty="0" err="1">
                <a:solidFill>
                  <a:prstClr val="black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Деп</a:t>
            </a:r>
            <a:r>
              <a:rPr lang="ru-RU" dirty="0" smtClean="0">
                <a:solidFill>
                  <a:prstClr val="black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, памятники </a:t>
            </a:r>
            <a:r>
              <a:rPr lang="ru-RU" dirty="0">
                <a:solidFill>
                  <a:prstClr val="black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истории и культуры</a:t>
            </a:r>
            <a:r>
              <a:rPr lang="ru-RU" dirty="0" smtClean="0">
                <a:solidFill>
                  <a:prstClr val="black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.</a:t>
            </a:r>
          </a:p>
          <a:p>
            <a:pPr marL="0" lvl="0" indent="265113">
              <a:lnSpc>
                <a:spcPct val="115000"/>
              </a:lnSpc>
              <a:buNone/>
            </a:pPr>
            <a:endParaRPr lang="ru-RU" dirty="0">
              <a:solidFill>
                <a:prstClr val="black"/>
              </a:solidFill>
              <a:latin typeface="Times New Roman" panose="02020603050405020304" pitchFamily="18" charset="0"/>
              <a:ea typeface="Calibri"/>
              <a:cs typeface="Times New Roman" panose="02020603050405020304" pitchFamily="18" charset="0"/>
            </a:endParaRPr>
          </a:p>
          <a:p>
            <a:pPr marL="0" lvl="0" indent="265113">
              <a:lnSpc>
                <a:spcPct val="115000"/>
              </a:lnSpc>
              <a:buNone/>
            </a:pPr>
            <a:r>
              <a:rPr lang="ru-RU" dirty="0">
                <a:solidFill>
                  <a:prstClr val="black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Основными видами экономической деятельности на территории </a:t>
            </a:r>
            <a:r>
              <a:rPr lang="ru-RU" dirty="0" smtClean="0">
                <a:solidFill>
                  <a:prstClr val="black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округа </a:t>
            </a:r>
            <a:r>
              <a:rPr lang="ru-RU" dirty="0">
                <a:solidFill>
                  <a:prstClr val="black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являются: добыча полезных ископаемых, лесное хозяйство, сельское хозяйство, торговля и прочие.</a:t>
            </a:r>
          </a:p>
          <a:p>
            <a:pPr marL="0" indent="265113">
              <a:buNone/>
            </a:pPr>
            <a:endParaRPr lang="ru-RU" dirty="0"/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4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Общая информация</a:t>
            </a:r>
            <a:endParaRPr lang="ru-RU" sz="24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7" name="Рисунок 3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64949" y="6175232"/>
            <a:ext cx="407737" cy="489078"/>
          </a:xfrm>
          <a:prstGeom prst="rect">
            <a:avLst/>
          </a:prstGeom>
        </p:spPr>
      </p:pic>
      <p:sp>
        <p:nvSpPr>
          <p:cNvPr id="38" name="3 CuadroTexto"/>
          <p:cNvSpPr txBox="1"/>
          <p:nvPr/>
        </p:nvSpPr>
        <p:spPr>
          <a:xfrm>
            <a:off x="7017877" y="6260483"/>
            <a:ext cx="1728192" cy="338554"/>
          </a:xfrm>
          <a:prstGeom prst="rect">
            <a:avLst/>
          </a:prstGeom>
          <a:noFill/>
        </p:spPr>
        <p:txBody>
          <a:bodyPr wrap="square" lIns="0" tIns="0" rIns="0" bIns="0" numCol="1" spcCol="720000" rtlCol="0">
            <a:spAutoFit/>
          </a:bodyPr>
          <a:lstStyle/>
          <a:p>
            <a:r>
              <a:rPr lang="ru-RU" sz="1100" dirty="0" smtClean="0">
                <a:solidFill>
                  <a:srgbClr val="1962E9"/>
                </a:solidFill>
                <a:latin typeface="TT Norms Medium" panose="02000803030000020003" pitchFamily="50" charset="-52"/>
              </a:rPr>
              <a:t>АДМИНИСТРАЦИЯ</a:t>
            </a:r>
          </a:p>
          <a:p>
            <a:r>
              <a:rPr lang="ru-RU" sz="1100" dirty="0" smtClean="0">
                <a:solidFill>
                  <a:srgbClr val="1962E9"/>
                </a:solidFill>
                <a:latin typeface="TT Norms Medium" panose="02000803030000020003" pitchFamily="50" charset="-52"/>
              </a:rPr>
              <a:t>ЗЕЙСКОГО РАЙОНА</a:t>
            </a:r>
          </a:p>
        </p:txBody>
      </p:sp>
      <p:cxnSp>
        <p:nvCxnSpPr>
          <p:cNvPr id="39" name="Прямая соединительная линия 38"/>
          <p:cNvCxnSpPr/>
          <p:nvPr/>
        </p:nvCxnSpPr>
        <p:spPr>
          <a:xfrm>
            <a:off x="0" y="6029960"/>
            <a:ext cx="9144000" cy="8890"/>
          </a:xfrm>
          <a:prstGeom prst="line">
            <a:avLst/>
          </a:prstGeom>
          <a:ln w="19050">
            <a:solidFill>
              <a:srgbClr val="1962E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0" name="Рисунок 3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9522" y="6200775"/>
            <a:ext cx="690539" cy="460360"/>
          </a:xfrm>
          <a:prstGeom prst="rect">
            <a:avLst/>
          </a:prstGeom>
        </p:spPr>
      </p:pic>
      <p:sp>
        <p:nvSpPr>
          <p:cNvPr id="44" name="Заголовок 1"/>
          <p:cNvSpPr txBox="1">
            <a:spLocks/>
          </p:cNvSpPr>
          <p:nvPr/>
        </p:nvSpPr>
        <p:spPr>
          <a:xfrm>
            <a:off x="8345806" y="373856"/>
            <a:ext cx="409789" cy="26814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endParaRPr lang="ru-RU" sz="1100" b="1" dirty="0">
              <a:solidFill>
                <a:srgbClr val="1962E9"/>
              </a:solidFill>
              <a:latin typeface="TT Norms Regular" panose="02000503030000020003" pitchFamily="50" charset="-52"/>
            </a:endParaRPr>
          </a:p>
        </p:txBody>
      </p:sp>
      <p:sp>
        <p:nvSpPr>
          <p:cNvPr id="10" name="3 CuadroTexto"/>
          <p:cNvSpPr txBox="1"/>
          <p:nvPr/>
        </p:nvSpPr>
        <p:spPr>
          <a:xfrm>
            <a:off x="7017876" y="6260483"/>
            <a:ext cx="2016941" cy="507831"/>
          </a:xfrm>
          <a:prstGeom prst="rect">
            <a:avLst/>
          </a:prstGeom>
          <a:noFill/>
        </p:spPr>
        <p:txBody>
          <a:bodyPr wrap="square" lIns="0" tIns="0" rIns="0" bIns="0" numCol="1" spcCol="720000" rtlCol="0">
            <a:spAutoFit/>
          </a:bodyPr>
          <a:lstStyle/>
          <a:p>
            <a:r>
              <a:rPr lang="ru-RU" sz="1100" dirty="0" smtClean="0">
                <a:solidFill>
                  <a:srgbClr val="1962E9"/>
                </a:solidFill>
                <a:latin typeface="TT Norms Medium" panose="02000803030000020003" pitchFamily="50" charset="-52"/>
              </a:rPr>
              <a:t>АДМИНИСТРАЦИЯ</a:t>
            </a:r>
          </a:p>
          <a:p>
            <a:r>
              <a:rPr lang="ru-RU" sz="1100" dirty="0" smtClean="0">
                <a:solidFill>
                  <a:srgbClr val="1962E9"/>
                </a:solidFill>
                <a:latin typeface="TT Norms Medium" panose="02000803030000020003" pitchFamily="50" charset="-52"/>
              </a:rPr>
              <a:t>ЗЕЙСКОГО МУНИЦИПАЛЬНОГО ОКРУГА</a:t>
            </a:r>
          </a:p>
        </p:txBody>
      </p:sp>
    </p:spTree>
    <p:extLst>
      <p:ext uri="{BB962C8B-B14F-4D97-AF65-F5344CB8AC3E}">
        <p14:creationId xmlns:p14="http://schemas.microsoft.com/office/powerpoint/2010/main" val="20499671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" name="Рисунок 3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64949" y="6175232"/>
            <a:ext cx="407737" cy="489078"/>
          </a:xfrm>
          <a:prstGeom prst="rect">
            <a:avLst/>
          </a:prstGeom>
        </p:spPr>
      </p:pic>
      <p:sp>
        <p:nvSpPr>
          <p:cNvPr id="38" name="3 CuadroTexto"/>
          <p:cNvSpPr txBox="1"/>
          <p:nvPr/>
        </p:nvSpPr>
        <p:spPr>
          <a:xfrm>
            <a:off x="7017877" y="6260483"/>
            <a:ext cx="1728192" cy="338554"/>
          </a:xfrm>
          <a:prstGeom prst="rect">
            <a:avLst/>
          </a:prstGeom>
          <a:noFill/>
        </p:spPr>
        <p:txBody>
          <a:bodyPr wrap="square" lIns="0" tIns="0" rIns="0" bIns="0" numCol="1" spcCol="720000" rtlCol="0">
            <a:spAutoFit/>
          </a:bodyPr>
          <a:lstStyle/>
          <a:p>
            <a:r>
              <a:rPr lang="ru-RU" sz="1100" dirty="0" smtClean="0">
                <a:solidFill>
                  <a:srgbClr val="1962E9"/>
                </a:solidFill>
                <a:latin typeface="TT Norms Medium" panose="02000803030000020003" pitchFamily="50" charset="-52"/>
              </a:rPr>
              <a:t>АДМИНИСТРАЦИЯ</a:t>
            </a:r>
          </a:p>
          <a:p>
            <a:r>
              <a:rPr lang="ru-RU" sz="1100" dirty="0" smtClean="0">
                <a:solidFill>
                  <a:srgbClr val="1962E9"/>
                </a:solidFill>
                <a:latin typeface="TT Norms Medium" panose="02000803030000020003" pitchFamily="50" charset="-52"/>
              </a:rPr>
              <a:t>ЗЕЙСКОГО РАЙОНА</a:t>
            </a:r>
          </a:p>
        </p:txBody>
      </p:sp>
      <p:cxnSp>
        <p:nvCxnSpPr>
          <p:cNvPr id="39" name="Прямая соединительная линия 38"/>
          <p:cNvCxnSpPr/>
          <p:nvPr/>
        </p:nvCxnSpPr>
        <p:spPr>
          <a:xfrm>
            <a:off x="0" y="6029960"/>
            <a:ext cx="9144000" cy="8890"/>
          </a:xfrm>
          <a:prstGeom prst="line">
            <a:avLst/>
          </a:prstGeom>
          <a:ln w="19050">
            <a:solidFill>
              <a:srgbClr val="1962E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0" name="Рисунок 3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9522" y="6200775"/>
            <a:ext cx="690539" cy="460360"/>
          </a:xfrm>
          <a:prstGeom prst="rect">
            <a:avLst/>
          </a:prstGeom>
        </p:spPr>
      </p:pic>
      <p:sp>
        <p:nvSpPr>
          <p:cNvPr id="44" name="Заголовок 1"/>
          <p:cNvSpPr txBox="1">
            <a:spLocks/>
          </p:cNvSpPr>
          <p:nvPr/>
        </p:nvSpPr>
        <p:spPr>
          <a:xfrm>
            <a:off x="8345806" y="373856"/>
            <a:ext cx="409789" cy="26814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endParaRPr lang="ru-RU" sz="1100" b="1" dirty="0">
              <a:solidFill>
                <a:srgbClr val="1962E9"/>
              </a:solidFill>
              <a:latin typeface="TT Norms Regular" panose="02000503030000020003" pitchFamily="50" charset="-52"/>
            </a:endParaRPr>
          </a:p>
        </p:txBody>
      </p:sp>
      <p:pic>
        <p:nvPicPr>
          <p:cNvPr id="10" name="Picture 5"/>
          <p:cNvPicPr>
            <a:picLocks noGrp="1" noChangeAspect="1" noChangeArrowheads="1"/>
          </p:cNvPicPr>
          <p:nvPr>
            <p:ph idx="1"/>
          </p:nvPr>
        </p:nvPicPr>
        <p:blipFill>
          <a:blip r:embed="rId4" cstate="print"/>
          <a:srcRect l="5756" r="5756"/>
          <a:stretch>
            <a:fillRect/>
          </a:stretch>
        </p:blipFill>
        <p:spPr bwMode="auto">
          <a:xfrm>
            <a:off x="435602" y="2050932"/>
            <a:ext cx="3702763" cy="346228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Заголовок 6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122479"/>
          </a:xfrm>
        </p:spPr>
        <p:txBody>
          <a:bodyPr>
            <a:noAutofit/>
          </a:bodyPr>
          <a:lstStyle/>
          <a:p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Транспортная  инфраструктура и связь</a:t>
            </a:r>
            <a:endParaRPr lang="ru-R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4283555" y="1872132"/>
            <a:ext cx="4581526" cy="504753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 defTabSz="914400">
              <a:spcBef>
                <a:spcPct val="20000"/>
              </a:spcBef>
            </a:pPr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Транспортная 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отрасль представлена такими видами транспорта, </a:t>
            </a:r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как</a:t>
            </a:r>
          </a:p>
          <a:p>
            <a:pPr lvl="0" algn="just" defTabSz="914400">
              <a:spcBef>
                <a:spcPct val="20000"/>
              </a:spcBef>
            </a:pPr>
            <a:endParaRPr lang="ru-RU" sz="14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just" defTabSz="914400">
              <a:spcBef>
                <a:spcPct val="20000"/>
              </a:spcBef>
            </a:pPr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автомобильный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endParaRPr lang="ru-RU" sz="14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just" defTabSz="914400">
              <a:spcBef>
                <a:spcPct val="20000"/>
              </a:spcBef>
            </a:pPr>
            <a:endParaRPr lang="ru-RU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just" defTabSz="914400">
              <a:spcBef>
                <a:spcPct val="20000"/>
              </a:spcBef>
            </a:pPr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железнодорожный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endParaRPr lang="ru-RU" sz="14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just" defTabSz="914400">
              <a:spcBef>
                <a:spcPct val="20000"/>
              </a:spcBef>
            </a:pPr>
            <a:endParaRPr lang="ru-RU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just" defTabSz="914400">
              <a:spcBef>
                <a:spcPct val="20000"/>
              </a:spcBef>
            </a:pPr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воздушный и</a:t>
            </a:r>
          </a:p>
          <a:p>
            <a:pPr lvl="0" algn="just" defTabSz="914400">
              <a:spcBef>
                <a:spcPct val="20000"/>
              </a:spcBef>
            </a:pP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</a:t>
            </a:r>
          </a:p>
          <a:p>
            <a:pPr lvl="0" algn="just" defTabSz="914400">
              <a:spcBef>
                <a:spcPct val="20000"/>
              </a:spcBef>
            </a:pP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речной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sz="14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just" defTabSz="914400">
              <a:spcBef>
                <a:spcPct val="20000"/>
              </a:spcBef>
            </a:pPr>
            <a:endParaRPr lang="ru-RU" sz="14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defTabSz="914400">
              <a:spcBef>
                <a:spcPct val="20000"/>
              </a:spcBef>
            </a:pP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Транспортная сеть так же обеспечивает территориальную связь </a:t>
            </a:r>
            <a:r>
              <a:rPr lang="ru-RU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Зейского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муниципального округа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 другими регионами и создает благоприятные условия для перемещения грузовых и пассажирских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потоков.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just" defTabSz="914400">
              <a:spcBef>
                <a:spcPct val="20000"/>
              </a:spcBef>
            </a:pPr>
            <a:endParaRPr lang="ru-RU" sz="1400" b="1" dirty="0" smtClean="0">
              <a:latin typeface="TT Norms ExtraBold"/>
              <a:cs typeface="Times New Roman" pitchFamily="18" charset="0"/>
            </a:endParaRPr>
          </a:p>
          <a:p>
            <a:pPr lvl="0" algn="just" defTabSz="914400">
              <a:spcBef>
                <a:spcPct val="20000"/>
              </a:spcBef>
            </a:pPr>
            <a:endParaRPr lang="ru-RU" sz="1400" b="1" dirty="0">
              <a:latin typeface="TT Norms ExtraBold"/>
              <a:cs typeface="Times New Roman" pitchFamily="18" charset="0"/>
            </a:endParaRPr>
          </a:p>
          <a:p>
            <a:pPr lvl="0" algn="just" defTabSz="914400">
              <a:spcBef>
                <a:spcPct val="20000"/>
              </a:spcBef>
            </a:pPr>
            <a:endParaRPr lang="ru-RU" sz="1400" b="1" dirty="0" smtClean="0">
              <a:latin typeface="TT Norms ExtraBold"/>
              <a:cs typeface="Times New Roman" pitchFamily="18" charset="0"/>
            </a:endParaRPr>
          </a:p>
          <a:p>
            <a:pPr lvl="0" algn="just" defTabSz="914400">
              <a:spcBef>
                <a:spcPct val="20000"/>
              </a:spcBef>
            </a:pPr>
            <a:endParaRPr lang="ru-RU" sz="1400" b="1" dirty="0">
              <a:latin typeface="TT Norms ExtraBold"/>
              <a:cs typeface="Times New Roman" pitchFamily="18" charset="0"/>
            </a:endParaRPr>
          </a:p>
          <a:p>
            <a:pPr lvl="0" algn="just" defTabSz="914400">
              <a:spcBef>
                <a:spcPct val="20000"/>
              </a:spcBef>
            </a:pPr>
            <a:endParaRPr lang="ru-RU" sz="1400" b="1" dirty="0">
              <a:latin typeface="TT Norms ExtraBold"/>
              <a:cs typeface="Times New Roman" pitchFamily="18" charset="0"/>
            </a:endParaRPr>
          </a:p>
        </p:txBody>
      </p:sp>
      <p:pic>
        <p:nvPicPr>
          <p:cNvPr id="12" name="Picture 100"/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422912" y="2528187"/>
            <a:ext cx="547370" cy="379095"/>
          </a:xfrm>
          <a:prstGeom prst="rect">
            <a:avLst/>
          </a:prstGeom>
          <a:noFill/>
        </p:spPr>
      </p:pic>
      <p:pic>
        <p:nvPicPr>
          <p:cNvPr id="13" name="Picture 102"/>
          <p:cNvPicPr/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541339" y="2995724"/>
            <a:ext cx="310515" cy="583565"/>
          </a:xfrm>
          <a:prstGeom prst="rect">
            <a:avLst/>
          </a:prstGeom>
          <a:noFill/>
        </p:spPr>
      </p:pic>
      <p:sp>
        <p:nvSpPr>
          <p:cNvPr id="14" name="Freeform 108"/>
          <p:cNvSpPr/>
          <p:nvPr/>
        </p:nvSpPr>
        <p:spPr>
          <a:xfrm>
            <a:off x="4507059" y="3657746"/>
            <a:ext cx="440690" cy="435610"/>
          </a:xfrm>
          <a:custGeom>
            <a:avLst/>
            <a:gdLst/>
            <a:ahLst/>
            <a:cxnLst/>
            <a:rect l="l" t="t" r="r" b="b"/>
            <a:pathLst>
              <a:path w="440714" h="435710">
                <a:moveTo>
                  <a:pt x="419620" y="17703"/>
                </a:moveTo>
                <a:cubicBezTo>
                  <a:pt x="398513" y="0"/>
                  <a:pt x="286563" y="119125"/>
                  <a:pt x="286563" y="119125"/>
                </a:cubicBezTo>
                <a:lnTo>
                  <a:pt x="42011" y="98538"/>
                </a:lnTo>
                <a:cubicBezTo>
                  <a:pt x="42011" y="98538"/>
                  <a:pt x="0" y="129907"/>
                  <a:pt x="11747" y="131698"/>
                </a:cubicBezTo>
                <a:cubicBezTo>
                  <a:pt x="225069" y="164299"/>
                  <a:pt x="205867" y="207542"/>
                  <a:pt x="205867" y="207542"/>
                </a:cubicBezTo>
                <a:lnTo>
                  <a:pt x="146329" y="295007"/>
                </a:lnTo>
                <a:cubicBezTo>
                  <a:pt x="146329" y="295007"/>
                  <a:pt x="127736" y="287476"/>
                  <a:pt x="60807" y="277735"/>
                </a:cubicBezTo>
                <a:cubicBezTo>
                  <a:pt x="40640" y="299846"/>
                  <a:pt x="51689" y="309930"/>
                  <a:pt x="51689" y="309930"/>
                </a:cubicBezTo>
                <a:cubicBezTo>
                  <a:pt x="51689" y="309930"/>
                  <a:pt x="94246" y="313879"/>
                  <a:pt x="116078" y="328167"/>
                </a:cubicBezTo>
                <a:cubicBezTo>
                  <a:pt x="106946" y="360374"/>
                  <a:pt x="106946" y="360374"/>
                  <a:pt x="138189" y="348347"/>
                </a:cubicBezTo>
                <a:cubicBezTo>
                  <a:pt x="150711" y="368083"/>
                  <a:pt x="162217" y="410793"/>
                  <a:pt x="162217" y="410793"/>
                </a:cubicBezTo>
                <a:cubicBezTo>
                  <a:pt x="162217" y="410793"/>
                  <a:pt x="173279" y="420877"/>
                  <a:pt x="193459" y="398779"/>
                </a:cubicBezTo>
                <a:cubicBezTo>
                  <a:pt x="187185" y="341375"/>
                  <a:pt x="168440" y="315187"/>
                  <a:pt x="168440" y="315187"/>
                </a:cubicBezTo>
                <a:lnTo>
                  <a:pt x="250088" y="247890"/>
                </a:lnTo>
                <a:cubicBezTo>
                  <a:pt x="250088" y="247890"/>
                  <a:pt x="280352" y="214730"/>
                  <a:pt x="332295" y="424191"/>
                </a:cubicBezTo>
                <a:cubicBezTo>
                  <a:pt x="335165" y="435710"/>
                  <a:pt x="362559" y="391032"/>
                  <a:pt x="362559" y="391032"/>
                </a:cubicBezTo>
                <a:lnTo>
                  <a:pt x="330784" y="159460"/>
                </a:lnTo>
                <a:cubicBezTo>
                  <a:pt x="330784" y="159460"/>
                  <a:pt x="440714" y="35406"/>
                  <a:pt x="419620" y="17703"/>
                </a:cubicBezTo>
              </a:path>
            </a:pathLst>
          </a:custGeom>
          <a:solidFill>
            <a:srgbClr val="0078B0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ru-RU"/>
          </a:p>
        </p:txBody>
      </p:sp>
      <p:pic>
        <p:nvPicPr>
          <p:cNvPr id="15" name="Picture 109"/>
          <p:cNvPicPr/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495137" y="4125459"/>
            <a:ext cx="577850" cy="408305"/>
          </a:xfrm>
          <a:prstGeom prst="rect">
            <a:avLst/>
          </a:prstGeom>
          <a:noFill/>
        </p:spPr>
      </p:pic>
      <p:sp>
        <p:nvSpPr>
          <p:cNvPr id="16" name="3 CuadroTexto"/>
          <p:cNvSpPr txBox="1"/>
          <p:nvPr/>
        </p:nvSpPr>
        <p:spPr>
          <a:xfrm>
            <a:off x="7017876" y="6260483"/>
            <a:ext cx="2016941" cy="507831"/>
          </a:xfrm>
          <a:prstGeom prst="rect">
            <a:avLst/>
          </a:prstGeom>
          <a:noFill/>
        </p:spPr>
        <p:txBody>
          <a:bodyPr wrap="square" lIns="0" tIns="0" rIns="0" bIns="0" numCol="1" spcCol="720000" rtlCol="0">
            <a:spAutoFit/>
          </a:bodyPr>
          <a:lstStyle/>
          <a:p>
            <a:r>
              <a:rPr lang="ru-RU" sz="1100" dirty="0" smtClean="0">
                <a:solidFill>
                  <a:srgbClr val="1962E9"/>
                </a:solidFill>
                <a:latin typeface="TT Norms Medium" panose="02000803030000020003" pitchFamily="50" charset="-52"/>
              </a:rPr>
              <a:t>АДМИНИСТРАЦИЯ</a:t>
            </a:r>
          </a:p>
          <a:p>
            <a:r>
              <a:rPr lang="ru-RU" sz="1100" dirty="0" smtClean="0">
                <a:solidFill>
                  <a:srgbClr val="1962E9"/>
                </a:solidFill>
                <a:latin typeface="TT Norms Medium" panose="02000803030000020003" pitchFamily="50" charset="-52"/>
              </a:rPr>
              <a:t>ЗЕЙСКОГО МУНИЦИПАЛЬНОГО ОКРУГА</a:t>
            </a:r>
          </a:p>
        </p:txBody>
      </p:sp>
    </p:spTree>
    <p:extLst>
      <p:ext uri="{BB962C8B-B14F-4D97-AF65-F5344CB8AC3E}">
        <p14:creationId xmlns:p14="http://schemas.microsoft.com/office/powerpoint/2010/main" val="11067299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" name="Рисунок 3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64949" y="6175232"/>
            <a:ext cx="407737" cy="489078"/>
          </a:xfrm>
          <a:prstGeom prst="rect">
            <a:avLst/>
          </a:prstGeom>
        </p:spPr>
      </p:pic>
      <p:sp>
        <p:nvSpPr>
          <p:cNvPr id="38" name="3 CuadroTexto"/>
          <p:cNvSpPr txBox="1"/>
          <p:nvPr/>
        </p:nvSpPr>
        <p:spPr>
          <a:xfrm>
            <a:off x="7017877" y="6260483"/>
            <a:ext cx="1728192" cy="338554"/>
          </a:xfrm>
          <a:prstGeom prst="rect">
            <a:avLst/>
          </a:prstGeom>
          <a:noFill/>
        </p:spPr>
        <p:txBody>
          <a:bodyPr wrap="square" lIns="0" tIns="0" rIns="0" bIns="0" numCol="1" spcCol="720000" rtlCol="0">
            <a:spAutoFit/>
          </a:bodyPr>
          <a:lstStyle/>
          <a:p>
            <a:r>
              <a:rPr lang="ru-RU" sz="1100" dirty="0" smtClean="0">
                <a:solidFill>
                  <a:srgbClr val="1962E9"/>
                </a:solidFill>
                <a:latin typeface="TT Norms Medium" panose="02000803030000020003" pitchFamily="50" charset="-52"/>
              </a:rPr>
              <a:t>АДМИНИСТРАЦИЯ</a:t>
            </a:r>
          </a:p>
          <a:p>
            <a:r>
              <a:rPr lang="ru-RU" sz="1100" dirty="0" smtClean="0">
                <a:solidFill>
                  <a:srgbClr val="1962E9"/>
                </a:solidFill>
                <a:latin typeface="TT Norms Medium" panose="02000803030000020003" pitchFamily="50" charset="-52"/>
              </a:rPr>
              <a:t>ЗЕЙСКОГО РАЙОНА</a:t>
            </a:r>
          </a:p>
        </p:txBody>
      </p:sp>
      <p:cxnSp>
        <p:nvCxnSpPr>
          <p:cNvPr id="39" name="Прямая соединительная линия 38"/>
          <p:cNvCxnSpPr/>
          <p:nvPr/>
        </p:nvCxnSpPr>
        <p:spPr>
          <a:xfrm>
            <a:off x="0" y="6029960"/>
            <a:ext cx="9144000" cy="8890"/>
          </a:xfrm>
          <a:prstGeom prst="line">
            <a:avLst/>
          </a:prstGeom>
          <a:ln w="19050">
            <a:solidFill>
              <a:srgbClr val="1962E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0" name="Рисунок 3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9522" y="6200775"/>
            <a:ext cx="690539" cy="460360"/>
          </a:xfrm>
          <a:prstGeom prst="rect">
            <a:avLst/>
          </a:prstGeom>
        </p:spPr>
      </p:pic>
      <p:sp>
        <p:nvSpPr>
          <p:cNvPr id="44" name="Заголовок 1"/>
          <p:cNvSpPr txBox="1">
            <a:spLocks/>
          </p:cNvSpPr>
          <p:nvPr/>
        </p:nvSpPr>
        <p:spPr>
          <a:xfrm>
            <a:off x="8345806" y="373856"/>
            <a:ext cx="409789" cy="26814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endParaRPr lang="ru-RU" sz="1100" b="1" dirty="0">
              <a:solidFill>
                <a:srgbClr val="1962E9"/>
              </a:solidFill>
              <a:latin typeface="TT Norms Regular" panose="02000503030000020003" pitchFamily="50" charset="-52"/>
            </a:endParaRPr>
          </a:p>
        </p:txBody>
      </p:sp>
      <p:sp>
        <p:nvSpPr>
          <p:cNvPr id="8" name="Объект 7"/>
          <p:cNvSpPr>
            <a:spLocks noGrp="1"/>
          </p:cNvSpPr>
          <p:nvPr>
            <p:ph idx="1"/>
          </p:nvPr>
        </p:nvSpPr>
        <p:spPr>
          <a:xfrm>
            <a:off x="508527" y="1703886"/>
            <a:ext cx="8126945" cy="3927792"/>
          </a:xfrm>
        </p:spPr>
        <p:txBody>
          <a:bodyPr>
            <a:normAutofit/>
          </a:bodyPr>
          <a:lstStyle/>
          <a:p>
            <a:pPr marL="0" lvl="0" indent="0">
              <a:buClrTx/>
              <a:buSzTx/>
              <a:buNone/>
            </a:pPr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Железнодорожные станции поселков БАМа Транссибирской железнодорожной магистрали связывают северные поселения с областными населенными пунктами, что является положительным фактором в развитии </a:t>
            </a: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округа. </a:t>
            </a:r>
            <a:endParaRPr lang="ru-RU" sz="1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0" indent="0">
              <a:buClrTx/>
              <a:buSzTx/>
              <a:buNone/>
            </a:pPr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настоящее время внешние связи Зейского муниципального </a:t>
            </a: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округа </a:t>
            </a:r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осуществляются по региональным автодорогам «</a:t>
            </a:r>
            <a:r>
              <a:rPr lang="ru-RU" sz="1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Зея</a:t>
            </a:r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-Тыгда» и направлением г. Благовещенск – </a:t>
            </a:r>
            <a:r>
              <a:rPr lang="ru-RU" sz="1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Зея</a:t>
            </a:r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малой авиацией регионального уровня, а также по железной дороге – Тында- Комсомольск-на-Амуре.</a:t>
            </a:r>
          </a:p>
          <a:p>
            <a:pPr marL="0" lvl="0" indent="0">
              <a:buClrTx/>
              <a:buSzTx/>
              <a:buNone/>
            </a:pPr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Основными автомобильными дорогами, проходящими по территории Зейского муниципального </a:t>
            </a: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округа, </a:t>
            </a:r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являются региональная магистральная автодорога – автодорога «</a:t>
            </a:r>
            <a:r>
              <a:rPr lang="ru-RU" sz="1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Зея</a:t>
            </a:r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-Тыгда». Это основной подъезд (автодорога </a:t>
            </a:r>
            <a:r>
              <a:rPr lang="ru-RU" sz="1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Зея</a:t>
            </a:r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-Тыгда) к федеральной автомобильной дороге М-58 «Амур» (Чита-Хабаровск), которая связывает </a:t>
            </a: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округ </a:t>
            </a:r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 областным центром - городом Благовещенском и другими муниципальными образованиями субъекта. </a:t>
            </a:r>
          </a:p>
          <a:p>
            <a:pPr marL="0" lvl="0" indent="0">
              <a:buClrTx/>
              <a:buSzTx/>
              <a:buNone/>
            </a:pPr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Протяженность автомобильных дорог общего пользования местного значения составляет </a:t>
            </a: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1017,236 </a:t>
            </a:r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км., в </a:t>
            </a:r>
            <a:r>
              <a:rPr lang="ru-RU" sz="1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т.ч</a:t>
            </a:r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14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внутрипоселковые</a:t>
            </a: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автомобильные дороги 478,662 км, автомобильные дороги муниципального образования - 538,574 км.  </a:t>
            </a:r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составе автодорог находятся </a:t>
            </a: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170 мостов, 65 </a:t>
            </a:r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водопропускных труб</a:t>
            </a: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lvl="0" indent="0">
              <a:buClrTx/>
              <a:buSzTx/>
              <a:buNone/>
            </a:pP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Основной оператор фиксированной связи и </a:t>
            </a:r>
            <a:r>
              <a:rPr lang="ru-RU" sz="14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интернет-провайдер</a:t>
            </a: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«Ростелеком». Операторы сотовой связи: «МТС», «Билайн», «МегаФон».</a:t>
            </a:r>
            <a:endParaRPr lang="ru-RU" sz="1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0" algn="just">
              <a:lnSpc>
                <a:spcPct val="115000"/>
              </a:lnSpc>
              <a:spcAft>
                <a:spcPts val="0"/>
              </a:spcAft>
              <a:buNone/>
            </a:pPr>
            <a:endParaRPr lang="ru-RU" sz="12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Заголовок 6"/>
          <p:cNvSpPr>
            <a:spLocks noGrp="1"/>
          </p:cNvSpPr>
          <p:nvPr>
            <p:ph type="title"/>
          </p:nvPr>
        </p:nvSpPr>
        <p:spPr>
          <a:xfrm>
            <a:off x="628649" y="503167"/>
            <a:ext cx="7886700" cy="876820"/>
          </a:xfrm>
        </p:spPr>
        <p:txBody>
          <a:bodyPr>
            <a:noAutofit/>
          </a:bodyPr>
          <a:lstStyle/>
          <a:p>
            <a:pPr algn="ctr"/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Транспортная  инфраструктура и связь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3 CuadroTexto"/>
          <p:cNvSpPr txBox="1"/>
          <p:nvPr/>
        </p:nvSpPr>
        <p:spPr>
          <a:xfrm>
            <a:off x="7017876" y="6260483"/>
            <a:ext cx="2016941" cy="507831"/>
          </a:xfrm>
          <a:prstGeom prst="rect">
            <a:avLst/>
          </a:prstGeom>
          <a:noFill/>
        </p:spPr>
        <p:txBody>
          <a:bodyPr wrap="square" lIns="0" tIns="0" rIns="0" bIns="0" numCol="1" spcCol="720000" rtlCol="0">
            <a:spAutoFit/>
          </a:bodyPr>
          <a:lstStyle/>
          <a:p>
            <a:r>
              <a:rPr lang="ru-RU" sz="1100" dirty="0" smtClean="0">
                <a:solidFill>
                  <a:srgbClr val="1962E9"/>
                </a:solidFill>
                <a:latin typeface="TT Norms Medium" panose="02000803030000020003" pitchFamily="50" charset="-52"/>
              </a:rPr>
              <a:t>АДМИНИСТРАЦИЯ</a:t>
            </a:r>
          </a:p>
          <a:p>
            <a:r>
              <a:rPr lang="ru-RU" sz="1100" dirty="0" smtClean="0">
                <a:solidFill>
                  <a:srgbClr val="1962E9"/>
                </a:solidFill>
                <a:latin typeface="TT Norms Medium" panose="02000803030000020003" pitchFamily="50" charset="-52"/>
              </a:rPr>
              <a:t>ЗЕЙСКОГО МУНИЦИПАЛЬНОГО ОКРУГА</a:t>
            </a:r>
          </a:p>
        </p:txBody>
      </p:sp>
    </p:spTree>
    <p:extLst>
      <p:ext uri="{BB962C8B-B14F-4D97-AF65-F5344CB8AC3E}">
        <p14:creationId xmlns:p14="http://schemas.microsoft.com/office/powerpoint/2010/main" val="12132136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" name="Рисунок 3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64949" y="6175232"/>
            <a:ext cx="407737" cy="489078"/>
          </a:xfrm>
          <a:prstGeom prst="rect">
            <a:avLst/>
          </a:prstGeom>
        </p:spPr>
      </p:pic>
      <p:sp>
        <p:nvSpPr>
          <p:cNvPr id="38" name="3 CuadroTexto"/>
          <p:cNvSpPr txBox="1"/>
          <p:nvPr/>
        </p:nvSpPr>
        <p:spPr>
          <a:xfrm>
            <a:off x="7017877" y="6260483"/>
            <a:ext cx="1728192" cy="338554"/>
          </a:xfrm>
          <a:prstGeom prst="rect">
            <a:avLst/>
          </a:prstGeom>
          <a:noFill/>
        </p:spPr>
        <p:txBody>
          <a:bodyPr wrap="square" lIns="0" tIns="0" rIns="0" bIns="0" numCol="1" spcCol="720000" rtlCol="0">
            <a:spAutoFit/>
          </a:bodyPr>
          <a:lstStyle/>
          <a:p>
            <a:r>
              <a:rPr lang="ru-RU" sz="1100" dirty="0" smtClean="0">
                <a:solidFill>
                  <a:srgbClr val="1962E9"/>
                </a:solidFill>
                <a:latin typeface="TT Norms Medium" panose="02000803030000020003" pitchFamily="50" charset="-52"/>
              </a:rPr>
              <a:t>АДМИНИСТРАЦИЯ</a:t>
            </a:r>
          </a:p>
          <a:p>
            <a:r>
              <a:rPr lang="ru-RU" sz="1100" dirty="0" smtClean="0">
                <a:solidFill>
                  <a:srgbClr val="1962E9"/>
                </a:solidFill>
                <a:latin typeface="TT Norms Medium" panose="02000803030000020003" pitchFamily="50" charset="-52"/>
              </a:rPr>
              <a:t>ЗЕЙСКОГО РАЙОНА</a:t>
            </a:r>
          </a:p>
        </p:txBody>
      </p:sp>
      <p:cxnSp>
        <p:nvCxnSpPr>
          <p:cNvPr id="39" name="Прямая соединительная линия 38"/>
          <p:cNvCxnSpPr/>
          <p:nvPr/>
        </p:nvCxnSpPr>
        <p:spPr>
          <a:xfrm>
            <a:off x="0" y="6029960"/>
            <a:ext cx="9144000" cy="8890"/>
          </a:xfrm>
          <a:prstGeom prst="line">
            <a:avLst/>
          </a:prstGeom>
          <a:ln w="19050">
            <a:solidFill>
              <a:srgbClr val="1962E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0" name="Рисунок 3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9522" y="6200775"/>
            <a:ext cx="690539" cy="460360"/>
          </a:xfrm>
          <a:prstGeom prst="rect">
            <a:avLst/>
          </a:prstGeom>
        </p:spPr>
      </p:pic>
      <p:sp>
        <p:nvSpPr>
          <p:cNvPr id="7" name="Заголовок 6"/>
          <p:cNvSpPr>
            <a:spLocks noGrp="1"/>
          </p:cNvSpPr>
          <p:nvPr>
            <p:ph type="title"/>
          </p:nvPr>
        </p:nvSpPr>
        <p:spPr>
          <a:xfrm>
            <a:off x="525995" y="637240"/>
            <a:ext cx="8229600" cy="567474"/>
          </a:xfrm>
        </p:spPr>
        <p:txBody>
          <a:bodyPr>
            <a:normAutofit/>
          </a:bodyPr>
          <a:lstStyle/>
          <a:p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Население и трудовые ресурсы</a:t>
            </a:r>
            <a:endParaRPr lang="ru-R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Объект 4"/>
          <p:cNvSpPr>
            <a:spLocks noGrp="1"/>
          </p:cNvSpPr>
          <p:nvPr>
            <p:ph sz="quarter" idx="14"/>
          </p:nvPr>
        </p:nvSpPr>
        <p:spPr>
          <a:xfrm>
            <a:off x="728825" y="1899992"/>
            <a:ext cx="7817727" cy="4125206"/>
          </a:xfrm>
        </p:spPr>
        <p:txBody>
          <a:bodyPr>
            <a:normAutofit fontScale="70000" lnSpcReduction="20000"/>
          </a:bodyPr>
          <a:lstStyle/>
          <a:p>
            <a:pPr marL="0" indent="0">
              <a:lnSpc>
                <a:spcPct val="120000"/>
              </a:lnSpc>
              <a:buNone/>
            </a:pPr>
            <a:r>
              <a:rPr lang="ru-RU" sz="23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Современная демографическая ситуация в значительной степени обусловлена происходящими социально-экономическими процессами. Численность постоянного населения </a:t>
            </a:r>
            <a:r>
              <a:rPr lang="ru-RU" sz="23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Зейского</a:t>
            </a:r>
            <a:r>
              <a:rPr lang="ru-RU" sz="23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муниципального округа имеет тенденцию к снижению. </a:t>
            </a:r>
            <a:endParaRPr lang="ru-RU" sz="23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20000"/>
              </a:lnSpc>
              <a:buNone/>
            </a:pPr>
            <a:endParaRPr lang="ru-RU" sz="23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20000"/>
              </a:lnSpc>
              <a:buNone/>
            </a:pPr>
            <a:r>
              <a:rPr lang="ru-RU" sz="23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</a:t>
            </a:r>
            <a:r>
              <a:rPr lang="ru-RU" sz="23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данным на 2024 год, численность постоянного населения </a:t>
            </a:r>
            <a:r>
              <a:rPr lang="ru-RU" sz="23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Зейского</a:t>
            </a:r>
            <a:r>
              <a:rPr lang="ru-RU" sz="23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муниципального округа Амурской области составляла около 11,4 тыс. человек. </a:t>
            </a:r>
            <a:r>
              <a:rPr lang="ru-RU" sz="23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01.01.2025 года – 11021 человек. Плотность </a:t>
            </a:r>
            <a:r>
              <a:rPr lang="ru-RU" sz="23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населения — 0,13 чел./км². </a:t>
            </a:r>
            <a:endParaRPr lang="ru-RU" sz="23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20000"/>
              </a:lnSpc>
              <a:buNone/>
            </a:pPr>
            <a:endParaRPr lang="ru-RU" sz="23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20000"/>
              </a:lnSpc>
              <a:buNone/>
            </a:pPr>
            <a:r>
              <a:rPr lang="ru-RU" sz="23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Трудовые </a:t>
            </a:r>
            <a:r>
              <a:rPr lang="ru-RU" sz="23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ресурсы включают население, занятое экономической деятельностью, а также население, способное трудиться, но не работающее по тем или иным причинам. В их состав входит трудоспособное население в трудоспособном возрасте (для мужчин — 16–62 лет, для женщин — 16–57 лет), иностранные трудовые мигранты, лица старше трудоспособного возраста и подростки, занятые в экономике.</a:t>
            </a:r>
          </a:p>
          <a:p>
            <a:pPr marL="0" indent="0"/>
            <a:endParaRPr lang="ru-RU" sz="1400" dirty="0" smtClean="0">
              <a:solidFill>
                <a:schemeClr val="tx1"/>
              </a:solidFill>
              <a:latin typeface="TT Norms ExtraBold"/>
            </a:endParaRPr>
          </a:p>
          <a:p>
            <a:endParaRPr lang="ru-RU" sz="1400" dirty="0" smtClean="0">
              <a:latin typeface="TT Norms ExtraBold"/>
            </a:endParaRPr>
          </a:p>
          <a:p>
            <a:endParaRPr lang="ru-RU" sz="1400" dirty="0" smtClean="0">
              <a:latin typeface="TT Norms ExtraBold"/>
            </a:endParaRPr>
          </a:p>
          <a:p>
            <a:endParaRPr lang="ru-RU" sz="1400" dirty="0">
              <a:latin typeface="TT Norms ExtraBold"/>
            </a:endParaRPr>
          </a:p>
        </p:txBody>
      </p:sp>
      <p:sp>
        <p:nvSpPr>
          <p:cNvPr id="12" name="3 CuadroTexto"/>
          <p:cNvSpPr txBox="1"/>
          <p:nvPr/>
        </p:nvSpPr>
        <p:spPr>
          <a:xfrm>
            <a:off x="7017876" y="6260483"/>
            <a:ext cx="2016941" cy="507831"/>
          </a:xfrm>
          <a:prstGeom prst="rect">
            <a:avLst/>
          </a:prstGeom>
          <a:noFill/>
        </p:spPr>
        <p:txBody>
          <a:bodyPr wrap="square" lIns="0" tIns="0" rIns="0" bIns="0" numCol="1" spcCol="720000" rtlCol="0">
            <a:spAutoFit/>
          </a:bodyPr>
          <a:lstStyle/>
          <a:p>
            <a:r>
              <a:rPr lang="ru-RU" sz="1100" dirty="0" smtClean="0">
                <a:solidFill>
                  <a:srgbClr val="1962E9"/>
                </a:solidFill>
                <a:latin typeface="TT Norms Medium" panose="02000803030000020003" pitchFamily="50" charset="-52"/>
              </a:rPr>
              <a:t>АДМИНИСТРАЦИЯ</a:t>
            </a:r>
          </a:p>
          <a:p>
            <a:r>
              <a:rPr lang="ru-RU" sz="1100" dirty="0" smtClean="0">
                <a:solidFill>
                  <a:srgbClr val="1962E9"/>
                </a:solidFill>
                <a:latin typeface="TT Norms Medium" panose="02000803030000020003" pitchFamily="50" charset="-52"/>
              </a:rPr>
              <a:t>ЗЕЙСКОГО МУНИЦИПАЛЬНОГО ОКРУГА</a:t>
            </a:r>
          </a:p>
        </p:txBody>
      </p:sp>
    </p:spTree>
    <p:extLst>
      <p:ext uri="{BB962C8B-B14F-4D97-AF65-F5344CB8AC3E}">
        <p14:creationId xmlns:p14="http://schemas.microsoft.com/office/powerpoint/2010/main" val="12020585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" name="Рисунок 3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64949" y="6175232"/>
            <a:ext cx="407737" cy="489078"/>
          </a:xfrm>
          <a:prstGeom prst="rect">
            <a:avLst/>
          </a:prstGeom>
        </p:spPr>
      </p:pic>
      <p:sp>
        <p:nvSpPr>
          <p:cNvPr id="38" name="3 CuadroTexto"/>
          <p:cNvSpPr txBox="1"/>
          <p:nvPr/>
        </p:nvSpPr>
        <p:spPr>
          <a:xfrm>
            <a:off x="7017877" y="6260483"/>
            <a:ext cx="1728192" cy="338554"/>
          </a:xfrm>
          <a:prstGeom prst="rect">
            <a:avLst/>
          </a:prstGeom>
          <a:noFill/>
        </p:spPr>
        <p:txBody>
          <a:bodyPr wrap="square" lIns="0" tIns="0" rIns="0" bIns="0" numCol="1" spcCol="720000" rtlCol="0">
            <a:spAutoFit/>
          </a:bodyPr>
          <a:lstStyle/>
          <a:p>
            <a:r>
              <a:rPr lang="ru-RU" sz="1100" dirty="0" smtClean="0">
                <a:solidFill>
                  <a:srgbClr val="1962E9"/>
                </a:solidFill>
                <a:latin typeface="TT Norms Medium" panose="02000803030000020003" pitchFamily="50" charset="-52"/>
              </a:rPr>
              <a:t>АДМИНИСТРАЦИЯ</a:t>
            </a:r>
          </a:p>
          <a:p>
            <a:r>
              <a:rPr lang="ru-RU" sz="1100" dirty="0" smtClean="0">
                <a:solidFill>
                  <a:srgbClr val="1962E9"/>
                </a:solidFill>
                <a:latin typeface="TT Norms Medium" panose="02000803030000020003" pitchFamily="50" charset="-52"/>
              </a:rPr>
              <a:t>ЗЕЙСКОГО РАЙОНА</a:t>
            </a:r>
          </a:p>
        </p:txBody>
      </p:sp>
      <p:cxnSp>
        <p:nvCxnSpPr>
          <p:cNvPr id="39" name="Прямая соединительная линия 38"/>
          <p:cNvCxnSpPr/>
          <p:nvPr/>
        </p:nvCxnSpPr>
        <p:spPr>
          <a:xfrm>
            <a:off x="0" y="6029960"/>
            <a:ext cx="9144000" cy="8890"/>
          </a:xfrm>
          <a:prstGeom prst="line">
            <a:avLst/>
          </a:prstGeom>
          <a:ln w="19050">
            <a:solidFill>
              <a:srgbClr val="1962E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0" name="Рисунок 3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9522" y="6200775"/>
            <a:ext cx="690539" cy="46036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Туризм</a:t>
            </a:r>
            <a:endParaRPr lang="ru-R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2990049" y="1812689"/>
            <a:ext cx="5756020" cy="3358496"/>
          </a:xfrm>
        </p:spPr>
        <p:txBody>
          <a:bodyPr>
            <a:normAutofit fontScale="25000" lnSpcReduction="20000"/>
          </a:bodyPr>
          <a:lstStyle/>
          <a:p>
            <a:pPr marL="0" lvl="0" indent="0">
              <a:lnSpc>
                <a:spcPct val="120000"/>
              </a:lnSpc>
              <a:buClrTx/>
              <a:buSzTx/>
              <a:buNone/>
            </a:pPr>
            <a:r>
              <a:rPr lang="ru-RU" sz="5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Территория </a:t>
            </a:r>
            <a:r>
              <a:rPr lang="ru-RU" sz="5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Зейского </a:t>
            </a:r>
            <a:r>
              <a:rPr lang="ru-RU" sz="5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округа </a:t>
            </a:r>
            <a:r>
              <a:rPr lang="ru-RU" sz="5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перспективна для развития этнографического, экологического, культурно-познавательного туризма. Горные ландшафты и полноводные реки придают району неповторимое очарование. </a:t>
            </a:r>
            <a:endParaRPr lang="ru-RU" sz="56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0" indent="0">
              <a:lnSpc>
                <a:spcPct val="120000"/>
              </a:lnSpc>
              <a:buClrTx/>
              <a:buSzTx/>
              <a:buNone/>
            </a:pPr>
            <a:endParaRPr lang="ru-RU" sz="56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0" indent="0">
              <a:lnSpc>
                <a:spcPct val="120000"/>
              </a:lnSpc>
              <a:buClrTx/>
              <a:buSzTx/>
              <a:buNone/>
            </a:pPr>
            <a:r>
              <a:rPr lang="ru-RU" sz="5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</a:t>
            </a:r>
            <a:r>
              <a:rPr lang="ru-RU" sz="5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восточной оконечности хребта </a:t>
            </a:r>
            <a:r>
              <a:rPr lang="ru-RU" sz="56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Тукурингра</a:t>
            </a:r>
            <a:r>
              <a:rPr lang="ru-RU" sz="5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и </a:t>
            </a:r>
            <a:r>
              <a:rPr lang="ru-RU" sz="56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Сактахан</a:t>
            </a:r>
            <a:r>
              <a:rPr lang="ru-RU" sz="5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5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 берегов Зейского водохранилища расположен </a:t>
            </a:r>
            <a:r>
              <a:rPr lang="ru-RU" sz="56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Зейский</a:t>
            </a:r>
            <a:r>
              <a:rPr lang="ru-RU" sz="5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государственный заповедник, где </a:t>
            </a:r>
            <a:r>
              <a:rPr lang="ru-RU" sz="5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организованы </a:t>
            </a:r>
            <a:r>
              <a:rPr lang="ru-RU" sz="5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пешие туристические маршруты. </a:t>
            </a:r>
            <a:endParaRPr lang="ru-RU" sz="56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0" indent="0">
              <a:lnSpc>
                <a:spcPct val="120000"/>
              </a:lnSpc>
              <a:buClrTx/>
              <a:buSzTx/>
              <a:buNone/>
            </a:pPr>
            <a:endParaRPr lang="ru-RU" sz="56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0" indent="0">
              <a:lnSpc>
                <a:spcPct val="120000"/>
              </a:lnSpc>
              <a:buClrTx/>
              <a:buSzTx/>
              <a:buNone/>
            </a:pPr>
            <a:r>
              <a:rPr lang="ru-RU" sz="5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5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пешеходном туризме есть возможность побывать практически в любой намеченной точке, будь то горная вершина или лесная чаща. </a:t>
            </a:r>
            <a:endParaRPr lang="ru-RU" sz="56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0" indent="0">
              <a:lnSpc>
                <a:spcPct val="120000"/>
              </a:lnSpc>
              <a:buClrTx/>
              <a:buSzTx/>
              <a:buNone/>
            </a:pPr>
            <a:endParaRPr lang="ru-RU" sz="56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20000"/>
              </a:lnSpc>
              <a:buClrTx/>
              <a:buSzTx/>
              <a:buNone/>
            </a:pPr>
            <a:r>
              <a:rPr lang="ru-RU" sz="5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Наиболее популярная зона отдыха </a:t>
            </a:r>
            <a:r>
              <a:rPr lang="ru-RU" sz="56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Зейского</a:t>
            </a:r>
            <a:r>
              <a:rPr lang="ru-RU" sz="5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округа - «Золотые пески», расположена в районе п. </a:t>
            </a:r>
            <a:r>
              <a:rPr lang="ru-RU" sz="56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Снежногорский</a:t>
            </a:r>
            <a:r>
              <a:rPr lang="ru-RU" sz="5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Это, поистине райское место, известно далеко за пределами не только района, но и Амурской области.</a:t>
            </a:r>
          </a:p>
          <a:p>
            <a:pPr marL="0" lvl="0" indent="0">
              <a:lnSpc>
                <a:spcPct val="120000"/>
              </a:lnSpc>
              <a:buClrTx/>
              <a:buSzTx/>
              <a:buNone/>
            </a:pPr>
            <a:endParaRPr lang="ru-RU" sz="56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pic>
        <p:nvPicPr>
          <p:cNvPr id="14" name="Рисунок 13" descr="становой хребет"/>
          <p:cNvPicPr>
            <a:picLocks noGrp="1" noChangeAspect="1"/>
          </p:cNvPicPr>
          <p:nvPr isPhoto="1"/>
        </p:nvPicPr>
        <p:blipFill>
          <a:blip r:embed="rId4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5649" y="4121464"/>
            <a:ext cx="2088106" cy="1772114"/>
          </a:xfrm>
          <a:prstGeom prst="ellipse">
            <a:avLst/>
          </a:prstGeom>
          <a:noFill/>
          <a:ln>
            <a:noFill/>
          </a:ln>
          <a:effectLst>
            <a:glow rad="228600">
              <a:schemeClr val="accent1">
                <a:satMod val="175000"/>
                <a:alpha val="40000"/>
              </a:schemeClr>
            </a:glow>
          </a:effectLst>
        </p:spPr>
      </p:pic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312619" y="1567232"/>
            <a:ext cx="2434167" cy="1825625"/>
          </a:xfrm>
          <a:prstGeom prst="ellipse">
            <a:avLst/>
          </a:prstGeom>
          <a:noFill/>
          <a:ln>
            <a:noFill/>
          </a:ln>
          <a:effectLst>
            <a:glow rad="228600">
              <a:schemeClr val="accent1">
                <a:satMod val="175000"/>
                <a:alpha val="40000"/>
              </a:schemeClr>
            </a:glow>
            <a:outerShdw dist="3592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3 CuadroTexto"/>
          <p:cNvSpPr txBox="1"/>
          <p:nvPr/>
        </p:nvSpPr>
        <p:spPr>
          <a:xfrm>
            <a:off x="7017876" y="6260483"/>
            <a:ext cx="2016941" cy="507831"/>
          </a:xfrm>
          <a:prstGeom prst="rect">
            <a:avLst/>
          </a:prstGeom>
          <a:noFill/>
        </p:spPr>
        <p:txBody>
          <a:bodyPr wrap="square" lIns="0" tIns="0" rIns="0" bIns="0" numCol="1" spcCol="720000" rtlCol="0">
            <a:spAutoFit/>
          </a:bodyPr>
          <a:lstStyle/>
          <a:p>
            <a:r>
              <a:rPr lang="ru-RU" sz="1100" dirty="0" smtClean="0">
                <a:solidFill>
                  <a:srgbClr val="1962E9"/>
                </a:solidFill>
                <a:latin typeface="TT Norms Medium" panose="02000803030000020003" pitchFamily="50" charset="-52"/>
              </a:rPr>
              <a:t>АДМИНИСТРАЦИЯ</a:t>
            </a:r>
          </a:p>
          <a:p>
            <a:r>
              <a:rPr lang="ru-RU" sz="1100" dirty="0" smtClean="0">
                <a:solidFill>
                  <a:srgbClr val="1962E9"/>
                </a:solidFill>
                <a:latin typeface="TT Norms Medium" panose="02000803030000020003" pitchFamily="50" charset="-52"/>
              </a:rPr>
              <a:t>ЗЕЙСКОГО МУНИЦИПАЛЬНОГО ОКРУГА</a:t>
            </a:r>
          </a:p>
        </p:txBody>
      </p:sp>
    </p:spTree>
    <p:extLst>
      <p:ext uri="{BB962C8B-B14F-4D97-AF65-F5344CB8AC3E}">
        <p14:creationId xmlns:p14="http://schemas.microsoft.com/office/powerpoint/2010/main" val="2376473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4198" y="3892084"/>
            <a:ext cx="2210936" cy="1702041"/>
          </a:xfrm>
          <a:prstGeom prst="ellipse">
            <a:avLst/>
          </a:prstGeom>
          <a:noFill/>
          <a:ln>
            <a:noFill/>
          </a:ln>
          <a:effectLst>
            <a:glow rad="228600">
              <a:schemeClr val="accent1">
                <a:satMod val="175000"/>
                <a:alpha val="40000"/>
              </a:schemeClr>
            </a:glow>
            <a:outerShdw dist="3592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8" name="Picture 6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00576" y="3991089"/>
            <a:ext cx="1942847" cy="1563907"/>
          </a:xfrm>
          <a:prstGeom prst="ellipse">
            <a:avLst/>
          </a:prstGeom>
          <a:noFill/>
          <a:ln>
            <a:noFill/>
          </a:ln>
          <a:effectLst>
            <a:glow rad="228600">
              <a:schemeClr val="accent1">
                <a:satMod val="175000"/>
                <a:alpha val="40000"/>
              </a:schemeClr>
            </a:glow>
            <a:outerShdw dist="3592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82797" y="3906973"/>
            <a:ext cx="2229682" cy="1672262"/>
          </a:xfrm>
          <a:prstGeom prst="ellipse">
            <a:avLst/>
          </a:prstGeom>
          <a:noFill/>
          <a:ln>
            <a:noFill/>
          </a:ln>
          <a:effectLst>
            <a:glow rad="228600">
              <a:schemeClr val="accent1">
                <a:satMod val="175000"/>
                <a:alpha val="40000"/>
              </a:schemeClr>
            </a:glow>
            <a:outerShdw dist="3592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7" name="Рисунок 3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64949" y="6175232"/>
            <a:ext cx="407737" cy="489078"/>
          </a:xfrm>
          <a:prstGeom prst="rect">
            <a:avLst/>
          </a:prstGeom>
        </p:spPr>
      </p:pic>
      <p:sp>
        <p:nvSpPr>
          <p:cNvPr id="38" name="3 CuadroTexto"/>
          <p:cNvSpPr txBox="1"/>
          <p:nvPr/>
        </p:nvSpPr>
        <p:spPr>
          <a:xfrm>
            <a:off x="7017877" y="6260483"/>
            <a:ext cx="1728192" cy="338554"/>
          </a:xfrm>
          <a:prstGeom prst="rect">
            <a:avLst/>
          </a:prstGeom>
          <a:noFill/>
        </p:spPr>
        <p:txBody>
          <a:bodyPr wrap="square" lIns="0" tIns="0" rIns="0" bIns="0" numCol="1" spcCol="720000" rtlCol="0">
            <a:spAutoFit/>
          </a:bodyPr>
          <a:lstStyle/>
          <a:p>
            <a:r>
              <a:rPr lang="ru-RU" sz="1100" dirty="0" smtClean="0">
                <a:solidFill>
                  <a:srgbClr val="1962E9"/>
                </a:solidFill>
                <a:latin typeface="TT Norms Medium" panose="02000803030000020003" pitchFamily="50" charset="-52"/>
              </a:rPr>
              <a:t>АДМИНИСТРАЦИЯ</a:t>
            </a:r>
          </a:p>
          <a:p>
            <a:r>
              <a:rPr lang="ru-RU" sz="1100" dirty="0" smtClean="0">
                <a:solidFill>
                  <a:srgbClr val="1962E9"/>
                </a:solidFill>
                <a:latin typeface="TT Norms Medium" panose="02000803030000020003" pitchFamily="50" charset="-52"/>
              </a:rPr>
              <a:t>ЗЕЙСКОГО РАЙОНА</a:t>
            </a:r>
          </a:p>
        </p:txBody>
      </p:sp>
      <p:cxnSp>
        <p:nvCxnSpPr>
          <p:cNvPr id="39" name="Прямая соединительная линия 38"/>
          <p:cNvCxnSpPr/>
          <p:nvPr/>
        </p:nvCxnSpPr>
        <p:spPr>
          <a:xfrm>
            <a:off x="0" y="6029960"/>
            <a:ext cx="9144000" cy="8890"/>
          </a:xfrm>
          <a:prstGeom prst="line">
            <a:avLst/>
          </a:prstGeom>
          <a:ln w="19050">
            <a:solidFill>
              <a:srgbClr val="1962E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0" name="Рисунок 39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9522" y="6200775"/>
            <a:ext cx="690539" cy="460360"/>
          </a:xfrm>
          <a:prstGeom prst="rect">
            <a:avLst/>
          </a:prstGeom>
        </p:spPr>
      </p:pic>
      <p:sp>
        <p:nvSpPr>
          <p:cNvPr id="44" name="Заголовок 1"/>
          <p:cNvSpPr txBox="1">
            <a:spLocks/>
          </p:cNvSpPr>
          <p:nvPr/>
        </p:nvSpPr>
        <p:spPr>
          <a:xfrm>
            <a:off x="8345806" y="373856"/>
            <a:ext cx="409789" cy="26814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endParaRPr lang="ru-RU" sz="1100" b="1" dirty="0">
              <a:solidFill>
                <a:srgbClr val="1962E9"/>
              </a:solidFill>
              <a:latin typeface="TT Norms Regular" panose="02000503030000020003" pitchFamily="50" charset="-52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Туризм</a:t>
            </a:r>
            <a:endParaRPr lang="ru-R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719522" y="1812689"/>
            <a:ext cx="7961103" cy="2263652"/>
          </a:xfrm>
        </p:spPr>
        <p:txBody>
          <a:bodyPr>
            <a:normAutofit fontScale="25000" lnSpcReduction="20000"/>
          </a:bodyPr>
          <a:lstStyle/>
          <a:p>
            <a:pPr marL="0" lvl="0" indent="0">
              <a:lnSpc>
                <a:spcPct val="120000"/>
              </a:lnSpc>
              <a:buClrTx/>
              <a:buSzTx/>
              <a:buNone/>
            </a:pPr>
            <a:r>
              <a:rPr lang="ru-RU" sz="5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Возможность </a:t>
            </a:r>
            <a:r>
              <a:rPr lang="ru-RU" sz="5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любоваться природой независимо от рельефа местности и наличия дорог. Наверное, нет другого такого вида туризма, который бы больше чем пешеходный позволял ощутить единение с природой, успокаивал душу и восстанавливал здоровье. </a:t>
            </a:r>
            <a:endParaRPr lang="ru-RU" sz="56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0" indent="0">
              <a:lnSpc>
                <a:spcPct val="120000"/>
              </a:lnSpc>
              <a:buClrTx/>
              <a:buSzTx/>
              <a:buNone/>
            </a:pPr>
            <a:endParaRPr lang="ru-RU" sz="56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0" indent="0">
              <a:lnSpc>
                <a:spcPct val="120000"/>
              </a:lnSpc>
              <a:buClrTx/>
              <a:buSzTx/>
              <a:buNone/>
            </a:pPr>
            <a:r>
              <a:rPr lang="ru-RU" sz="5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Чтобы </a:t>
            </a:r>
            <a:r>
              <a:rPr lang="ru-RU" sz="5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больше узнать об истории древнего человека на берегу реки </a:t>
            </a:r>
            <a:r>
              <a:rPr lang="ru-RU" sz="56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Арби</a:t>
            </a:r>
            <a:r>
              <a:rPr lang="ru-RU" sz="5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расположена «</a:t>
            </a:r>
            <a:r>
              <a:rPr lang="ru-RU" sz="56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Арбинская</a:t>
            </a:r>
            <a:r>
              <a:rPr lang="ru-RU" sz="5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56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писаница</a:t>
            </a:r>
            <a:r>
              <a:rPr lang="ru-RU" sz="5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», где можно увидеть уникальные наскальные рисунки древнего человека, датируемые первым тысячелетием до н.э. </a:t>
            </a:r>
            <a:endParaRPr lang="ru-RU" sz="56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0" indent="0">
              <a:lnSpc>
                <a:spcPct val="120000"/>
              </a:lnSpc>
              <a:buClrTx/>
              <a:buSzTx/>
              <a:buNone/>
            </a:pPr>
            <a:endParaRPr lang="ru-RU" sz="56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sp>
        <p:nvSpPr>
          <p:cNvPr id="15" name="3 CuadroTexto"/>
          <p:cNvSpPr txBox="1"/>
          <p:nvPr/>
        </p:nvSpPr>
        <p:spPr>
          <a:xfrm>
            <a:off x="7017876" y="6260483"/>
            <a:ext cx="2016941" cy="507831"/>
          </a:xfrm>
          <a:prstGeom prst="rect">
            <a:avLst/>
          </a:prstGeom>
          <a:noFill/>
        </p:spPr>
        <p:txBody>
          <a:bodyPr wrap="square" lIns="0" tIns="0" rIns="0" bIns="0" numCol="1" spcCol="720000" rtlCol="0">
            <a:spAutoFit/>
          </a:bodyPr>
          <a:lstStyle/>
          <a:p>
            <a:r>
              <a:rPr lang="ru-RU" sz="1100" dirty="0" smtClean="0">
                <a:solidFill>
                  <a:srgbClr val="1962E9"/>
                </a:solidFill>
                <a:latin typeface="TT Norms Medium" panose="02000803030000020003" pitchFamily="50" charset="-52"/>
              </a:rPr>
              <a:t>АДМИНИСТРАЦИЯ</a:t>
            </a:r>
          </a:p>
          <a:p>
            <a:r>
              <a:rPr lang="ru-RU" sz="1100" dirty="0" smtClean="0">
                <a:solidFill>
                  <a:srgbClr val="1962E9"/>
                </a:solidFill>
                <a:latin typeface="TT Norms Medium" panose="02000803030000020003" pitchFamily="50" charset="-52"/>
              </a:rPr>
              <a:t>ЗЕЙСКОГО МУНИЦИПАЛЬНОГО ОКРУГА</a:t>
            </a:r>
          </a:p>
        </p:txBody>
      </p:sp>
    </p:spTree>
    <p:extLst>
      <p:ext uri="{BB962C8B-B14F-4D97-AF65-F5344CB8AC3E}">
        <p14:creationId xmlns:p14="http://schemas.microsoft.com/office/powerpoint/2010/main" val="2372413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" name="Рисунок 3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64949" y="6175232"/>
            <a:ext cx="407737" cy="489078"/>
          </a:xfrm>
          <a:prstGeom prst="rect">
            <a:avLst/>
          </a:prstGeom>
        </p:spPr>
      </p:pic>
      <p:sp>
        <p:nvSpPr>
          <p:cNvPr id="38" name="3 CuadroTexto"/>
          <p:cNvSpPr txBox="1"/>
          <p:nvPr/>
        </p:nvSpPr>
        <p:spPr>
          <a:xfrm>
            <a:off x="7017877" y="6260483"/>
            <a:ext cx="1728192" cy="338554"/>
          </a:xfrm>
          <a:prstGeom prst="rect">
            <a:avLst/>
          </a:prstGeom>
          <a:noFill/>
        </p:spPr>
        <p:txBody>
          <a:bodyPr wrap="square" lIns="0" tIns="0" rIns="0" bIns="0" numCol="1" spcCol="720000" rtlCol="0">
            <a:spAutoFit/>
          </a:bodyPr>
          <a:lstStyle/>
          <a:p>
            <a:r>
              <a:rPr lang="ru-RU" sz="1100" dirty="0" smtClean="0">
                <a:solidFill>
                  <a:srgbClr val="1962E9"/>
                </a:solidFill>
                <a:latin typeface="TT Norms Medium" panose="02000803030000020003" pitchFamily="50" charset="-52"/>
              </a:rPr>
              <a:t>АДМИНИСТРАЦИЯ</a:t>
            </a:r>
          </a:p>
          <a:p>
            <a:r>
              <a:rPr lang="ru-RU" sz="1100" dirty="0" smtClean="0">
                <a:solidFill>
                  <a:srgbClr val="1962E9"/>
                </a:solidFill>
                <a:latin typeface="TT Norms Medium" panose="02000803030000020003" pitchFamily="50" charset="-52"/>
              </a:rPr>
              <a:t>ЗЕЙСКОГО РАЙОНА</a:t>
            </a:r>
          </a:p>
        </p:txBody>
      </p:sp>
      <p:cxnSp>
        <p:nvCxnSpPr>
          <p:cNvPr id="39" name="Прямая соединительная линия 38"/>
          <p:cNvCxnSpPr/>
          <p:nvPr/>
        </p:nvCxnSpPr>
        <p:spPr>
          <a:xfrm>
            <a:off x="0" y="6029960"/>
            <a:ext cx="9144000" cy="8890"/>
          </a:xfrm>
          <a:prstGeom prst="line">
            <a:avLst/>
          </a:prstGeom>
          <a:ln w="19050">
            <a:solidFill>
              <a:srgbClr val="1962E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0" name="Рисунок 3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9522" y="6200775"/>
            <a:ext cx="690539" cy="46036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38328"/>
            <a:ext cx="8139869" cy="1040065"/>
          </a:xfrm>
        </p:spPr>
        <p:txBody>
          <a:bodyPr>
            <a:normAutofit/>
          </a:bodyPr>
          <a:lstStyle/>
          <a:p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Социальная инфраструктура</a:t>
            </a:r>
            <a:endParaRPr lang="ru-R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277085"/>
            <a:ext cx="3960975" cy="2626146"/>
          </a:xfrm>
        </p:spPr>
        <p:txBody>
          <a:bodyPr>
            <a:noAutofit/>
          </a:bodyPr>
          <a:lstStyle/>
          <a:p>
            <a:r>
              <a:rPr lang="ru-RU" sz="2000" b="1" dirty="0" smtClean="0">
                <a:solidFill>
                  <a:srgbClr val="29292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Культура</a:t>
            </a:r>
          </a:p>
          <a:p>
            <a:pPr algn="l"/>
            <a:r>
              <a:rPr lang="ru-RU" sz="1200" dirty="0" smtClean="0">
                <a:solidFill>
                  <a:srgbClr val="29292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территории </a:t>
            </a:r>
            <a:r>
              <a:rPr lang="ru-RU" sz="1200" dirty="0" err="1" smtClean="0">
                <a:solidFill>
                  <a:srgbClr val="29292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Зейского</a:t>
            </a:r>
            <a:r>
              <a:rPr lang="ru-RU" sz="1200" dirty="0" smtClean="0">
                <a:solidFill>
                  <a:srgbClr val="29292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муниципального округа </a:t>
            </a:r>
            <a:r>
              <a:rPr lang="ru-RU" sz="1200" dirty="0">
                <a:solidFill>
                  <a:srgbClr val="29292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работают </a:t>
            </a:r>
            <a:r>
              <a:rPr lang="ru-RU" sz="1200" dirty="0" smtClean="0">
                <a:solidFill>
                  <a:srgbClr val="29292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23 </a:t>
            </a:r>
            <a:r>
              <a:rPr lang="ru-RU" sz="1200" dirty="0">
                <a:solidFill>
                  <a:srgbClr val="29292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культурно-досуговых учреждения, в них занимаются  </a:t>
            </a:r>
            <a:r>
              <a:rPr lang="ru-RU" sz="1200" dirty="0" smtClean="0">
                <a:solidFill>
                  <a:srgbClr val="29292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143 </a:t>
            </a:r>
            <a:r>
              <a:rPr lang="ru-RU" sz="1200" dirty="0">
                <a:solidFill>
                  <a:srgbClr val="29292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клубных формирований</a:t>
            </a:r>
            <a:r>
              <a:rPr lang="ru-RU" sz="1200" dirty="0" smtClean="0">
                <a:solidFill>
                  <a:srgbClr val="29292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насчитывающих  1760 </a:t>
            </a:r>
            <a:r>
              <a:rPr lang="ru-RU" sz="1200" dirty="0">
                <a:solidFill>
                  <a:srgbClr val="29292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участника, в том числе </a:t>
            </a:r>
            <a:r>
              <a:rPr lang="ru-RU" sz="1200" dirty="0" smtClean="0">
                <a:solidFill>
                  <a:srgbClr val="29292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36 </a:t>
            </a:r>
            <a:r>
              <a:rPr lang="ru-RU" sz="1200" dirty="0">
                <a:solidFill>
                  <a:srgbClr val="29292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клубов и объединений по интересам, в которых занимается </a:t>
            </a:r>
            <a:r>
              <a:rPr lang="ru-RU" sz="1200" dirty="0" smtClean="0">
                <a:solidFill>
                  <a:srgbClr val="29292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466 </a:t>
            </a:r>
            <a:r>
              <a:rPr lang="ru-RU" sz="1200" dirty="0">
                <a:solidFill>
                  <a:srgbClr val="29292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человека</a:t>
            </a:r>
            <a:r>
              <a:rPr lang="ru-RU" sz="1200" dirty="0" smtClean="0">
                <a:solidFill>
                  <a:srgbClr val="29292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l"/>
            <a:r>
              <a:rPr lang="ru-RU" sz="1200" dirty="0" smtClean="0">
                <a:solidFill>
                  <a:srgbClr val="29292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территории </a:t>
            </a:r>
            <a:r>
              <a:rPr lang="ru-RU" sz="1200" dirty="0" err="1" smtClean="0">
                <a:solidFill>
                  <a:srgbClr val="29292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Зейского</a:t>
            </a:r>
            <a:r>
              <a:rPr lang="ru-RU" sz="1200" dirty="0" smtClean="0">
                <a:solidFill>
                  <a:srgbClr val="29292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муниципального округа действует 1 детская школа искусств и 2 её филиала. </a:t>
            </a:r>
          </a:p>
          <a:p>
            <a:pPr algn="l"/>
            <a:r>
              <a:rPr lang="ru-RU" sz="1200" dirty="0" smtClean="0">
                <a:solidFill>
                  <a:srgbClr val="29292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Так же действует </a:t>
            </a:r>
            <a:r>
              <a:rPr lang="ru-RU" sz="1200" dirty="0">
                <a:solidFill>
                  <a:srgbClr val="29292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21 филиал муниципального бюджетного учреждения культуры «Централизованная библиотечная система </a:t>
            </a:r>
            <a:r>
              <a:rPr lang="ru-RU" sz="1200" dirty="0" err="1">
                <a:solidFill>
                  <a:srgbClr val="29292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Зейского</a:t>
            </a:r>
            <a:r>
              <a:rPr lang="ru-RU" sz="1200" dirty="0">
                <a:solidFill>
                  <a:srgbClr val="29292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муниципального округа</a:t>
            </a:r>
            <a:r>
              <a:rPr lang="ru-RU" sz="1200" dirty="0" smtClean="0">
                <a:solidFill>
                  <a:srgbClr val="29292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».</a:t>
            </a:r>
            <a:endParaRPr lang="ru-RU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73862" y="4065156"/>
            <a:ext cx="3875518" cy="1438336"/>
          </a:xfrm>
        </p:spPr>
        <p:txBody>
          <a:bodyPr>
            <a:normAutofit fontScale="92500"/>
          </a:bodyPr>
          <a:lstStyle/>
          <a:p>
            <a:pPr marL="0" indent="0" algn="ctr">
              <a:buNone/>
            </a:pPr>
            <a:r>
              <a:rPr lang="ru-RU" sz="2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Здравоохранение</a:t>
            </a:r>
          </a:p>
          <a:p>
            <a:pPr marL="0" indent="0">
              <a:buNone/>
            </a:pPr>
            <a:r>
              <a:rPr lang="ru-RU" sz="1300" dirty="0" smtClean="0">
                <a:solidFill>
                  <a:schemeClr val="tx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На </a:t>
            </a:r>
            <a:r>
              <a:rPr lang="ru-RU" sz="1300" dirty="0">
                <a:solidFill>
                  <a:schemeClr val="tx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территории </a:t>
            </a:r>
            <a:r>
              <a:rPr lang="ru-RU" sz="1300" dirty="0" err="1">
                <a:solidFill>
                  <a:schemeClr val="tx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Зейского</a:t>
            </a:r>
            <a:r>
              <a:rPr lang="ru-RU" sz="1300" dirty="0">
                <a:solidFill>
                  <a:schemeClr val="tx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 </a:t>
            </a:r>
            <a:r>
              <a:rPr lang="ru-RU" sz="1300" dirty="0" smtClean="0">
                <a:solidFill>
                  <a:schemeClr val="tx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муниципального округа </a:t>
            </a:r>
            <a:r>
              <a:rPr lang="ru-RU" sz="1300" dirty="0">
                <a:solidFill>
                  <a:schemeClr val="tx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работают 6 филиалов ГБУЗ АО «</a:t>
            </a:r>
            <a:r>
              <a:rPr lang="ru-RU" sz="1300" dirty="0" err="1">
                <a:solidFill>
                  <a:schemeClr val="tx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Зейская</a:t>
            </a:r>
            <a:r>
              <a:rPr lang="ru-RU" sz="1300" dirty="0">
                <a:solidFill>
                  <a:schemeClr val="tx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 больница им. </a:t>
            </a:r>
            <a:r>
              <a:rPr lang="ru-RU" sz="1300" dirty="0" err="1">
                <a:solidFill>
                  <a:schemeClr val="tx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Б.Е.Смирнова</a:t>
            </a:r>
            <a:r>
              <a:rPr lang="ru-RU" sz="1300" dirty="0">
                <a:solidFill>
                  <a:schemeClr val="tx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», 1 домовое хозяйство (п. Кировский), </a:t>
            </a:r>
            <a:r>
              <a:rPr lang="ru-RU" sz="1300" dirty="0" smtClean="0">
                <a:solidFill>
                  <a:schemeClr val="tx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1 амбулатория. </a:t>
            </a:r>
            <a:r>
              <a:rPr lang="ru-RU" sz="1300" dirty="0">
                <a:solidFill>
                  <a:schemeClr val="tx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В </a:t>
            </a:r>
            <a:r>
              <a:rPr lang="ru-RU" sz="1300" dirty="0" smtClean="0">
                <a:solidFill>
                  <a:schemeClr val="tx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17 </a:t>
            </a:r>
            <a:r>
              <a:rPr lang="ru-RU" sz="1300" dirty="0">
                <a:solidFill>
                  <a:schemeClr val="tx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населенных пунктах медицинскую помощь населению оказывают фельдшеры в ФАП. </a:t>
            </a:r>
          </a:p>
          <a:p>
            <a:pPr marL="0" indent="0" algn="just">
              <a:buNone/>
            </a:pPr>
            <a:endParaRPr lang="ru-RU" sz="1900" b="1" dirty="0">
              <a:solidFill>
                <a:schemeClr val="tx1"/>
              </a:solidFill>
              <a:latin typeface="TT Norms ExtraBold"/>
            </a:endParaRP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724360" y="1812689"/>
            <a:ext cx="4137630" cy="3480179"/>
          </a:xfrm>
        </p:spPr>
        <p:txBody>
          <a:bodyPr>
            <a:noAutofit/>
          </a:bodyPr>
          <a:lstStyle/>
          <a:p>
            <a:pPr lvl="0">
              <a:buClr>
                <a:srgbClr val="31B6FD"/>
              </a:buClr>
            </a:pPr>
            <a:r>
              <a:rPr lang="ru-RU" sz="20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Образование</a:t>
            </a:r>
            <a:r>
              <a:rPr lang="ru-RU" sz="20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физическая культура и спорт</a:t>
            </a:r>
          </a:p>
          <a:p>
            <a:pPr algn="l">
              <a:spcAft>
                <a:spcPts val="0"/>
              </a:spcAft>
            </a:pPr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Муниципальная </a:t>
            </a:r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система образования </a:t>
            </a:r>
            <a:r>
              <a:rPr lang="ru-RU" sz="1200" dirty="0" err="1">
                <a:solidFill>
                  <a:schemeClr val="tx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Зейского</a:t>
            </a:r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 </a:t>
            </a:r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муниципального округа </a:t>
            </a:r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включает в себя </a:t>
            </a:r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17 </a:t>
            </a:r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образовательных организаций, в </a:t>
            </a:r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3-х </a:t>
            </a:r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из которых организованны филиалы </a:t>
            </a:r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(МАОУ </a:t>
            </a:r>
            <a:r>
              <a:rPr lang="ru-RU" sz="1200" dirty="0" err="1">
                <a:solidFill>
                  <a:schemeClr val="tx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Сосновоборская</a:t>
            </a:r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 СОШ, МАОУ </a:t>
            </a:r>
            <a:r>
              <a:rPr lang="ru-RU" sz="1200" dirty="0" err="1">
                <a:solidFill>
                  <a:schemeClr val="tx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Умлеканская</a:t>
            </a:r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 СОШ, МБОУ </a:t>
            </a:r>
            <a:r>
              <a:rPr lang="ru-RU" sz="1200" dirty="0" err="1">
                <a:solidFill>
                  <a:schemeClr val="tx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Юбилейненская</a:t>
            </a:r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 СОШ) реализуются 21 программа дошкольного </a:t>
            </a:r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образования, </a:t>
            </a:r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1 учреждение дополнительного образования детско-юношеская спортивная школа в с. Овсянка.</a:t>
            </a:r>
            <a:endParaRPr lang="ru-RU" sz="1050" dirty="0">
              <a:solidFill>
                <a:schemeClr val="tx1"/>
              </a:solidFill>
              <a:effectLst/>
              <a:latin typeface="Times New Roman" panose="02020603050405020304" pitchFamily="18" charset="0"/>
              <a:ea typeface="Calibri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452173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" name="Рисунок 3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64949" y="6175232"/>
            <a:ext cx="407737" cy="489078"/>
          </a:xfrm>
          <a:prstGeom prst="rect">
            <a:avLst/>
          </a:prstGeom>
        </p:spPr>
      </p:pic>
      <p:sp>
        <p:nvSpPr>
          <p:cNvPr id="38" name="3 CuadroTexto"/>
          <p:cNvSpPr txBox="1"/>
          <p:nvPr/>
        </p:nvSpPr>
        <p:spPr>
          <a:xfrm>
            <a:off x="7017877" y="6260483"/>
            <a:ext cx="1728192" cy="338554"/>
          </a:xfrm>
          <a:prstGeom prst="rect">
            <a:avLst/>
          </a:prstGeom>
          <a:noFill/>
        </p:spPr>
        <p:txBody>
          <a:bodyPr wrap="square" lIns="0" tIns="0" rIns="0" bIns="0" numCol="1" spcCol="720000" rtlCol="0">
            <a:spAutoFit/>
          </a:bodyPr>
          <a:lstStyle/>
          <a:p>
            <a:r>
              <a:rPr lang="ru-RU" sz="1100" dirty="0" smtClean="0">
                <a:solidFill>
                  <a:srgbClr val="1962E9"/>
                </a:solidFill>
                <a:latin typeface="TT Norms Medium" panose="02000803030000020003" pitchFamily="50" charset="-52"/>
              </a:rPr>
              <a:t>АДМИНИСТРАЦИЯ</a:t>
            </a:r>
          </a:p>
          <a:p>
            <a:r>
              <a:rPr lang="ru-RU" sz="1100" dirty="0" smtClean="0">
                <a:solidFill>
                  <a:srgbClr val="1962E9"/>
                </a:solidFill>
                <a:latin typeface="TT Norms Medium" panose="02000803030000020003" pitchFamily="50" charset="-52"/>
              </a:rPr>
              <a:t>ЗЕЙСКОГО РАЙОНА</a:t>
            </a:r>
          </a:p>
        </p:txBody>
      </p:sp>
      <p:cxnSp>
        <p:nvCxnSpPr>
          <p:cNvPr id="39" name="Прямая соединительная линия 38"/>
          <p:cNvCxnSpPr/>
          <p:nvPr/>
        </p:nvCxnSpPr>
        <p:spPr>
          <a:xfrm>
            <a:off x="0" y="6029960"/>
            <a:ext cx="9144000" cy="8890"/>
          </a:xfrm>
          <a:prstGeom prst="line">
            <a:avLst/>
          </a:prstGeom>
          <a:ln w="19050">
            <a:solidFill>
              <a:srgbClr val="1962E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0" name="Рисунок 3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9522" y="6200775"/>
            <a:ext cx="690539" cy="460360"/>
          </a:xfrm>
          <a:prstGeom prst="rect">
            <a:avLst/>
          </a:prstGeom>
        </p:spPr>
      </p:pic>
      <p:sp>
        <p:nvSpPr>
          <p:cNvPr id="44" name="Заголовок 1"/>
          <p:cNvSpPr txBox="1">
            <a:spLocks/>
          </p:cNvSpPr>
          <p:nvPr/>
        </p:nvSpPr>
        <p:spPr>
          <a:xfrm>
            <a:off x="8345806" y="373856"/>
            <a:ext cx="409789" cy="26814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endParaRPr lang="ru-RU" sz="1100" b="1" dirty="0">
              <a:solidFill>
                <a:srgbClr val="1962E9"/>
              </a:solidFill>
              <a:latin typeface="TT Norms Regular" panose="02000503030000020003" pitchFamily="50" charset="-52"/>
            </a:endParaRPr>
          </a:p>
        </p:txBody>
      </p:sp>
      <p:sp>
        <p:nvSpPr>
          <p:cNvPr id="8" name="Объект 7"/>
          <p:cNvSpPr>
            <a:spLocks noGrp="1"/>
          </p:cNvSpPr>
          <p:nvPr>
            <p:ph idx="1"/>
          </p:nvPr>
        </p:nvSpPr>
        <p:spPr>
          <a:xfrm>
            <a:off x="0" y="1494636"/>
            <a:ext cx="8930355" cy="4530562"/>
          </a:xfrm>
        </p:spPr>
        <p:txBody>
          <a:bodyPr>
            <a:noAutofit/>
          </a:bodyPr>
          <a:lstStyle/>
          <a:p>
            <a:pPr indent="0">
              <a:lnSpc>
                <a:spcPct val="110000"/>
              </a:lnSpc>
              <a:spcAft>
                <a:spcPts val="0"/>
              </a:spcAft>
              <a:buNone/>
            </a:pPr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Экономика </a:t>
            </a:r>
            <a:r>
              <a:rPr lang="ru-RU" sz="1400" dirty="0" err="1">
                <a:solidFill>
                  <a:schemeClr val="tx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Зейского</a:t>
            </a:r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 </a:t>
            </a: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муниципального округа </a:t>
            </a:r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включает в себя такие виды деятельности, как добыча полезных ископаемых, сельское и лесное хозяйство, транспорт и связь, торговля, строительство, обрабатывающие производства. </a:t>
            </a:r>
          </a:p>
          <a:p>
            <a:pPr indent="0">
              <a:lnSpc>
                <a:spcPct val="110000"/>
              </a:lnSpc>
              <a:spcAft>
                <a:spcPts val="0"/>
              </a:spcAft>
              <a:buNone/>
            </a:pPr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Ведущей отраслью экономики </a:t>
            </a: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округа </a:t>
            </a:r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является золотодобывающая промышленность</a:t>
            </a: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.</a:t>
            </a:r>
          </a:p>
          <a:p>
            <a:pPr indent="0">
              <a:lnSpc>
                <a:spcPct val="110000"/>
              </a:lnSpc>
              <a:spcAft>
                <a:spcPts val="0"/>
              </a:spcAft>
              <a:buNone/>
            </a:pPr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Согласно списку </a:t>
            </a:r>
            <a:r>
              <a:rPr lang="ru-RU" sz="1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недропользователей</a:t>
            </a:r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Амурской области в сфере золотодобычи, в </a:t>
            </a:r>
            <a:r>
              <a:rPr lang="ru-RU" sz="1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Зейском</a:t>
            </a:r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муниципальном </a:t>
            </a: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округе в 2026 году </a:t>
            </a:r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действует </a:t>
            </a: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31 предприятие. Выдано </a:t>
            </a:r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902 лицензии. </a:t>
            </a:r>
            <a:endParaRPr lang="ru-RU" sz="1400" dirty="0">
              <a:solidFill>
                <a:schemeClr val="tx1"/>
              </a:solidFill>
              <a:latin typeface="Times New Roman" panose="02020603050405020304" pitchFamily="18" charset="0"/>
              <a:ea typeface="Calibri"/>
              <a:cs typeface="Times New Roman" panose="02020603050405020304" pitchFamily="18" charset="0"/>
            </a:endParaRPr>
          </a:p>
          <a:p>
            <a:pPr indent="0">
              <a:lnSpc>
                <a:spcPct val="110000"/>
              </a:lnSpc>
              <a:spcAft>
                <a:spcPts val="0"/>
              </a:spcAft>
              <a:buNone/>
            </a:pPr>
            <a:endParaRPr lang="ru-RU" sz="1400" dirty="0">
              <a:solidFill>
                <a:schemeClr val="tx1"/>
              </a:solidFill>
              <a:latin typeface="Times New Roman" panose="02020603050405020304" pitchFamily="18" charset="0"/>
              <a:ea typeface="Calibri"/>
              <a:cs typeface="Times New Roman" panose="02020603050405020304" pitchFamily="18" charset="0"/>
            </a:endParaRPr>
          </a:p>
          <a:p>
            <a:pPr indent="0" fontAlgn="base">
              <a:lnSpc>
                <a:spcPct val="110000"/>
              </a:lnSpc>
              <a:spcAft>
                <a:spcPts val="0"/>
              </a:spcAft>
              <a:buNone/>
            </a:pP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На </a:t>
            </a:r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территории </a:t>
            </a: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округа </a:t>
            </a:r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осуществляют свою деятельность </a:t>
            </a: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112 </a:t>
            </a:r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объекта торговли</a:t>
            </a: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. Продуктовые, смешанные, продовольственные и специализированные магазины. </a:t>
            </a:r>
            <a:endParaRPr lang="ru-RU" sz="1400" dirty="0">
              <a:solidFill>
                <a:schemeClr val="tx1"/>
              </a:solidFill>
              <a:latin typeface="Times New Roman" panose="02020603050405020304" pitchFamily="18" charset="0"/>
              <a:ea typeface="Calibri"/>
              <a:cs typeface="Times New Roman" panose="02020603050405020304" pitchFamily="18" charset="0"/>
            </a:endParaRPr>
          </a:p>
          <a:p>
            <a:pPr indent="0" algn="just" fontAlgn="base">
              <a:lnSpc>
                <a:spcPct val="110000"/>
              </a:lnSpc>
              <a:buNone/>
            </a:pPr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Ведущим предприятием розничной торговли является ООО «Селяне</a:t>
            </a: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».</a:t>
            </a:r>
            <a:endParaRPr lang="ru-RU" sz="1400" dirty="0">
              <a:solidFill>
                <a:schemeClr val="tx1"/>
              </a:solidFill>
              <a:latin typeface="Times New Roman" panose="02020603050405020304" pitchFamily="18" charset="0"/>
              <a:ea typeface="Calibri"/>
              <a:cs typeface="Times New Roman" panose="02020603050405020304" pitchFamily="18" charset="0"/>
            </a:endParaRPr>
          </a:p>
          <a:p>
            <a:pPr indent="0" algn="just" fontAlgn="base">
              <a:lnSpc>
                <a:spcPct val="110000"/>
              </a:lnSpc>
              <a:buNone/>
            </a:pPr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Производство хлеба и хлебобулочных изделий в районе осуществляют 13 индивидуальных предпринимателей. 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0" fontAlgn="base">
              <a:lnSpc>
                <a:spcPct val="110000"/>
              </a:lnSpc>
              <a:spcAft>
                <a:spcPts val="0"/>
              </a:spcAft>
              <a:buNone/>
            </a:pPr>
            <a:endParaRPr lang="ru-RU" sz="1400" dirty="0">
              <a:solidFill>
                <a:schemeClr val="tx1"/>
              </a:solidFill>
              <a:latin typeface="Times New Roman" panose="02020603050405020304" pitchFamily="18" charset="0"/>
              <a:ea typeface="Calibri"/>
              <a:cs typeface="Times New Roman" panose="02020603050405020304" pitchFamily="18" charset="0"/>
            </a:endParaRPr>
          </a:p>
          <a:p>
            <a:pPr indent="0" fontAlgn="base">
              <a:lnSpc>
                <a:spcPct val="110000"/>
              </a:lnSpc>
              <a:spcAft>
                <a:spcPts val="0"/>
              </a:spcAft>
              <a:buNone/>
            </a:pP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В </a:t>
            </a:r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сельских населенных пунктах торговое обслуживание осуществляют отделения почтовой связи, индивидуальные предприниматели. </a:t>
            </a:r>
            <a:endParaRPr lang="ru-RU" sz="1400" dirty="0" smtClean="0">
              <a:solidFill>
                <a:schemeClr val="tx1"/>
              </a:solidFill>
              <a:latin typeface="Times New Roman" panose="02020603050405020304" pitchFamily="18" charset="0"/>
              <a:ea typeface="Calibri"/>
              <a:cs typeface="Times New Roman" panose="02020603050405020304" pitchFamily="18" charset="0"/>
            </a:endParaRPr>
          </a:p>
          <a:p>
            <a:pPr indent="0" fontAlgn="base">
              <a:lnSpc>
                <a:spcPct val="110000"/>
              </a:lnSpc>
              <a:spcAft>
                <a:spcPts val="0"/>
              </a:spcAft>
              <a:buNone/>
            </a:pP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В округе </a:t>
            </a:r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функционирует </a:t>
            </a: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одна </a:t>
            </a:r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автозаправочная станция – на территории села Овсянка</a:t>
            </a: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.</a:t>
            </a:r>
          </a:p>
          <a:p>
            <a:pPr indent="0" fontAlgn="base">
              <a:lnSpc>
                <a:spcPct val="110000"/>
              </a:lnSpc>
              <a:spcAft>
                <a:spcPts val="0"/>
              </a:spcAft>
              <a:buNone/>
            </a:pP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Банковский </a:t>
            </a:r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сектор на территории Зейского </a:t>
            </a: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округа </a:t>
            </a:r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представлен 3 кредитными организациями: Сбербанком России, Банка ВТБ-24, Почта-Банк. </a:t>
            </a:r>
            <a:endParaRPr lang="ru-RU" sz="14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Заголовок 6"/>
          <p:cNvSpPr>
            <a:spLocks noGrp="1"/>
          </p:cNvSpPr>
          <p:nvPr>
            <p:ph type="title"/>
          </p:nvPr>
        </p:nvSpPr>
        <p:spPr>
          <a:xfrm>
            <a:off x="659852" y="455891"/>
            <a:ext cx="7886700" cy="876820"/>
          </a:xfrm>
        </p:spPr>
        <p:txBody>
          <a:bodyPr>
            <a:normAutofit/>
          </a:bodyPr>
          <a:lstStyle/>
          <a:p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Экономический потенциал</a:t>
            </a:r>
            <a:endParaRPr lang="ru-R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3 CuadroTexto"/>
          <p:cNvSpPr txBox="1"/>
          <p:nvPr/>
        </p:nvSpPr>
        <p:spPr>
          <a:xfrm>
            <a:off x="7017876" y="6260483"/>
            <a:ext cx="2016941" cy="507831"/>
          </a:xfrm>
          <a:prstGeom prst="rect">
            <a:avLst/>
          </a:prstGeom>
          <a:noFill/>
        </p:spPr>
        <p:txBody>
          <a:bodyPr wrap="square" lIns="0" tIns="0" rIns="0" bIns="0" numCol="1" spcCol="720000" rtlCol="0">
            <a:spAutoFit/>
          </a:bodyPr>
          <a:lstStyle/>
          <a:p>
            <a:r>
              <a:rPr lang="ru-RU" sz="1100" dirty="0" smtClean="0">
                <a:solidFill>
                  <a:srgbClr val="1962E9"/>
                </a:solidFill>
                <a:latin typeface="TT Norms Medium" panose="02000803030000020003" pitchFamily="50" charset="-52"/>
              </a:rPr>
              <a:t>АДМИНИСТРАЦИЯ</a:t>
            </a:r>
          </a:p>
          <a:p>
            <a:r>
              <a:rPr lang="ru-RU" sz="1100" dirty="0" smtClean="0">
                <a:solidFill>
                  <a:srgbClr val="1962E9"/>
                </a:solidFill>
                <a:latin typeface="TT Norms Medium" panose="02000803030000020003" pitchFamily="50" charset="-52"/>
              </a:rPr>
              <a:t>ЗЕЙСКОГО МУНИЦИПАЛЬНОГО ОКРУГА</a:t>
            </a:r>
          </a:p>
        </p:txBody>
      </p:sp>
    </p:spTree>
    <p:extLst>
      <p:ext uri="{BB962C8B-B14F-4D97-AF65-F5344CB8AC3E}">
        <p14:creationId xmlns:p14="http://schemas.microsoft.com/office/powerpoint/2010/main" val="33209011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Инвестиционная привлекательность</a:t>
            </a:r>
            <a:endParaRPr lang="ru-R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9" name="Прямая соединительная линия 8"/>
          <p:cNvCxnSpPr/>
          <p:nvPr/>
        </p:nvCxnSpPr>
        <p:spPr>
          <a:xfrm>
            <a:off x="0" y="6029960"/>
            <a:ext cx="9144000" cy="8890"/>
          </a:xfrm>
          <a:prstGeom prst="line">
            <a:avLst/>
          </a:prstGeom>
          <a:ln w="19050">
            <a:solidFill>
              <a:srgbClr val="1962E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Рисунок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9522" y="6200775"/>
            <a:ext cx="690539" cy="460360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64949" y="6175232"/>
            <a:ext cx="407737" cy="489078"/>
          </a:xfrm>
          <a:prstGeom prst="rect">
            <a:avLst/>
          </a:prstGeom>
        </p:spPr>
      </p:pic>
      <p:sp>
        <p:nvSpPr>
          <p:cNvPr id="12" name="3 CuadroTexto"/>
          <p:cNvSpPr txBox="1"/>
          <p:nvPr/>
        </p:nvSpPr>
        <p:spPr>
          <a:xfrm>
            <a:off x="7017877" y="6260483"/>
            <a:ext cx="1728192" cy="338554"/>
          </a:xfrm>
          <a:prstGeom prst="rect">
            <a:avLst/>
          </a:prstGeom>
          <a:noFill/>
        </p:spPr>
        <p:txBody>
          <a:bodyPr wrap="square" lIns="0" tIns="0" rIns="0" bIns="0" numCol="1" spcCol="720000" rtlCol="0">
            <a:spAutoFit/>
          </a:bodyPr>
          <a:lstStyle/>
          <a:p>
            <a:r>
              <a:rPr lang="ru-RU" sz="1100" dirty="0" smtClean="0">
                <a:solidFill>
                  <a:srgbClr val="1962E9"/>
                </a:solidFill>
                <a:latin typeface="TT Norms Medium" panose="02000803030000020003" pitchFamily="50" charset="-52"/>
              </a:rPr>
              <a:t>АДМИНИСТРАЦИЯ</a:t>
            </a:r>
          </a:p>
          <a:p>
            <a:r>
              <a:rPr lang="ru-RU" sz="1100" dirty="0" smtClean="0">
                <a:solidFill>
                  <a:srgbClr val="1962E9"/>
                </a:solidFill>
                <a:latin typeface="TT Norms Medium" panose="02000803030000020003" pitchFamily="50" charset="-52"/>
              </a:rPr>
              <a:t>ЗЕЙСКОГО РАЙОНА</a:t>
            </a:r>
          </a:p>
        </p:txBody>
      </p:sp>
      <p:sp>
        <p:nvSpPr>
          <p:cNvPr id="7" name="Подзаголовок 2"/>
          <p:cNvSpPr txBox="1">
            <a:spLocks/>
          </p:cNvSpPr>
          <p:nvPr/>
        </p:nvSpPr>
        <p:spPr>
          <a:xfrm>
            <a:off x="598205" y="1812689"/>
            <a:ext cx="7947590" cy="3954259"/>
          </a:xfrm>
          <a:prstGeom prst="rect">
            <a:avLst/>
          </a:prstGeom>
        </p:spPr>
        <p:txBody>
          <a:bodyPr>
            <a:normAutofit fontScale="40000" lnSpcReduction="20000"/>
          </a:bodyPr>
          <a:lstStyle>
            <a:lvl1pPr marL="274320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576263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55663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1430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46304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78308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10312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42316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74320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20000"/>
              </a:lnSpc>
              <a:buNone/>
            </a:pPr>
            <a:r>
              <a:rPr lang="ru-RU" sz="43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Зейский</a:t>
            </a:r>
            <a:r>
              <a:rPr lang="ru-RU" sz="43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муниципальный округ</a:t>
            </a:r>
            <a:r>
              <a:rPr lang="ru-RU" sz="43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— самый большой </a:t>
            </a:r>
            <a:r>
              <a:rPr lang="ru-RU" sz="43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округ </a:t>
            </a:r>
            <a:r>
              <a:rPr lang="ru-RU" sz="43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Амурской области. Находится на северо-востоке области и охватывает территорию в </a:t>
            </a:r>
            <a:r>
              <a:rPr lang="ru-RU" sz="43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87486 </a:t>
            </a:r>
            <a:r>
              <a:rPr lang="ru-RU" sz="43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кв. км² (24 % территории области</a:t>
            </a:r>
            <a:r>
              <a:rPr lang="ru-RU" sz="43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</a:p>
          <a:p>
            <a:pPr marL="0" indent="0">
              <a:lnSpc>
                <a:spcPct val="120000"/>
              </a:lnSpc>
              <a:buNone/>
            </a:pPr>
            <a:endParaRPr lang="ru-RU" sz="43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20000"/>
              </a:lnSpc>
              <a:buNone/>
            </a:pPr>
            <a:r>
              <a:rPr lang="ru-RU" sz="43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Округ </a:t>
            </a:r>
            <a:r>
              <a:rPr lang="ru-RU" sz="43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отнесен к местностям, приравненным к районам </a:t>
            </a:r>
            <a:r>
              <a:rPr lang="ru-RU" sz="43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4" tooltip="Крайний Север"/>
              </a:rPr>
              <a:t>Крайнего Севера</a:t>
            </a:r>
            <a:r>
              <a:rPr lang="ru-RU" sz="43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На его территории расположен </a:t>
            </a:r>
            <a:r>
              <a:rPr lang="ru-RU" sz="43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Зейский</a:t>
            </a:r>
            <a:r>
              <a:rPr lang="ru-RU" sz="43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государственный природный заповедник.</a:t>
            </a:r>
            <a:endParaRPr lang="ru-RU" sz="4300" dirty="0">
              <a:solidFill>
                <a:schemeClr val="tx1"/>
              </a:solidFill>
              <a:latin typeface="Times New Roman" panose="02020603050405020304" pitchFamily="18" charset="0"/>
              <a:ea typeface="Times New Roman"/>
              <a:cs typeface="Times New Roman" panose="02020603050405020304" pitchFamily="18" charset="0"/>
            </a:endParaRPr>
          </a:p>
          <a:p>
            <a:pPr marL="0" indent="0">
              <a:lnSpc>
                <a:spcPct val="120000"/>
              </a:lnSpc>
              <a:buNone/>
            </a:pPr>
            <a:r>
              <a:rPr lang="ru-RU" sz="4300" dirty="0" smtClean="0">
                <a:solidFill>
                  <a:schemeClr val="tx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Администрацией Зейского муниципального округа разработан </a:t>
            </a:r>
            <a:r>
              <a:rPr lang="ru-RU" sz="4300" dirty="0">
                <a:solidFill>
                  <a:schemeClr val="tx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ряд нормативно-правовых актов направленных на оказание содействия </a:t>
            </a:r>
            <a:r>
              <a:rPr lang="ru-RU" sz="4300" dirty="0" smtClean="0">
                <a:solidFill>
                  <a:schemeClr val="tx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инвесторам. </a:t>
            </a:r>
          </a:p>
          <a:p>
            <a:pPr marL="0" indent="0">
              <a:lnSpc>
                <a:spcPct val="120000"/>
              </a:lnSpc>
              <a:buNone/>
            </a:pPr>
            <a:endParaRPr lang="ru-RU" sz="4300" dirty="0">
              <a:solidFill>
                <a:schemeClr val="tx1"/>
              </a:solidFill>
              <a:latin typeface="Times New Roman" panose="02020603050405020304" pitchFamily="18" charset="0"/>
              <a:ea typeface="Times New Roman"/>
              <a:cs typeface="Times New Roman" panose="02020603050405020304" pitchFamily="18" charset="0"/>
            </a:endParaRPr>
          </a:p>
          <a:p>
            <a:pPr marL="0" indent="0">
              <a:lnSpc>
                <a:spcPct val="120000"/>
              </a:lnSpc>
              <a:buNone/>
            </a:pPr>
            <a:r>
              <a:rPr lang="ru-RU" sz="43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Природно</a:t>
            </a:r>
            <a:r>
              <a:rPr lang="ru-RU" sz="43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3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ресурсный потенциал  </a:t>
            </a:r>
            <a:r>
              <a:rPr lang="ru-RU" sz="43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Зейского округа разнообразен</a:t>
            </a:r>
            <a:r>
              <a:rPr lang="ru-RU" sz="43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Наличие лесных ресурсов обусловило развитие лесозаготовок. Богатое </a:t>
            </a:r>
            <a:r>
              <a:rPr lang="ru-RU" sz="43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природное </a:t>
            </a:r>
            <a:r>
              <a:rPr lang="ru-RU" sz="43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окружение, наличие рек, озер, </a:t>
            </a:r>
            <a:r>
              <a:rPr lang="ru-RU" sz="43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ягодно</a:t>
            </a:r>
            <a:r>
              <a:rPr lang="ru-RU" sz="43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- грибных мест, </a:t>
            </a:r>
            <a:r>
              <a:rPr lang="ru-RU" sz="43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делает </a:t>
            </a:r>
            <a:r>
              <a:rPr lang="ru-RU" sz="43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территорию </a:t>
            </a:r>
            <a:r>
              <a:rPr lang="ru-RU" sz="43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округа </a:t>
            </a:r>
            <a:r>
              <a:rPr lang="ru-RU" sz="43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весьма </a:t>
            </a:r>
            <a:r>
              <a:rPr lang="ru-RU" sz="43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привлекательной для инвестиций. </a:t>
            </a:r>
          </a:p>
          <a:p>
            <a:pPr marL="0" indent="0">
              <a:lnSpc>
                <a:spcPct val="120000"/>
              </a:lnSpc>
              <a:buNone/>
            </a:pPr>
            <a:endParaRPr lang="ru-RU" sz="5600" dirty="0" smtClean="0">
              <a:solidFill>
                <a:schemeClr val="tx1"/>
              </a:solidFill>
              <a:latin typeface="TT Norms ExtraBold"/>
              <a:cs typeface="Times New Roman" pitchFamily="18" charset="0"/>
            </a:endParaRPr>
          </a:p>
        </p:txBody>
      </p:sp>
      <p:sp>
        <p:nvSpPr>
          <p:cNvPr id="8" name="3 CuadroTexto"/>
          <p:cNvSpPr txBox="1"/>
          <p:nvPr/>
        </p:nvSpPr>
        <p:spPr>
          <a:xfrm>
            <a:off x="7017876" y="6260483"/>
            <a:ext cx="2016941" cy="507831"/>
          </a:xfrm>
          <a:prstGeom prst="rect">
            <a:avLst/>
          </a:prstGeom>
          <a:noFill/>
        </p:spPr>
        <p:txBody>
          <a:bodyPr wrap="square" lIns="0" tIns="0" rIns="0" bIns="0" numCol="1" spcCol="720000" rtlCol="0">
            <a:spAutoFit/>
          </a:bodyPr>
          <a:lstStyle/>
          <a:p>
            <a:r>
              <a:rPr lang="ru-RU" sz="1100" dirty="0" smtClean="0">
                <a:solidFill>
                  <a:srgbClr val="1962E9"/>
                </a:solidFill>
                <a:latin typeface="TT Norms Medium" panose="02000803030000020003" pitchFamily="50" charset="-52"/>
              </a:rPr>
              <a:t>АДМИНИСТРАЦИЯ</a:t>
            </a:r>
          </a:p>
          <a:p>
            <a:r>
              <a:rPr lang="ru-RU" sz="1100" dirty="0" smtClean="0">
                <a:solidFill>
                  <a:srgbClr val="1962E9"/>
                </a:solidFill>
                <a:latin typeface="TT Norms Medium" panose="02000803030000020003" pitchFamily="50" charset="-52"/>
              </a:rPr>
              <a:t>ЗЕЙСКОГО МУНИЦИПАЛЬНОГО ОКРУГА</a:t>
            </a:r>
          </a:p>
        </p:txBody>
      </p:sp>
    </p:spTree>
    <p:extLst>
      <p:ext uri="{BB962C8B-B14F-4D97-AF65-F5344CB8AC3E}">
        <p14:creationId xmlns:p14="http://schemas.microsoft.com/office/powerpoint/2010/main" val="33529519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Инвестиционная привлекательность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9" name="Прямая соединительная линия 8"/>
          <p:cNvCxnSpPr/>
          <p:nvPr/>
        </p:nvCxnSpPr>
        <p:spPr>
          <a:xfrm>
            <a:off x="0" y="6029960"/>
            <a:ext cx="9144000" cy="8890"/>
          </a:xfrm>
          <a:prstGeom prst="line">
            <a:avLst/>
          </a:prstGeom>
          <a:ln w="19050">
            <a:solidFill>
              <a:srgbClr val="1962E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Рисунок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9522" y="6200775"/>
            <a:ext cx="690539" cy="460360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64949" y="6175232"/>
            <a:ext cx="407737" cy="489078"/>
          </a:xfrm>
          <a:prstGeom prst="rect">
            <a:avLst/>
          </a:prstGeom>
        </p:spPr>
      </p:pic>
      <p:sp>
        <p:nvSpPr>
          <p:cNvPr id="12" name="3 CuadroTexto"/>
          <p:cNvSpPr txBox="1"/>
          <p:nvPr/>
        </p:nvSpPr>
        <p:spPr>
          <a:xfrm>
            <a:off x="7017877" y="6260483"/>
            <a:ext cx="1728192" cy="338554"/>
          </a:xfrm>
          <a:prstGeom prst="rect">
            <a:avLst/>
          </a:prstGeom>
          <a:noFill/>
        </p:spPr>
        <p:txBody>
          <a:bodyPr wrap="square" lIns="0" tIns="0" rIns="0" bIns="0" numCol="1" spcCol="720000" rtlCol="0">
            <a:spAutoFit/>
          </a:bodyPr>
          <a:lstStyle/>
          <a:p>
            <a:r>
              <a:rPr lang="ru-RU" sz="1100" dirty="0" smtClean="0">
                <a:solidFill>
                  <a:srgbClr val="1962E9"/>
                </a:solidFill>
                <a:latin typeface="TT Norms Medium" panose="02000803030000020003" pitchFamily="50" charset="-52"/>
              </a:rPr>
              <a:t>АДМИНИСТРАЦИЯ</a:t>
            </a:r>
          </a:p>
          <a:p>
            <a:r>
              <a:rPr lang="ru-RU" sz="1100" dirty="0" smtClean="0">
                <a:solidFill>
                  <a:srgbClr val="1962E9"/>
                </a:solidFill>
                <a:latin typeface="TT Norms Medium" panose="02000803030000020003" pitchFamily="50" charset="-52"/>
              </a:rPr>
              <a:t>ЗЕЙСКОГО РАЙОНА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457200" y="1728085"/>
            <a:ext cx="8370606" cy="39087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Перечень конкурентных преимуществ и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факторов:</a:t>
            </a:r>
          </a:p>
          <a:p>
            <a:pPr algn="ctr"/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lvl="0" indent="-200025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Условия для развития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туризма</a:t>
            </a:r>
          </a:p>
          <a:p>
            <a:pPr marL="285750" indent="-200025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Современное инвестиционное законодательство и работа с инвесторами по принципу «Одного окна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</a:p>
          <a:p>
            <a:pPr marL="285750" lvl="0" indent="-200025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Большая площадь территории при относительно низкой стоимости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земли</a:t>
            </a:r>
          </a:p>
          <a:p>
            <a:pPr marL="285750" indent="-200025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Наличие свободных земельных участков для освоения под гражданское и промышленное строительство и пригодных для реализации инвестиционных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проектов</a:t>
            </a:r>
          </a:p>
          <a:p>
            <a:pPr marL="285750" lvl="0" indent="-200025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Наличие свободных территорий для индивидуальной жилищной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застройки</a:t>
            </a:r>
          </a:p>
          <a:p>
            <a:pPr marL="285750" indent="-200025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Наличие водных ресурсов (реки, водоемы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)</a:t>
            </a:r>
          </a:p>
          <a:p>
            <a:pPr marL="285750" lvl="0" indent="-200025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Наличие месторождений полезных ископаемых для строительства новых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предприятий</a:t>
            </a:r>
          </a:p>
          <a:p>
            <a:pPr marL="285750" indent="-200025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Предоставление земельных участков бесплатно в рамках государственной программы «Дальневосточный гектар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3 CuadroTexto"/>
          <p:cNvSpPr txBox="1"/>
          <p:nvPr/>
        </p:nvSpPr>
        <p:spPr>
          <a:xfrm>
            <a:off x="7017876" y="6260483"/>
            <a:ext cx="2016941" cy="507831"/>
          </a:xfrm>
          <a:prstGeom prst="rect">
            <a:avLst/>
          </a:prstGeom>
          <a:noFill/>
        </p:spPr>
        <p:txBody>
          <a:bodyPr wrap="square" lIns="0" tIns="0" rIns="0" bIns="0" numCol="1" spcCol="720000" rtlCol="0">
            <a:spAutoFit/>
          </a:bodyPr>
          <a:lstStyle/>
          <a:p>
            <a:r>
              <a:rPr lang="ru-RU" sz="1100" dirty="0" smtClean="0">
                <a:solidFill>
                  <a:srgbClr val="1962E9"/>
                </a:solidFill>
                <a:latin typeface="TT Norms Medium" panose="02000803030000020003" pitchFamily="50" charset="-52"/>
              </a:rPr>
              <a:t>АДМИНИСТРАЦИЯ</a:t>
            </a:r>
          </a:p>
          <a:p>
            <a:r>
              <a:rPr lang="ru-RU" sz="1100" dirty="0" smtClean="0">
                <a:solidFill>
                  <a:srgbClr val="1962E9"/>
                </a:solidFill>
                <a:latin typeface="TT Norms Medium" panose="02000803030000020003" pitchFamily="50" charset="-52"/>
              </a:rPr>
              <a:t>ЗЕЙСКОГО МУНИЦИПАЛЬНОГО ОКРУГА</a:t>
            </a:r>
          </a:p>
        </p:txBody>
      </p:sp>
    </p:spTree>
    <p:extLst>
      <p:ext uri="{BB962C8B-B14F-4D97-AF65-F5344CB8AC3E}">
        <p14:creationId xmlns:p14="http://schemas.microsoft.com/office/powerpoint/2010/main" val="19569204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5188" y="605439"/>
            <a:ext cx="8693624" cy="921670"/>
          </a:xfrm>
        </p:spPr>
        <p:txBody>
          <a:bodyPr>
            <a:normAutofit fontScale="90000"/>
          </a:bodyPr>
          <a:lstStyle/>
          <a:p>
            <a:pPr lvl="0"/>
            <a:r>
              <a:rPr lang="ru-RU" sz="24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Нормативно-правовое регулирование </a:t>
            </a:r>
            <a:r>
              <a:rPr lang="ru-RU" sz="24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инвестиционной и предпринимательской деятельности</a:t>
            </a:r>
            <a:r>
              <a:rPr lang="ru-RU" sz="2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9" name="Прямая соединительная линия 8"/>
          <p:cNvCxnSpPr/>
          <p:nvPr/>
        </p:nvCxnSpPr>
        <p:spPr>
          <a:xfrm>
            <a:off x="0" y="6029960"/>
            <a:ext cx="9144000" cy="8890"/>
          </a:xfrm>
          <a:prstGeom prst="line">
            <a:avLst/>
          </a:prstGeom>
          <a:ln w="19050">
            <a:solidFill>
              <a:srgbClr val="1962E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Рисунок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9522" y="6200775"/>
            <a:ext cx="690539" cy="460360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64949" y="6175232"/>
            <a:ext cx="407737" cy="489078"/>
          </a:xfrm>
          <a:prstGeom prst="rect">
            <a:avLst/>
          </a:prstGeom>
        </p:spPr>
      </p:pic>
      <p:sp>
        <p:nvSpPr>
          <p:cNvPr id="12" name="3 CuadroTexto"/>
          <p:cNvSpPr txBox="1"/>
          <p:nvPr/>
        </p:nvSpPr>
        <p:spPr>
          <a:xfrm>
            <a:off x="7017877" y="6260483"/>
            <a:ext cx="1728192" cy="338554"/>
          </a:xfrm>
          <a:prstGeom prst="rect">
            <a:avLst/>
          </a:prstGeom>
          <a:noFill/>
        </p:spPr>
        <p:txBody>
          <a:bodyPr wrap="square" lIns="0" tIns="0" rIns="0" bIns="0" numCol="1" spcCol="720000" rtlCol="0">
            <a:spAutoFit/>
          </a:bodyPr>
          <a:lstStyle/>
          <a:p>
            <a:r>
              <a:rPr lang="ru-RU" sz="1100" dirty="0" smtClean="0">
                <a:solidFill>
                  <a:srgbClr val="1962E9"/>
                </a:solidFill>
                <a:latin typeface="TT Norms Medium" panose="02000803030000020003" pitchFamily="50" charset="-52"/>
              </a:rPr>
              <a:t>АДМИНИСТРАЦИЯ</a:t>
            </a:r>
          </a:p>
          <a:p>
            <a:r>
              <a:rPr lang="ru-RU" sz="1100" dirty="0" smtClean="0">
                <a:solidFill>
                  <a:srgbClr val="1962E9"/>
                </a:solidFill>
                <a:latin typeface="TT Norms Medium" panose="02000803030000020003" pitchFamily="50" charset="-52"/>
              </a:rPr>
              <a:t>ЗЕЙСКОГО РАЙОНА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410197" y="1832263"/>
            <a:ext cx="4161803" cy="37548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AutoNum type="arabicPeriod"/>
            </a:pP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Федеральный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закон от 25.02.1999 № 39-ФЗ «Об инвестиционной деятельности в Российской Федерации, осуществляемой в форме капитальных вложений»; </a:t>
            </a:r>
            <a:endParaRPr lang="ru-RU" sz="1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AutoNum type="arabicPeriod"/>
            </a:pP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Закон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Амурской области от 05.09.2007 № 374-ОЗ «Об инвестиционной деятельности в Амурской области»; </a:t>
            </a:r>
            <a:endParaRPr lang="ru-RU" sz="1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AutoNum type="arabicPeriod"/>
            </a:pP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Закон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Амурской области от 30.06.2008 № 67-ОЗ «О порядке предоставления государственных гарантий Амурской области»; </a:t>
            </a:r>
            <a:endParaRPr lang="ru-RU" sz="1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AutoNum type="arabicPeriod"/>
            </a:pP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Постановление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Правительства Амурской области от 04.04.2011 № 217 «Об утверждении порядка формирования перечня приоритетных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инвестпроектов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»;</a:t>
            </a:r>
          </a:p>
          <a:p>
            <a:pPr marL="342900" indent="-342900">
              <a:buAutoNum type="arabicPeriod"/>
            </a:pP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Закон Амурской области от 11.01.2010 № 298-ОЗ «О поддержке и развитии малого и среднего предпринимательства в Амурской области».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4572000" y="2155428"/>
            <a:ext cx="4238539" cy="31085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AutoNum type="arabicPeriod" startAt="6"/>
            </a:pP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Федеральный закон от 09.07.1999 № 160-ФЗ «Об иностранных инвестициях в Российской Федерации».</a:t>
            </a:r>
          </a:p>
          <a:p>
            <a:pPr marL="342900" indent="-342900">
              <a:buAutoNum type="arabicPeriod" startAt="6"/>
            </a:pP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Федеральный закон от 13.07.2015 № 224-ФЗ «О государственно-частном партнерстве, </a:t>
            </a:r>
            <a:r>
              <a:rPr lang="ru-RU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муниципально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-частном партнерстве в Российской Федерации и внесении изменений в отдельные законодательные акты Российской Федерации.</a:t>
            </a:r>
          </a:p>
          <a:p>
            <a:pPr marL="342900" indent="-342900">
              <a:buAutoNum type="arabicPeriod" startAt="6"/>
            </a:pP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Федеральный закон от 02.08.2019 N 259-ФЗ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"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 привлечении инвестиций с использованием инвестиционных платформ и о внесении изменений в отдельные законодательные акты Российской Федерации" </a:t>
            </a:r>
            <a:endParaRPr lang="ru-RU" sz="1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3 CuadroTexto"/>
          <p:cNvSpPr txBox="1"/>
          <p:nvPr/>
        </p:nvSpPr>
        <p:spPr>
          <a:xfrm>
            <a:off x="7017876" y="6260483"/>
            <a:ext cx="2016941" cy="507831"/>
          </a:xfrm>
          <a:prstGeom prst="rect">
            <a:avLst/>
          </a:prstGeom>
          <a:noFill/>
        </p:spPr>
        <p:txBody>
          <a:bodyPr wrap="square" lIns="0" tIns="0" rIns="0" bIns="0" numCol="1" spcCol="720000" rtlCol="0">
            <a:spAutoFit/>
          </a:bodyPr>
          <a:lstStyle/>
          <a:p>
            <a:r>
              <a:rPr lang="ru-RU" sz="1100" dirty="0" smtClean="0">
                <a:solidFill>
                  <a:srgbClr val="1962E9"/>
                </a:solidFill>
                <a:latin typeface="TT Norms Medium" panose="02000803030000020003" pitchFamily="50" charset="-52"/>
              </a:rPr>
              <a:t>АДМИНИСТРАЦИЯ</a:t>
            </a:r>
          </a:p>
          <a:p>
            <a:r>
              <a:rPr lang="ru-RU" sz="1100" dirty="0" smtClean="0">
                <a:solidFill>
                  <a:srgbClr val="1962E9"/>
                </a:solidFill>
                <a:latin typeface="TT Norms Medium" panose="02000803030000020003" pitchFamily="50" charset="-52"/>
              </a:rPr>
              <a:t>ЗЕЙСКОГО МУНИЦИПАЛЬНОГО ОКРУГА</a:t>
            </a:r>
          </a:p>
        </p:txBody>
      </p:sp>
    </p:spTree>
    <p:extLst>
      <p:ext uri="{BB962C8B-B14F-4D97-AF65-F5344CB8AC3E}">
        <p14:creationId xmlns:p14="http://schemas.microsoft.com/office/powerpoint/2010/main" val="7782924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fontAlgn="t">
              <a:lnSpc>
                <a:spcPct val="120000"/>
              </a:lnSpc>
              <a:spcBef>
                <a:spcPct val="20000"/>
              </a:spcBef>
              <a:buClrTx/>
            </a:pPr>
            <a:r>
              <a:rPr lang="ru-RU" sz="24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Справочная информация для инвесторов и предпринимателей</a:t>
            </a:r>
          </a:p>
        </p:txBody>
      </p:sp>
      <p:cxnSp>
        <p:nvCxnSpPr>
          <p:cNvPr id="9" name="Прямая соединительная линия 8"/>
          <p:cNvCxnSpPr/>
          <p:nvPr/>
        </p:nvCxnSpPr>
        <p:spPr>
          <a:xfrm>
            <a:off x="0" y="6029960"/>
            <a:ext cx="9144000" cy="8890"/>
          </a:xfrm>
          <a:prstGeom prst="line">
            <a:avLst/>
          </a:prstGeom>
          <a:ln w="19050">
            <a:solidFill>
              <a:srgbClr val="1962E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Рисунок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9522" y="6200775"/>
            <a:ext cx="690539" cy="460360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64949" y="6175232"/>
            <a:ext cx="407737" cy="489078"/>
          </a:xfrm>
          <a:prstGeom prst="rect">
            <a:avLst/>
          </a:prstGeom>
        </p:spPr>
      </p:pic>
      <p:sp>
        <p:nvSpPr>
          <p:cNvPr id="12" name="3 CuadroTexto"/>
          <p:cNvSpPr txBox="1"/>
          <p:nvPr/>
        </p:nvSpPr>
        <p:spPr>
          <a:xfrm>
            <a:off x="7017877" y="6260483"/>
            <a:ext cx="1728192" cy="338554"/>
          </a:xfrm>
          <a:prstGeom prst="rect">
            <a:avLst/>
          </a:prstGeom>
          <a:noFill/>
        </p:spPr>
        <p:txBody>
          <a:bodyPr wrap="square" lIns="0" tIns="0" rIns="0" bIns="0" numCol="1" spcCol="720000" rtlCol="0">
            <a:spAutoFit/>
          </a:bodyPr>
          <a:lstStyle/>
          <a:p>
            <a:r>
              <a:rPr lang="ru-RU" sz="1100" dirty="0" smtClean="0">
                <a:solidFill>
                  <a:srgbClr val="1962E9"/>
                </a:solidFill>
                <a:latin typeface="TT Norms Medium" panose="02000803030000020003" pitchFamily="50" charset="-52"/>
              </a:rPr>
              <a:t>АДМИНИСТРАЦИЯ</a:t>
            </a:r>
          </a:p>
          <a:p>
            <a:r>
              <a:rPr lang="ru-RU" sz="1100" dirty="0" smtClean="0">
                <a:solidFill>
                  <a:srgbClr val="1962E9"/>
                </a:solidFill>
                <a:latin typeface="TT Norms Medium" panose="02000803030000020003" pitchFamily="50" charset="-52"/>
              </a:rPr>
              <a:t>ЗЕЙСКОГО РАЙОНА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1296537" y="1827255"/>
            <a:ext cx="6729809" cy="36728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eaLnBrk="1" fontAlgn="auto" latinLnBrk="0" hangingPunct="1">
              <a:spcBef>
                <a:spcPts val="0"/>
              </a:spcBef>
              <a:spcAft>
                <a:spcPts val="10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0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imes New Roman"/>
                <a:ea typeface="Calibri"/>
                <a:cs typeface="Times New Roman"/>
              </a:rPr>
              <a:t> </a:t>
            </a:r>
            <a:r>
              <a:rPr kumimoji="0" lang="ru-RU" b="0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Администрация Зейского муниципального округа</a:t>
            </a:r>
          </a:p>
          <a:p>
            <a:pPr marL="0" marR="0" lvl="0" indent="0" algn="ctr" defTabSz="91440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b="0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ул. Народная, 28, г. </a:t>
            </a:r>
            <a:r>
              <a:rPr kumimoji="0" lang="ru-RU" b="0" i="0" u="none" strike="noStrike" kern="0" cap="none" spc="0" normalizeH="0" baseline="0" noProof="0" dirty="0" err="1" smtClean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Зея</a:t>
            </a:r>
            <a:r>
              <a:rPr kumimoji="0" lang="ru-RU" b="0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, </a:t>
            </a:r>
            <a:endParaRPr kumimoji="0" lang="ru-RU" b="0" i="0" u="none" strike="noStrike" kern="0" cap="none" spc="0" normalizeH="0" baseline="0" noProof="0" dirty="0" smtClean="0">
              <a:ln>
                <a:noFill/>
              </a:ln>
              <a:effectLst/>
              <a:uLnTx/>
              <a:uFillTx/>
              <a:latin typeface="Times New Roman" panose="02020603050405020304" pitchFamily="18" charset="0"/>
              <a:ea typeface="Calibri"/>
              <a:cs typeface="Times New Roman" panose="02020603050405020304" pitchFamily="18" charset="0"/>
            </a:endParaRPr>
          </a:p>
          <a:p>
            <a:pPr marL="0" marR="0" lvl="0" indent="0" algn="ctr" defTabSz="91440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b="0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Амурская область, 676243</a:t>
            </a:r>
            <a:endParaRPr kumimoji="0" lang="ru-RU" b="0" i="0" u="none" strike="noStrike" kern="0" cap="none" spc="0" normalizeH="0" baseline="0" noProof="0" dirty="0" smtClean="0">
              <a:ln>
                <a:noFill/>
              </a:ln>
              <a:effectLst/>
              <a:uLnTx/>
              <a:uFillTx/>
              <a:latin typeface="Times New Roman" panose="02020603050405020304" pitchFamily="18" charset="0"/>
              <a:ea typeface="Calibri"/>
              <a:cs typeface="Times New Roman" panose="02020603050405020304" pitchFamily="18" charset="0"/>
            </a:endParaRPr>
          </a:p>
          <a:p>
            <a:pPr marL="0" marR="0" lvl="0" indent="0" algn="ctr" defTabSz="91440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b="0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тел. 5-15-80,</a:t>
            </a:r>
            <a:endParaRPr kumimoji="0" lang="ru-RU" b="0" i="0" u="none" strike="noStrike" kern="0" cap="none" spc="0" normalizeH="0" baseline="0" noProof="0" dirty="0" smtClean="0">
              <a:ln>
                <a:noFill/>
              </a:ln>
              <a:effectLst/>
              <a:uLnTx/>
              <a:uFillTx/>
              <a:latin typeface="Times New Roman" panose="02020603050405020304" pitchFamily="18" charset="0"/>
              <a:ea typeface="Calibri"/>
              <a:cs typeface="Times New Roman" panose="02020603050405020304" pitchFamily="18" charset="0"/>
            </a:endParaRPr>
          </a:p>
          <a:p>
            <a:pPr marL="0" marR="0" lvl="0" indent="0" algn="ctr" defTabSz="91440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b="0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        E-mail: info@admzr.ru </a:t>
            </a:r>
            <a:endParaRPr kumimoji="0" lang="ru-RU" b="0" i="0" u="none" strike="noStrike" kern="0" cap="none" spc="0" normalizeH="0" baseline="0" noProof="0" dirty="0" smtClean="0">
              <a:ln>
                <a:noFill/>
              </a:ln>
              <a:effectLst/>
              <a:uLnTx/>
              <a:uFillTx/>
              <a:latin typeface="Times New Roman" panose="02020603050405020304" pitchFamily="18" charset="0"/>
              <a:ea typeface="Times New Roman"/>
              <a:cs typeface="Times New Roman" panose="02020603050405020304" pitchFamily="18" charset="0"/>
            </a:endParaRPr>
          </a:p>
          <a:p>
            <a:pPr marL="0" marR="0" lvl="0" indent="0" algn="ctr" defTabSz="91440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b="0" i="0" u="none" strike="noStrike" kern="0" cap="none" spc="0" normalizeH="0" baseline="0" noProof="0" dirty="0" smtClean="0">
              <a:ln>
                <a:noFill/>
              </a:ln>
              <a:effectLst/>
              <a:uLnTx/>
              <a:uFillTx/>
              <a:latin typeface="Times New Roman" panose="02020603050405020304" pitchFamily="18" charset="0"/>
              <a:ea typeface="Calibri"/>
              <a:cs typeface="Times New Roman" panose="02020603050405020304" pitchFamily="18" charset="0"/>
            </a:endParaRPr>
          </a:p>
          <a:p>
            <a:pPr marL="0" marR="0" lvl="0" indent="0" algn="ctr" defTabSz="91440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b="0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Управление экономической</a:t>
            </a:r>
            <a:r>
              <a:rPr kumimoji="0" lang="ru-RU" b="0" i="0" u="none" strike="noStrike" kern="0" cap="none" spc="0" normalizeH="0" noProof="0" dirty="0" smtClean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 деятельностью</a:t>
            </a:r>
            <a:endParaRPr kumimoji="0" lang="ru-RU" b="0" i="0" u="none" strike="noStrike" kern="0" cap="none" spc="0" normalizeH="0" baseline="0" noProof="0" dirty="0" smtClean="0">
              <a:ln>
                <a:noFill/>
              </a:ln>
              <a:effectLst/>
              <a:uLnTx/>
              <a:uFillTx/>
              <a:latin typeface="Times New Roman" panose="02020603050405020304" pitchFamily="18" charset="0"/>
              <a:ea typeface="Calibri"/>
              <a:cs typeface="Times New Roman" panose="02020603050405020304" pitchFamily="18" charset="0"/>
            </a:endParaRPr>
          </a:p>
          <a:p>
            <a:pPr marL="0" marR="0" lvl="0" indent="0" algn="ctr" defTabSz="91440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b="0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Администрации Зейского муниципального округа</a:t>
            </a:r>
            <a:endParaRPr kumimoji="0" lang="ru-RU" b="0" i="0" u="none" strike="noStrike" kern="0" cap="none" spc="0" normalizeH="0" baseline="0" noProof="0" dirty="0" smtClean="0">
              <a:ln>
                <a:noFill/>
              </a:ln>
              <a:effectLst/>
              <a:uLnTx/>
              <a:uFillTx/>
              <a:latin typeface="Times New Roman" panose="02020603050405020304" pitchFamily="18" charset="0"/>
              <a:ea typeface="Calibri"/>
              <a:cs typeface="Times New Roman" panose="02020603050405020304" pitchFamily="18" charset="0"/>
            </a:endParaRPr>
          </a:p>
          <a:p>
            <a:pPr marL="0" marR="0" lvl="0" indent="0" algn="ctr" defTabSz="91440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b="0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ул. Народная, 28, г. </a:t>
            </a:r>
            <a:r>
              <a:rPr kumimoji="0" lang="ru-RU" b="0" i="0" u="none" strike="noStrike" kern="0" cap="none" spc="0" normalizeH="0" baseline="0" noProof="0" dirty="0" err="1" smtClean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Зея</a:t>
            </a:r>
            <a:r>
              <a:rPr kumimoji="0" lang="ru-RU" b="0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, </a:t>
            </a:r>
            <a:endParaRPr kumimoji="0" lang="ru-RU" b="0" i="0" u="none" strike="noStrike" kern="0" cap="none" spc="0" normalizeH="0" baseline="0" noProof="0" dirty="0" smtClean="0">
              <a:ln>
                <a:noFill/>
              </a:ln>
              <a:effectLst/>
              <a:uLnTx/>
              <a:uFillTx/>
              <a:latin typeface="Times New Roman" panose="02020603050405020304" pitchFamily="18" charset="0"/>
              <a:ea typeface="Calibri"/>
              <a:cs typeface="Times New Roman" panose="02020603050405020304" pitchFamily="18" charset="0"/>
            </a:endParaRPr>
          </a:p>
          <a:p>
            <a:pPr marL="0" marR="0" lvl="0" indent="0" algn="ctr" defTabSz="91440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b="0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Амурская область, 676243</a:t>
            </a:r>
            <a:endParaRPr kumimoji="0" lang="ru-RU" b="0" i="0" u="none" strike="noStrike" kern="0" cap="none" spc="0" normalizeH="0" baseline="0" noProof="0" dirty="0" smtClean="0">
              <a:ln>
                <a:noFill/>
              </a:ln>
              <a:effectLst/>
              <a:uLnTx/>
              <a:uFillTx/>
              <a:latin typeface="Times New Roman" panose="02020603050405020304" pitchFamily="18" charset="0"/>
              <a:ea typeface="Calibri"/>
              <a:cs typeface="Times New Roman" panose="02020603050405020304" pitchFamily="18" charset="0"/>
            </a:endParaRPr>
          </a:p>
          <a:p>
            <a:pPr marL="0" marR="0" lvl="0" indent="0" algn="ctr" defTabSz="914400" eaLnBrk="1" fontAlgn="auto" latinLnBrk="0" hangingPunct="1">
              <a:spcBef>
                <a:spcPts val="0"/>
              </a:spcBef>
              <a:spcAft>
                <a:spcPts val="1000"/>
              </a:spcAft>
              <a:buClrTx/>
              <a:buSzTx/>
              <a:buFontTx/>
              <a:buNone/>
              <a:tabLst/>
              <a:defRPr/>
            </a:pPr>
            <a:r>
              <a:rPr kumimoji="0" lang="en-US" b="0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  </a:t>
            </a:r>
            <a:r>
              <a:rPr kumimoji="0" lang="ru-RU" b="0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тел</a:t>
            </a:r>
            <a:r>
              <a:rPr kumimoji="0" lang="en-US" b="0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. 2-17-06,</a:t>
            </a:r>
            <a:endParaRPr kumimoji="0" lang="ru-RU" b="0" i="0" u="none" strike="noStrike" kern="0" cap="none" spc="0" normalizeH="0" baseline="0" noProof="0" dirty="0" smtClean="0">
              <a:ln>
                <a:noFill/>
              </a:ln>
              <a:effectLst/>
              <a:uLnTx/>
              <a:uFillTx/>
              <a:latin typeface="Times New Roman" panose="02020603050405020304" pitchFamily="18" charset="0"/>
              <a:ea typeface="Times New Roman"/>
              <a:cs typeface="Times New Roman" panose="02020603050405020304" pitchFamily="18" charset="0"/>
            </a:endParaRPr>
          </a:p>
          <a:p>
            <a:pPr marL="0" marR="0" lvl="0" indent="0" algn="ctr" defTabSz="914400" eaLnBrk="1" fontAlgn="auto" latinLnBrk="0" hangingPunct="1">
              <a:spcBef>
                <a:spcPts val="0"/>
              </a:spcBef>
              <a:spcAft>
                <a:spcPts val="1000"/>
              </a:spcAft>
              <a:buClrTx/>
              <a:buSzTx/>
              <a:buFontTx/>
              <a:buNone/>
              <a:tabLst/>
              <a:defRPr/>
            </a:pPr>
            <a:r>
              <a:rPr lang="ru-RU" kern="0" dirty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 </a:t>
            </a:r>
            <a:r>
              <a:rPr lang="ru-RU" kern="0" dirty="0" smtClean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  </a:t>
            </a:r>
            <a:r>
              <a:rPr kumimoji="0" lang="en-US" b="0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E-mail: sysolyatina@admzr.ru</a:t>
            </a:r>
            <a:endParaRPr kumimoji="0" lang="ru-RU" b="0" i="0" u="none" strike="noStrike" kern="0" cap="none" spc="0" normalizeH="0" baseline="0" noProof="0" dirty="0" smtClean="0">
              <a:ln>
                <a:noFill/>
              </a:ln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3 CuadroTexto"/>
          <p:cNvSpPr txBox="1"/>
          <p:nvPr/>
        </p:nvSpPr>
        <p:spPr>
          <a:xfrm>
            <a:off x="7017876" y="6260483"/>
            <a:ext cx="2016941" cy="507831"/>
          </a:xfrm>
          <a:prstGeom prst="rect">
            <a:avLst/>
          </a:prstGeom>
          <a:noFill/>
        </p:spPr>
        <p:txBody>
          <a:bodyPr wrap="square" lIns="0" tIns="0" rIns="0" bIns="0" numCol="1" spcCol="720000" rtlCol="0">
            <a:spAutoFit/>
          </a:bodyPr>
          <a:lstStyle/>
          <a:p>
            <a:r>
              <a:rPr lang="ru-RU" sz="1100" dirty="0" smtClean="0">
                <a:solidFill>
                  <a:srgbClr val="1962E9"/>
                </a:solidFill>
                <a:latin typeface="TT Norms Medium" panose="02000803030000020003" pitchFamily="50" charset="-52"/>
              </a:rPr>
              <a:t>АДМИНИСТРАЦИЯ</a:t>
            </a:r>
          </a:p>
          <a:p>
            <a:r>
              <a:rPr lang="ru-RU" sz="1100" dirty="0" smtClean="0">
                <a:solidFill>
                  <a:srgbClr val="1962E9"/>
                </a:solidFill>
                <a:latin typeface="TT Norms Medium" panose="02000803030000020003" pitchFamily="50" charset="-52"/>
              </a:rPr>
              <a:t>ЗЕЙСКОГО МУНИЦИПАЛЬНОГО ОКРУГА</a:t>
            </a:r>
          </a:p>
        </p:txBody>
      </p:sp>
    </p:spTree>
    <p:extLst>
      <p:ext uri="{BB962C8B-B14F-4D97-AF65-F5344CB8AC3E}">
        <p14:creationId xmlns:p14="http://schemas.microsoft.com/office/powerpoint/2010/main" val="13036875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/>
          <p:cNvSpPr>
            <a:spLocks noGrp="1"/>
          </p:cNvSpPr>
          <p:nvPr>
            <p:ph type="ctrTitle"/>
          </p:nvPr>
        </p:nvSpPr>
        <p:spPr>
          <a:xfrm>
            <a:off x="1801660" y="2501023"/>
            <a:ext cx="5540680" cy="660880"/>
          </a:xfrm>
        </p:spPr>
        <p:txBody>
          <a:bodyPr anchor="t">
            <a:normAutofit/>
          </a:bodyPr>
          <a:lstStyle/>
          <a:p>
            <a:r>
              <a:rPr lang="ru-RU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Спасибо за внимание!</a:t>
            </a:r>
            <a:endParaRPr lang="ru-RU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Заголовок 1"/>
          <p:cNvSpPr txBox="1">
            <a:spLocks/>
          </p:cNvSpPr>
          <p:nvPr/>
        </p:nvSpPr>
        <p:spPr>
          <a:xfrm>
            <a:off x="1801660" y="3167086"/>
            <a:ext cx="5540680" cy="66088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000" dirty="0" smtClean="0">
                <a:solidFill>
                  <a:schemeClr val="accent1"/>
                </a:solidFill>
                <a:latin typeface="TT Norms Regular" pitchFamily="50" charset="-52"/>
              </a:rPr>
              <a:t> </a:t>
            </a:r>
            <a:endParaRPr lang="es-ES" sz="4000" b="1" dirty="0">
              <a:solidFill>
                <a:schemeClr val="accent1"/>
              </a:solidFill>
              <a:latin typeface="TT Norms Regular" pitchFamily="50" charset="-52"/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64949" y="6175232"/>
            <a:ext cx="407737" cy="489078"/>
          </a:xfrm>
          <a:prstGeom prst="rect">
            <a:avLst/>
          </a:prstGeom>
        </p:spPr>
      </p:pic>
      <p:sp>
        <p:nvSpPr>
          <p:cNvPr id="9" name="3 CuadroTexto"/>
          <p:cNvSpPr txBox="1"/>
          <p:nvPr/>
        </p:nvSpPr>
        <p:spPr>
          <a:xfrm>
            <a:off x="7017877" y="6260483"/>
            <a:ext cx="1728192" cy="338554"/>
          </a:xfrm>
          <a:prstGeom prst="rect">
            <a:avLst/>
          </a:prstGeom>
          <a:noFill/>
        </p:spPr>
        <p:txBody>
          <a:bodyPr wrap="square" lIns="0" tIns="0" rIns="0" bIns="0" numCol="1" spcCol="720000" rtlCol="0">
            <a:spAutoFit/>
          </a:bodyPr>
          <a:lstStyle/>
          <a:p>
            <a:r>
              <a:rPr lang="ru-RU" sz="1100" dirty="0" smtClean="0">
                <a:solidFill>
                  <a:srgbClr val="1962E9"/>
                </a:solidFill>
                <a:latin typeface="TT Norms Medium" panose="02000803030000020003" pitchFamily="50" charset="-52"/>
              </a:rPr>
              <a:t>АДМИНИСТРАЦИЯ</a:t>
            </a:r>
          </a:p>
          <a:p>
            <a:r>
              <a:rPr lang="ru-RU" sz="1100" dirty="0" smtClean="0">
                <a:solidFill>
                  <a:srgbClr val="1962E9"/>
                </a:solidFill>
                <a:latin typeface="TT Norms Medium" panose="02000803030000020003" pitchFamily="50" charset="-52"/>
              </a:rPr>
              <a:t>ЗЕЙСКОГО РАЙОНА</a:t>
            </a:r>
          </a:p>
        </p:txBody>
      </p:sp>
      <p:cxnSp>
        <p:nvCxnSpPr>
          <p:cNvPr id="13" name="Прямая соединительная линия 12"/>
          <p:cNvCxnSpPr/>
          <p:nvPr/>
        </p:nvCxnSpPr>
        <p:spPr>
          <a:xfrm>
            <a:off x="0" y="6029960"/>
            <a:ext cx="9144000" cy="8890"/>
          </a:xfrm>
          <a:prstGeom prst="line">
            <a:avLst/>
          </a:prstGeom>
          <a:ln w="19050">
            <a:solidFill>
              <a:srgbClr val="1962E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4" name="Рисунок 1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9522" y="6200775"/>
            <a:ext cx="690539" cy="460360"/>
          </a:xfrm>
          <a:prstGeom prst="rect">
            <a:avLst/>
          </a:prstGeom>
        </p:spPr>
      </p:pic>
      <p:sp>
        <p:nvSpPr>
          <p:cNvPr id="10" name="3 CuadroTexto"/>
          <p:cNvSpPr txBox="1"/>
          <p:nvPr/>
        </p:nvSpPr>
        <p:spPr>
          <a:xfrm>
            <a:off x="7017876" y="6260483"/>
            <a:ext cx="2016941" cy="507831"/>
          </a:xfrm>
          <a:prstGeom prst="rect">
            <a:avLst/>
          </a:prstGeom>
          <a:noFill/>
        </p:spPr>
        <p:txBody>
          <a:bodyPr wrap="square" lIns="0" tIns="0" rIns="0" bIns="0" numCol="1" spcCol="720000" rtlCol="0">
            <a:spAutoFit/>
          </a:bodyPr>
          <a:lstStyle/>
          <a:p>
            <a:r>
              <a:rPr lang="ru-RU" sz="1100" dirty="0" smtClean="0">
                <a:solidFill>
                  <a:srgbClr val="1962E9"/>
                </a:solidFill>
                <a:latin typeface="TT Norms Medium" panose="02000803030000020003" pitchFamily="50" charset="-52"/>
              </a:rPr>
              <a:t>АДМИНИСТРАЦИЯ</a:t>
            </a:r>
          </a:p>
          <a:p>
            <a:r>
              <a:rPr lang="ru-RU" sz="1100" dirty="0" smtClean="0">
                <a:solidFill>
                  <a:srgbClr val="1962E9"/>
                </a:solidFill>
                <a:latin typeface="TT Norms Medium" panose="02000803030000020003" pitchFamily="50" charset="-52"/>
              </a:rPr>
              <a:t>ЗЕЙСКОГО МУНИЦИПАЛЬНОГО ОКРУГА</a:t>
            </a:r>
          </a:p>
        </p:txBody>
      </p:sp>
    </p:spTree>
    <p:extLst>
      <p:ext uri="{BB962C8B-B14F-4D97-AF65-F5344CB8AC3E}">
        <p14:creationId xmlns:p14="http://schemas.microsoft.com/office/powerpoint/2010/main" val="34250455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Волна">
  <a:themeElements>
    <a:clrScheme name="Волна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Волна">
      <a:majorFont>
        <a:latin typeface="Candara"/>
        <a:ea typeface=""/>
        <a:cs typeface=""/>
        <a:font script="Jpan" typeface="HGP明朝E"/>
        <a:font script="Hang" typeface="HY그래픽M"/>
        <a:font script="Hans" typeface="华文新魏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HGP明朝E"/>
        <a:font script="Hang" typeface="HY그래픽M"/>
        <a:font script="Hans" typeface="华文楷体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Волна">
      <a:fillStyleLst>
        <a:solidFill>
          <a:schemeClr val="phClr"/>
        </a:solidFill>
        <a:gradFill rotWithShape="1">
          <a:gsLst>
            <a:gs pos="0">
              <a:schemeClr val="phClr">
                <a:tint val="0"/>
              </a:schemeClr>
            </a:gs>
            <a:gs pos="44000">
              <a:schemeClr val="phClr">
                <a:tint val="60000"/>
                <a:satMod val="120000"/>
              </a:schemeClr>
            </a:gs>
            <a:gs pos="100000">
              <a:schemeClr val="phClr">
                <a:tint val="90000"/>
                <a:alpha val="100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20000"/>
                <a:lumMod val="120000"/>
              </a:schemeClr>
            </a:gs>
            <a:gs pos="100000">
              <a:schemeClr val="phClr">
                <a:shade val="89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lumMod val="8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prstMaterial="flat">
            <a:bevelT w="12700" h="12700"/>
          </a:sp3d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contourW="19050" prstMaterial="flat">
            <a:bevelT w="63500" h="63500"/>
            <a:contourClr>
              <a:schemeClr val="phClr">
                <a:shade val="25000"/>
                <a:satMod val="18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40000">
              <a:schemeClr val="phClr">
                <a:tint val="94000"/>
                <a:shade val="94000"/>
                <a:alpha val="100000"/>
                <a:satMod val="114000"/>
                <a:lumMod val="114000"/>
              </a:schemeClr>
            </a:gs>
            <a:gs pos="74000">
              <a:schemeClr val="phClr">
                <a:tint val="94000"/>
                <a:shade val="94000"/>
                <a:satMod val="128000"/>
                <a:lumMod val="100000"/>
              </a:schemeClr>
            </a:gs>
            <a:gs pos="100000">
              <a:schemeClr val="phClr">
                <a:tint val="98000"/>
                <a:shade val="100000"/>
                <a:hueMod val="98000"/>
                <a:satMod val="100000"/>
                <a:lumMod val="74000"/>
              </a:schemeClr>
            </a:gs>
          </a:gsLst>
          <a:path path="circle">
            <a:fillToRect l="20000" t="-40000" r="20000" b="14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6000"/>
                <a:satMod val="130000"/>
                <a:lumMod val="50000"/>
              </a:schemeClr>
              <a:schemeClr val="phClr">
                <a:tint val="96000"/>
                <a:satMod val="114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Waveform</Template>
  <TotalTime>19998</TotalTime>
  <Words>1631</Words>
  <Application>Microsoft Office PowerPoint</Application>
  <PresentationFormat>Экран (4:3)</PresentationFormat>
  <Paragraphs>222</Paragraphs>
  <Slides>19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9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9" baseType="lpstr">
      <vt:lpstr>Arial</vt:lpstr>
      <vt:lpstr>Calibri</vt:lpstr>
      <vt:lpstr>Candara</vt:lpstr>
      <vt:lpstr>Symbol</vt:lpstr>
      <vt:lpstr>Times New Roman</vt:lpstr>
      <vt:lpstr>TT Norms ExtraBold</vt:lpstr>
      <vt:lpstr>TT Norms Medium</vt:lpstr>
      <vt:lpstr>TT Norms Regular</vt:lpstr>
      <vt:lpstr>Wingdings</vt:lpstr>
      <vt:lpstr>Волна</vt:lpstr>
      <vt:lpstr> ЗЕЙСКИЙ МУНИЦИПАЛЬНЫЙ ОКРУГ</vt:lpstr>
      <vt:lpstr>Содержание</vt:lpstr>
      <vt:lpstr>Уважаемые инвесторы и предприниматели!</vt:lpstr>
      <vt:lpstr>Общая информация</vt:lpstr>
      <vt:lpstr>Общая информация</vt:lpstr>
      <vt:lpstr>Общая информация</vt:lpstr>
      <vt:lpstr>Общая информация</vt:lpstr>
      <vt:lpstr>Транспортная  инфраструктура и связь</vt:lpstr>
      <vt:lpstr>Транспортная  инфраструктура и связь</vt:lpstr>
      <vt:lpstr>Население и трудовые ресурсы</vt:lpstr>
      <vt:lpstr>Туризм</vt:lpstr>
      <vt:lpstr>Туризм</vt:lpstr>
      <vt:lpstr>Социальная инфраструктура</vt:lpstr>
      <vt:lpstr>Экономический потенциал</vt:lpstr>
      <vt:lpstr>Инвестиционная привлекательность</vt:lpstr>
      <vt:lpstr>Инвестиционная привлекательность</vt:lpstr>
      <vt:lpstr>Нормативно-правовое регулирование инвестиционной и предпринимательской деятельности </vt:lpstr>
      <vt:lpstr>Справочная информация для инвесторов и предпринимателей</vt:lpstr>
      <vt:lpstr>Спасибо за внимание!</vt:lpstr>
    </vt:vector>
  </TitlesOfParts>
  <Company>SPecialiST RePack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ПРОЕКТ ПРЕЗЕНТАЦИИ ПРАВИТЕЛЬСТВА АМУРСКОЙ ОБЛАСТИ</dc:title>
  <dc:creator>Петр</dc:creator>
  <cp:lastModifiedBy>Наталья Гарбузова</cp:lastModifiedBy>
  <cp:revision>210</cp:revision>
  <cp:lastPrinted>2023-01-30T07:01:29Z</cp:lastPrinted>
  <dcterms:created xsi:type="dcterms:W3CDTF">2019-05-07T01:33:49Z</dcterms:created>
  <dcterms:modified xsi:type="dcterms:W3CDTF">2026-09-28T05:37:16Z</dcterms:modified>
</cp:coreProperties>
</file>