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FFAE-848B-40BD-B624-88C1EA935719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0BCE4-FE68-4877-A20B-72CEA939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254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FFAE-848B-40BD-B624-88C1EA935719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0BCE4-FE68-4877-A20B-72CEA939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975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FFAE-848B-40BD-B624-88C1EA935719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0BCE4-FE68-4877-A20B-72CEA939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826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FFAE-848B-40BD-B624-88C1EA935719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0BCE4-FE68-4877-A20B-72CEA939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758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FFAE-848B-40BD-B624-88C1EA935719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0BCE4-FE68-4877-A20B-72CEA939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53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FFAE-848B-40BD-B624-88C1EA935719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0BCE4-FE68-4877-A20B-72CEA939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555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FFAE-848B-40BD-B624-88C1EA935719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0BCE4-FE68-4877-A20B-72CEA939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076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FFAE-848B-40BD-B624-88C1EA935719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0BCE4-FE68-4877-A20B-72CEA939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335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FFAE-848B-40BD-B624-88C1EA935719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0BCE4-FE68-4877-A20B-72CEA939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366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FFAE-848B-40BD-B624-88C1EA935719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0BCE4-FE68-4877-A20B-72CEA939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386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FFAE-848B-40BD-B624-88C1EA935719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0BCE4-FE68-4877-A20B-72CEA939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967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4FFAE-848B-40BD-B624-88C1EA935719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0BCE4-FE68-4877-A20B-72CEA939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07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01672" y="365126"/>
            <a:ext cx="5691116" cy="1791220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5400" dirty="0">
                <a:solidFill>
                  <a:srgbClr val="99FF33"/>
                </a:solidFill>
              </a:rPr>
              <a:t/>
            </a:r>
            <a:br>
              <a:rPr lang="ru-RU" sz="5400" dirty="0">
                <a:solidFill>
                  <a:srgbClr val="99FF33"/>
                </a:solidFill>
              </a:rPr>
            </a:br>
            <a:r>
              <a:rPr lang="ru-RU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ЗЕЙСКИЙ МУНИЦИПАЛЬНЫЙ ОКРУГ</a:t>
            </a:r>
            <a:endParaRPr lang="ru-RU" sz="3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020256" y="3616657"/>
            <a:ext cx="5676616" cy="141936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r>
              <a:rPr lang="ru-RU" sz="39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ИНВЕСТИЦИЙ</a:t>
            </a:r>
            <a:endParaRPr lang="ru-RU" sz="39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294967295"/>
          </p:nvPr>
        </p:nvSpPr>
        <p:spPr>
          <a:xfrm>
            <a:off x="8360153" y="5827594"/>
            <a:ext cx="1827946" cy="7779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200" dirty="0">
                <a:solidFill>
                  <a:srgbClr val="FFC000"/>
                </a:solidFill>
                <a:latin typeface="TT Norms ExtraBold"/>
              </a:rPr>
              <a:t>    </a:t>
            </a:r>
            <a:r>
              <a:rPr lang="ru-RU" sz="4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sz="4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088801" y="5246928"/>
            <a:ext cx="4966320" cy="797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Зейского муниципального округа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154" y="745602"/>
            <a:ext cx="1348569" cy="16175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8364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950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8541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152400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23" y="6200775"/>
            <a:ext cx="690539" cy="460360"/>
          </a:xfrm>
          <a:prstGeom prst="rect">
            <a:avLst/>
          </a:prstGeom>
        </p:spPr>
      </p:pic>
      <p:sp>
        <p:nvSpPr>
          <p:cNvPr id="44" name="Заголовок 1"/>
          <p:cNvSpPr txBox="1">
            <a:spLocks/>
          </p:cNvSpPr>
          <p:nvPr/>
        </p:nvSpPr>
        <p:spPr>
          <a:xfrm>
            <a:off x="9869807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100" b="1" dirty="0">
              <a:solidFill>
                <a:srgbClr val="1962E9"/>
              </a:solidFill>
              <a:latin typeface="TT Norms Regular" panose="02000503030000020003" pitchFamily="50" charset="-52"/>
            </a:endParaRPr>
          </a:p>
        </p:txBody>
      </p:sp>
      <p:pic>
        <p:nvPicPr>
          <p:cNvPr id="10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5756" r="5756"/>
          <a:stretch>
            <a:fillRect/>
          </a:stretch>
        </p:blipFill>
        <p:spPr bwMode="auto">
          <a:xfrm>
            <a:off x="1959603" y="2050933"/>
            <a:ext cx="3702763" cy="3462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1122479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 инфраструктура и связь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07555" y="1872132"/>
            <a:ext cx="458152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 представлена такими видами транспорта,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</a:p>
          <a:p>
            <a:pPr algn="just">
              <a:spcBef>
                <a:spcPct val="20000"/>
              </a:spcBef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автомобильный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железнодорожный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воздушный и</a:t>
            </a:r>
          </a:p>
          <a:p>
            <a:pPr algn="just">
              <a:spcBef>
                <a:spcPct val="20000"/>
              </a:spcBef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</a:p>
          <a:p>
            <a:pPr algn="just">
              <a:spcBef>
                <a:spcPct val="20000"/>
              </a:spcBef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речной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сеть так же обеспечивает территориальную связь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другими регионами и создает благоприятные условия для перемещения грузовых и пассажирских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потоков.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</a:pPr>
            <a:endParaRPr lang="ru-RU" sz="1400" b="1" dirty="0">
              <a:latin typeface="TT Norms ExtraBold"/>
              <a:cs typeface="Times New Roman" pitchFamily="18" charset="0"/>
            </a:endParaRPr>
          </a:p>
          <a:p>
            <a:pPr algn="just">
              <a:spcBef>
                <a:spcPct val="20000"/>
              </a:spcBef>
            </a:pPr>
            <a:endParaRPr lang="ru-RU" sz="1400" b="1" dirty="0">
              <a:latin typeface="TT Norms ExtraBold"/>
              <a:cs typeface="Times New Roman" pitchFamily="18" charset="0"/>
            </a:endParaRPr>
          </a:p>
          <a:p>
            <a:pPr algn="just">
              <a:spcBef>
                <a:spcPct val="20000"/>
              </a:spcBef>
            </a:pPr>
            <a:endParaRPr lang="ru-RU" sz="1400" b="1" dirty="0">
              <a:latin typeface="TT Norms ExtraBold"/>
              <a:cs typeface="Times New Roman" pitchFamily="18" charset="0"/>
            </a:endParaRPr>
          </a:p>
          <a:p>
            <a:pPr algn="just">
              <a:spcBef>
                <a:spcPct val="20000"/>
              </a:spcBef>
            </a:pPr>
            <a:endParaRPr lang="ru-RU" sz="1400" b="1" dirty="0">
              <a:latin typeface="TT Norms ExtraBold"/>
              <a:cs typeface="Times New Roman" pitchFamily="18" charset="0"/>
            </a:endParaRPr>
          </a:p>
          <a:p>
            <a:pPr algn="just">
              <a:spcBef>
                <a:spcPct val="20000"/>
              </a:spcBef>
            </a:pPr>
            <a:endParaRPr lang="ru-RU" sz="1400" b="1" dirty="0">
              <a:latin typeface="TT Norms ExtraBold"/>
              <a:cs typeface="Times New Roman" pitchFamily="18" charset="0"/>
            </a:endParaRPr>
          </a:p>
        </p:txBody>
      </p:sp>
      <p:pic>
        <p:nvPicPr>
          <p:cNvPr id="12" name="Picture 10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6912" y="2528188"/>
            <a:ext cx="547370" cy="379095"/>
          </a:xfrm>
          <a:prstGeom prst="rect">
            <a:avLst/>
          </a:prstGeom>
          <a:noFill/>
        </p:spPr>
      </p:pic>
      <p:pic>
        <p:nvPicPr>
          <p:cNvPr id="13" name="Picture 10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65340" y="2995725"/>
            <a:ext cx="310515" cy="583565"/>
          </a:xfrm>
          <a:prstGeom prst="rect">
            <a:avLst/>
          </a:prstGeom>
          <a:noFill/>
        </p:spPr>
      </p:pic>
      <p:sp>
        <p:nvSpPr>
          <p:cNvPr id="14" name="Freeform 108"/>
          <p:cNvSpPr/>
          <p:nvPr/>
        </p:nvSpPr>
        <p:spPr>
          <a:xfrm>
            <a:off x="6031059" y="3657746"/>
            <a:ext cx="440690" cy="435610"/>
          </a:xfrm>
          <a:custGeom>
            <a:avLst/>
            <a:gdLst/>
            <a:ahLst/>
            <a:cxnLst/>
            <a:rect l="l" t="t" r="r" b="b"/>
            <a:pathLst>
              <a:path w="440714" h="435710">
                <a:moveTo>
                  <a:pt x="419620" y="17703"/>
                </a:moveTo>
                <a:cubicBezTo>
                  <a:pt x="398513" y="0"/>
                  <a:pt x="286563" y="119125"/>
                  <a:pt x="286563" y="119125"/>
                </a:cubicBezTo>
                <a:lnTo>
                  <a:pt x="42011" y="98538"/>
                </a:lnTo>
                <a:cubicBezTo>
                  <a:pt x="42011" y="98538"/>
                  <a:pt x="0" y="129907"/>
                  <a:pt x="11747" y="131698"/>
                </a:cubicBezTo>
                <a:cubicBezTo>
                  <a:pt x="225069" y="164299"/>
                  <a:pt x="205867" y="207542"/>
                  <a:pt x="205867" y="207542"/>
                </a:cubicBezTo>
                <a:lnTo>
                  <a:pt x="146329" y="295007"/>
                </a:lnTo>
                <a:cubicBezTo>
                  <a:pt x="146329" y="295007"/>
                  <a:pt x="127736" y="287476"/>
                  <a:pt x="60807" y="277735"/>
                </a:cubicBezTo>
                <a:cubicBezTo>
                  <a:pt x="40640" y="299846"/>
                  <a:pt x="51689" y="309930"/>
                  <a:pt x="51689" y="309930"/>
                </a:cubicBezTo>
                <a:cubicBezTo>
                  <a:pt x="51689" y="309930"/>
                  <a:pt x="94246" y="313879"/>
                  <a:pt x="116078" y="328167"/>
                </a:cubicBezTo>
                <a:cubicBezTo>
                  <a:pt x="106946" y="360374"/>
                  <a:pt x="106946" y="360374"/>
                  <a:pt x="138189" y="348347"/>
                </a:cubicBezTo>
                <a:cubicBezTo>
                  <a:pt x="150711" y="368083"/>
                  <a:pt x="162217" y="410793"/>
                  <a:pt x="162217" y="410793"/>
                </a:cubicBezTo>
                <a:cubicBezTo>
                  <a:pt x="162217" y="410793"/>
                  <a:pt x="173279" y="420877"/>
                  <a:pt x="193459" y="398779"/>
                </a:cubicBezTo>
                <a:cubicBezTo>
                  <a:pt x="187185" y="341375"/>
                  <a:pt x="168440" y="315187"/>
                  <a:pt x="168440" y="315187"/>
                </a:cubicBezTo>
                <a:lnTo>
                  <a:pt x="250088" y="247890"/>
                </a:lnTo>
                <a:cubicBezTo>
                  <a:pt x="250088" y="247890"/>
                  <a:pt x="280352" y="214730"/>
                  <a:pt x="332295" y="424191"/>
                </a:cubicBezTo>
                <a:cubicBezTo>
                  <a:pt x="335165" y="435710"/>
                  <a:pt x="362559" y="391032"/>
                  <a:pt x="362559" y="391032"/>
                </a:cubicBezTo>
                <a:lnTo>
                  <a:pt x="330784" y="159460"/>
                </a:lnTo>
                <a:cubicBezTo>
                  <a:pt x="330784" y="159460"/>
                  <a:pt x="440714" y="35406"/>
                  <a:pt x="419620" y="17703"/>
                </a:cubicBezTo>
              </a:path>
            </a:pathLst>
          </a:custGeom>
          <a:solidFill>
            <a:srgbClr val="0078B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pic>
        <p:nvPicPr>
          <p:cNvPr id="15" name="Picture 10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9137" y="4125460"/>
            <a:ext cx="577850" cy="408305"/>
          </a:xfrm>
          <a:prstGeom prst="rect">
            <a:avLst/>
          </a:prstGeom>
          <a:noFill/>
        </p:spPr>
      </p:pic>
      <p:sp>
        <p:nvSpPr>
          <p:cNvPr id="16" name="3 CuadroTexto"/>
          <p:cNvSpPr txBox="1"/>
          <p:nvPr/>
        </p:nvSpPr>
        <p:spPr>
          <a:xfrm>
            <a:off x="8541877" y="6260484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105026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950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8541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152400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23" y="6200775"/>
            <a:ext cx="690539" cy="460360"/>
          </a:xfrm>
          <a:prstGeom prst="rect">
            <a:avLst/>
          </a:prstGeom>
        </p:spPr>
      </p:pic>
      <p:sp>
        <p:nvSpPr>
          <p:cNvPr id="44" name="Заголовок 1"/>
          <p:cNvSpPr txBox="1">
            <a:spLocks/>
          </p:cNvSpPr>
          <p:nvPr/>
        </p:nvSpPr>
        <p:spPr>
          <a:xfrm>
            <a:off x="9869807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100" b="1" dirty="0">
              <a:solidFill>
                <a:srgbClr val="1962E9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032528" y="1703886"/>
            <a:ext cx="8126945" cy="3927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станции поселков БАМа Транссибирской железнодорожной магистрали связывают северные поселения с областными населенными пунктами, что является положительным фактором в развитии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округа.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внешние связи Зейского муниципального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осуществляются по региональным автодорогам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-Тыгда» и направлением г. Благовещенск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малой авиацией регионального уровня, а также по железной дороге – Тында- Комсомольск-на-Амуре.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автомобильными дорогами, проходящими по территории Зейского муниципального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округа,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региональная магистральная автодорога – автодорога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-Тыгда». Это основной подъезд (автодорога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-Тыгда) к федеральной автомобильной дороге М-58 «Амур» (Чита-Хабаровск), которая связывает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округ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областным центром - городом Благовещенском и другими муниципальными образованиями субъекта. 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Протяженность автомобильных дорог общего пользования местного значения составляет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1017,236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км.,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внутрипоселковые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автомобильные дороги 478,662 км, автомобильные дороги муниципального образования - 538,574 км.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автодорог находятся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170 мостов, 65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водопропускных труб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оператор фиксированной связи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интернет-провайдер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«Ростелеком». Операторы сотовой связи: «МТС», «Билайн», «МегаФон».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152649" y="503167"/>
            <a:ext cx="7886700" cy="8768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 инфраструктура и связь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3 CuadroTexto"/>
          <p:cNvSpPr txBox="1"/>
          <p:nvPr/>
        </p:nvSpPr>
        <p:spPr>
          <a:xfrm>
            <a:off x="8541877" y="6260484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327798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Широкоэкранный</PresentationFormat>
  <Paragraphs>35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TT Norms ExtraBold</vt:lpstr>
      <vt:lpstr>TT Norms Medium</vt:lpstr>
      <vt:lpstr>TT Norms Regular</vt:lpstr>
      <vt:lpstr>Тема Office</vt:lpstr>
      <vt:lpstr> ЗЕЙСКИЙ МУНИЦИПАЛЬНЫЙ ОКРУГ</vt:lpstr>
      <vt:lpstr>Транспортная  инфраструктура и связь</vt:lpstr>
      <vt:lpstr>Транспортная  инфраструктура и связь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ЗЕЙСКИЙ МУНИЦИПАЛЬНЫЙ ОКРУГ</dc:title>
  <dc:creator>Наталья Гарбузова</dc:creator>
  <cp:lastModifiedBy>Наталья Гарбузова</cp:lastModifiedBy>
  <cp:revision>1</cp:revision>
  <dcterms:created xsi:type="dcterms:W3CDTF">2026-07-30T03:30:09Z</dcterms:created>
  <dcterms:modified xsi:type="dcterms:W3CDTF">2026-07-30T03:30:38Z</dcterms:modified>
</cp:coreProperties>
</file>