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ppt/drawings/drawing8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3" r:id="rId6"/>
    <p:sldId id="275" r:id="rId7"/>
    <p:sldId id="270" r:id="rId8"/>
    <p:sldId id="315" r:id="rId9"/>
    <p:sldId id="388" r:id="rId10"/>
    <p:sldId id="329" r:id="rId11"/>
    <p:sldId id="334" r:id="rId12"/>
    <p:sldId id="320" r:id="rId13"/>
    <p:sldId id="338" r:id="rId14"/>
    <p:sldId id="325" r:id="rId15"/>
    <p:sldId id="267" r:id="rId16"/>
    <p:sldId id="327" r:id="rId17"/>
    <p:sldId id="281" r:id="rId18"/>
    <p:sldId id="336" r:id="rId19"/>
    <p:sldId id="337" r:id="rId20"/>
    <p:sldId id="340" r:id="rId21"/>
    <p:sldId id="328" r:id="rId22"/>
    <p:sldId id="296" r:id="rId23"/>
    <p:sldId id="391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397" r:id="rId33"/>
    <p:sldId id="378" r:id="rId34"/>
    <p:sldId id="380" r:id="rId35"/>
    <p:sldId id="381" r:id="rId36"/>
    <p:sldId id="382" r:id="rId37"/>
    <p:sldId id="392" r:id="rId38"/>
    <p:sldId id="396" r:id="rId39"/>
    <p:sldId id="395" r:id="rId40"/>
    <p:sldId id="394" r:id="rId41"/>
    <p:sldId id="393" r:id="rId42"/>
    <p:sldId id="292" r:id="rId43"/>
    <p:sldId id="295" r:id="rId44"/>
    <p:sldId id="347" r:id="rId45"/>
    <p:sldId id="299" r:id="rId46"/>
    <p:sldId id="300" r:id="rId47"/>
    <p:sldId id="307" r:id="rId48"/>
    <p:sldId id="333" r:id="rId49"/>
    <p:sldId id="331" r:id="rId50"/>
    <p:sldId id="265" r:id="rId51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0066FF"/>
    <a:srgbClr val="33CCFF"/>
    <a:srgbClr val="CC0000"/>
    <a:srgbClr val="DCBCEA"/>
    <a:srgbClr val="3C905C"/>
    <a:srgbClr val="9663B5"/>
    <a:srgbClr val="834EA4"/>
    <a:srgbClr val="265C9E"/>
    <a:srgbClr val="BEB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35" autoAdjust="0"/>
    <p:restoredTop sz="97015" autoAdjust="0"/>
  </p:normalViewPr>
  <p:slideViewPr>
    <p:cSldViewPr>
      <p:cViewPr>
        <p:scale>
          <a:sx n="96" d="100"/>
          <a:sy n="96" d="100"/>
        </p:scale>
        <p:origin x="-2088" y="6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454623622585358E-2"/>
          <c:y val="0.40700584176232463"/>
          <c:w val="0.88858917636602464"/>
          <c:h val="0.4230580026054783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-5.8055407475733324E-2"/>
                  <c:y val="-6.7834306960387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7842312572179214E-2"/>
                  <c:y val="-0.101751460440581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4663860878203047E-2"/>
                  <c:y val="-8.1401702480866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0845190870482122E-2"/>
                  <c:y val="-6.7834306960387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0592240451341074E-2"/>
                  <c:y val="-8.1401168352464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6.0806035557206942E-2"/>
                  <c:y val="-7.461773765642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5.1272547681443424E-2"/>
                  <c:y val="-8.1402236609267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6.419758215473724E-2"/>
                  <c:y val="-6.7835909345591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6.3556430237910078E-2"/>
                  <c:y val="-6.7834841088788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5.6773570443620178E-2"/>
                  <c:y val="-6.7834841088788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4.9349792133273597E-2"/>
                  <c:y val="-6.7834841088788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7279471281902496E-2"/>
                  <c:y val="7.461773765642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Лист1!$A$2:$A$13</c:f>
              <c:numCache>
                <c:formatCode>General</c:formatCod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</c:v>
                </c:pt>
              </c:numCache>
            </c:num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100.4</c:v>
                </c:pt>
                <c:pt idx="1">
                  <c:v>100.7</c:v>
                </c:pt>
                <c:pt idx="2">
                  <c:v>101</c:v>
                </c:pt>
                <c:pt idx="3">
                  <c:v>101.5</c:v>
                </c:pt>
                <c:pt idx="4">
                  <c:v>100.9</c:v>
                </c:pt>
                <c:pt idx="5">
                  <c:v>100</c:v>
                </c:pt>
                <c:pt idx="6">
                  <c:v>100.2</c:v>
                </c:pt>
                <c:pt idx="7">
                  <c:v>100.3</c:v>
                </c:pt>
                <c:pt idx="8">
                  <c:v>100.3</c:v>
                </c:pt>
                <c:pt idx="9">
                  <c:v>100</c:v>
                </c:pt>
                <c:pt idx="10">
                  <c:v>99.7</c:v>
                </c:pt>
                <c:pt idx="11">
                  <c:v>99.5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1642496"/>
        <c:axId val="121284864"/>
      </c:lineChart>
      <c:catAx>
        <c:axId val="12164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21284864"/>
        <c:crosses val="autoZero"/>
        <c:auto val="1"/>
        <c:lblAlgn val="ctr"/>
        <c:lblOffset val="100"/>
        <c:noMultiLvlLbl val="0"/>
      </c:catAx>
      <c:valAx>
        <c:axId val="1212848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16424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российские туристы</c:v>
                </c:pt>
              </c:strCache>
            </c:strRef>
          </c:tx>
          <c:spPr>
            <a:pattFill prst="trellis">
              <a:fgClr>
                <a:schemeClr val="accent1"/>
              </a:fgClr>
              <a:bgClr>
                <a:schemeClr val="bg1"/>
              </a:bgClr>
            </a:patt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244.3</c:v>
                </c:pt>
                <c:pt idx="1">
                  <c:v>251.6</c:v>
                </c:pt>
                <c:pt idx="2">
                  <c:v>478.7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иностранные туристы</c:v>
                </c:pt>
              </c:strCache>
            </c:strRef>
          </c:tx>
          <c:spPr>
            <a:pattFill prst="pct80">
              <a:fgClr>
                <a:schemeClr val="accent5">
                  <a:lumMod val="50000"/>
                </a:schemeClr>
              </a:fgClr>
              <a:bgClr>
                <a:schemeClr val="bg1"/>
              </a:bgClr>
            </a:patt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13.1</c:v>
                </c:pt>
                <c:pt idx="1">
                  <c:v>13.5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766720"/>
        <c:axId val="121289472"/>
      </c:barChart>
      <c:catAx>
        <c:axId val="12476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25400">
            <a:solidFill>
              <a:schemeClr val="tx1">
                <a:lumMod val="75000"/>
                <a:lumOff val="25000"/>
              </a:schemeClr>
            </a:solidFill>
          </a:ln>
        </c:spPr>
        <c:crossAx val="121289472"/>
        <c:crosses val="autoZero"/>
        <c:auto val="1"/>
        <c:lblAlgn val="ctr"/>
        <c:lblOffset val="100"/>
        <c:noMultiLvlLbl val="0"/>
      </c:catAx>
      <c:valAx>
        <c:axId val="121289472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900" b="0"/>
                </a:pPr>
                <a:r>
                  <a:rPr lang="ru-RU" sz="900" b="0" dirty="0" smtClean="0"/>
                  <a:t>тыс. человек</a:t>
                </a:r>
                <a:endParaRPr lang="ru-RU" sz="900" b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12700"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900" b="0"/>
            </a:pPr>
            <a:endParaRPr lang="ru-RU"/>
          </a:p>
        </c:txPr>
        <c:crossAx val="124766720"/>
        <c:crosses val="autoZero"/>
        <c:crossBetween val="between"/>
      </c:valAx>
      <c:dTable>
        <c:showHorzBorder val="0"/>
        <c:showVertBorder val="0"/>
        <c:showOutline val="0"/>
        <c:showKeys val="1"/>
        <c:txPr>
          <a:bodyPr/>
          <a:lstStyle/>
          <a:p>
            <a:pPr rtl="0">
              <a:defRPr sz="900" b="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pattFill prst="pct80">
                <a:fgClr>
                  <a:srgbClr val="0070C0"/>
                </a:fgClr>
                <a:bgClr>
                  <a:schemeClr val="bg1"/>
                </a:bgClr>
              </a:pattFill>
              <a:ln>
                <a:solidFill>
                  <a:srgbClr val="0066CC"/>
                </a:solidFill>
              </a:ln>
            </c:spPr>
          </c:dPt>
          <c:dPt>
            <c:idx val="1"/>
            <c:bubble3D val="0"/>
            <c:spPr>
              <a:pattFill prst="pct80">
                <a:fgClr>
                  <a:srgbClr val="4FBDB0"/>
                </a:fgClr>
                <a:bgClr>
                  <a:schemeClr val="bg1"/>
                </a:bgClr>
              </a:pattFill>
            </c:spPr>
          </c:dPt>
          <c:dPt>
            <c:idx val="2"/>
            <c:bubble3D val="0"/>
            <c:spPr>
              <a:solidFill>
                <a:srgbClr val="AABAD7"/>
              </a:solidFill>
            </c:spPr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rgbClr val="4FBDB0"/>
              </a:solidFill>
            </c:spPr>
          </c:dPt>
          <c:dPt>
            <c:idx val="5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7.8146335912608098E-2"/>
                  <c:y val="0.205080791989076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1200" b="1" dirty="0" smtClean="0"/>
                      <a:t>61</a:t>
                    </a:r>
                    <a:r>
                      <a:rPr lang="en-US" sz="1200" b="1" dirty="0" smtClean="0"/>
                      <a:t>,</a:t>
                    </a:r>
                    <a:r>
                      <a:rPr lang="ru-RU" sz="1200" b="1" dirty="0" smtClean="0"/>
                      <a:t>1</a:t>
                    </a:r>
                    <a:endParaRPr lang="en-US" sz="1200" b="1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0569020887068224"/>
                  <c:y val="-5.1637218796982111E-2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8706810940538751"/>
                  <c:y val="-3.4418059750899989E-2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0313219817657684"/>
                  <c:y val="-0.13131370601784803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7989131184397389E-2"/>
                  <c:y val="-0.14534454697176591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6167794237320865"/>
                  <c:y val="-0.12655170273513469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Собственные средства</c:v>
                </c:pt>
                <c:pt idx="1">
                  <c:v>Бюджетные средства</c:v>
                </c:pt>
                <c:pt idx="2">
                  <c:v>Кредиты банков</c:v>
                </c:pt>
                <c:pt idx="3">
                  <c:v>Внебюджетные фонды</c:v>
                </c:pt>
                <c:pt idx="4">
                  <c:v>Заемные средства других организаций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61.1</c:v>
                </c:pt>
                <c:pt idx="1">
                  <c:v>32.700000000000003</c:v>
                </c:pt>
                <c:pt idx="2">
                  <c:v>0.9</c:v>
                </c:pt>
                <c:pt idx="3">
                  <c:v>0.3</c:v>
                </c:pt>
                <c:pt idx="4">
                  <c:v>3.5</c:v>
                </c:pt>
                <c:pt idx="5">
                  <c:v>1.5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9050C0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rgbClr val="009999"/>
              </a:solidFill>
            </c:spPr>
          </c:dPt>
          <c:dPt>
            <c:idx val="5"/>
            <c:invertIfNegative val="0"/>
            <c:bubble3D val="0"/>
            <c:spPr>
              <a:solidFill>
                <a:srgbClr val="BC92BC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8"/>
            <c:invertIfNegative val="0"/>
            <c:bubble3D val="0"/>
            <c:spPr>
              <a:solidFill>
                <a:srgbClr val="98E4E2"/>
              </a:solidFill>
            </c:spPr>
          </c:dPt>
          <c:dPt>
            <c:idx val="9"/>
            <c:invertIfNegative val="0"/>
            <c:bubble3D val="0"/>
            <c:spPr>
              <a:solidFill>
                <a:srgbClr val="998399"/>
              </a:solidFill>
            </c:spPr>
          </c:dPt>
          <c:dPt>
            <c:idx val="1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1"/>
            <c:invertIfNegative val="0"/>
            <c:bubble3D val="0"/>
            <c:spPr>
              <a:solidFill>
                <a:srgbClr val="C58BFF"/>
              </a:solidFill>
            </c:spPr>
          </c:dPt>
          <c:dPt>
            <c:idx val="12"/>
            <c:invertIfNegative val="0"/>
            <c:bubble3D val="0"/>
            <c:spPr>
              <a:solidFill>
                <a:srgbClr val="C9DEE5"/>
              </a:solidFill>
            </c:spPr>
          </c:dPt>
          <c:dPt>
            <c:idx val="13"/>
            <c:invertIfNegative val="0"/>
            <c:bubble3D val="0"/>
            <c:spPr>
              <a:solidFill>
                <a:srgbClr val="00D2CD"/>
              </a:solidFill>
            </c:spPr>
          </c:dPt>
          <c:dPt>
            <c:idx val="14"/>
            <c:invertIfNegative val="0"/>
            <c:bubble3D val="0"/>
            <c:spPr>
              <a:solidFill>
                <a:srgbClr val="B31769"/>
              </a:solidFill>
            </c:spPr>
          </c:dPt>
          <c:dPt>
            <c:idx val="15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Lbls>
            <c:numFmt formatCode="0.0%" sourceLinked="0"/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Лист1!$A$2:$A$19</c:f>
              <c:strCache>
                <c:ptCount val="18"/>
                <c:pt idx="0">
                  <c:v>транспортировка и хранение</c:v>
                </c:pt>
                <c:pt idx="1">
                  <c:v>обеспечение электрической энергией, газом и паром</c:v>
                </c:pt>
                <c:pt idx="2">
                  <c:v>деятельность в области инфориации и связи</c:v>
                </c:pt>
                <c:pt idx="3">
                  <c:v>торговля оптовая и розничная…</c:v>
                </c:pt>
                <c:pt idx="4">
                  <c:v>строительство</c:v>
                </c:pt>
                <c:pt idx="5">
                  <c:v>деятельность профессиональная, научная и техническая</c:v>
                </c:pt>
                <c:pt idx="6">
                  <c:v>государственное управление…</c:v>
                </c:pt>
                <c:pt idx="7">
                  <c:v>деятельность в облати культуры, спорта…</c:v>
                </c:pt>
                <c:pt idx="8">
                  <c:v>обрабатывающие производства</c:v>
                </c:pt>
                <c:pt idx="9">
                  <c:v>деятельность в области здравоохранения и социальных услуг</c:v>
                </c:pt>
                <c:pt idx="10">
                  <c:v>деятельность по операциям с недвижимым имуществом</c:v>
                </c:pt>
                <c:pt idx="11">
                  <c:v>образование</c:v>
                </c:pt>
                <c:pt idx="12">
                  <c:v>деятельность финансовая и страховая</c:v>
                </c:pt>
                <c:pt idx="13">
                  <c:v>сельское, лесное хозяйство, охота…</c:v>
                </c:pt>
                <c:pt idx="14">
                  <c:v>деятельность административная…</c:v>
                </c:pt>
                <c:pt idx="15">
                  <c:v>деятельность гостиниц и предприятий общественного питания</c:v>
                </c:pt>
                <c:pt idx="16">
                  <c:v>предоставление прочих видов услуг</c:v>
                </c:pt>
                <c:pt idx="17">
                  <c:v>добыча полезных ископаемых</c:v>
                </c:pt>
              </c:strCache>
            </c:strRef>
          </c:cat>
          <c:val>
            <c:numRef>
              <c:f>Лист1!$B$2:$B$19</c:f>
              <c:numCache>
                <c:formatCode>0.0%</c:formatCode>
                <c:ptCount val="18"/>
                <c:pt idx="0">
                  <c:v>0.44600000000000001</c:v>
                </c:pt>
                <c:pt idx="1">
                  <c:v>0.16700000000000001</c:v>
                </c:pt>
                <c:pt idx="2">
                  <c:v>0.13500000000000001</c:v>
                </c:pt>
                <c:pt idx="3">
                  <c:v>3.9E-2</c:v>
                </c:pt>
                <c:pt idx="4">
                  <c:v>3.5999999999999997E-2</c:v>
                </c:pt>
                <c:pt idx="5">
                  <c:v>3.5000000000000003E-2</c:v>
                </c:pt>
                <c:pt idx="6">
                  <c:v>2.5000000000000001E-2</c:v>
                </c:pt>
                <c:pt idx="7">
                  <c:v>2.5000000000000001E-2</c:v>
                </c:pt>
                <c:pt idx="8">
                  <c:v>0.02</c:v>
                </c:pt>
                <c:pt idx="9">
                  <c:v>1.9E-2</c:v>
                </c:pt>
                <c:pt idx="10">
                  <c:v>1.7000000000000001E-2</c:v>
                </c:pt>
                <c:pt idx="11">
                  <c:v>1.6E-2</c:v>
                </c:pt>
                <c:pt idx="12">
                  <c:v>1.6E-2</c:v>
                </c:pt>
                <c:pt idx="13">
                  <c:v>1.0999999999999999E-2</c:v>
                </c:pt>
                <c:pt idx="14">
                  <c:v>2E-3</c:v>
                </c:pt>
                <c:pt idx="15">
                  <c:v>1E-3</c:v>
                </c:pt>
                <c:pt idx="16">
                  <c:v>1E-3</c:v>
                </c:pt>
                <c:pt idx="17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4850176"/>
        <c:axId val="84130560"/>
      </c:barChart>
      <c:catAx>
        <c:axId val="124850176"/>
        <c:scaling>
          <c:orientation val="maxMin"/>
        </c:scaling>
        <c:delete val="1"/>
        <c:axPos val="l"/>
        <c:majorTickMark val="out"/>
        <c:minorTickMark val="none"/>
        <c:tickLblPos val="nextTo"/>
        <c:crossAx val="84130560"/>
        <c:crosses val="autoZero"/>
        <c:auto val="1"/>
        <c:lblAlgn val="ctr"/>
        <c:lblOffset val="100"/>
        <c:noMultiLvlLbl val="0"/>
      </c:catAx>
      <c:valAx>
        <c:axId val="84130560"/>
        <c:scaling>
          <c:orientation val="minMax"/>
        </c:scaling>
        <c:delete val="1"/>
        <c:axPos val="t"/>
        <c:numFmt formatCode="0.0%" sourceLinked="1"/>
        <c:majorTickMark val="out"/>
        <c:minorTickMark val="none"/>
        <c:tickLblPos val="nextTo"/>
        <c:crossAx val="1248501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38055509819838"/>
          <c:y val="0.11593559847426586"/>
          <c:w val="0.31976792511897212"/>
          <c:h val="0.768128803051468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pattFill prst="pct90">
                <a:fgClr>
                  <a:schemeClr val="tx2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pattFill prst="pct90">
                <a:fgClr>
                  <a:srgbClr val="028A98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B0A97E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2EAECC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tx2">
                  <a:lumMod val="75000"/>
                  <a:alpha val="9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C9DEE5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7.0779781409105222E-2"/>
                  <c:y val="-0.102014727955115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4824340346768381E-2"/>
                  <c:y val="4.3719887329460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0222794688315778E-2"/>
                  <c:y val="0.111729578464687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6623984361888043E-2"/>
                  <c:y val="7.7724924149348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2690663533778931E-2"/>
                  <c:y val="1.94312310373371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0556986720789468E-2"/>
                  <c:y val="-0.11658738622402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Обрабатывающие производства</c:v>
                </c:pt>
                <c:pt idx="1">
                  <c:v>Обеспечение электрической энергией, газом и паром; кондиционирование воздуха</c:v>
                </c:pt>
                <c:pt idx="2">
                  <c:v>Строительство</c:v>
                </c:pt>
                <c:pt idx="3">
                  <c:v>Деятельность в области информации и связи</c:v>
                </c:pt>
                <c:pt idx="4">
                  <c:v>Деятельность в области здравоохранения и социальных услуг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0.255</c:v>
                </c:pt>
                <c:pt idx="1">
                  <c:v>0.20799999999999999</c:v>
                </c:pt>
                <c:pt idx="2">
                  <c:v>0.155</c:v>
                </c:pt>
                <c:pt idx="3">
                  <c:v>8.8999999999999996E-2</c:v>
                </c:pt>
                <c:pt idx="4">
                  <c:v>5.2999999999999999E-2</c:v>
                </c:pt>
                <c:pt idx="5">
                  <c:v>0.24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</c:plotArea>
    <c:legend>
      <c:legendPos val="r"/>
      <c:legendEntry>
        <c:idx val="0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000" b="0"/>
            </a:pPr>
            <a:endParaRPr lang="ru-RU"/>
          </a:p>
        </c:txPr>
      </c:legendEntry>
      <c:layout>
        <c:manualLayout>
          <c:xMode val="edge"/>
          <c:yMode val="edge"/>
          <c:x val="0.52930426261480412"/>
          <c:y val="0.10854637561640608"/>
          <c:w val="0.47069573738519588"/>
          <c:h val="0.66631948003861752"/>
        </c:manualLayout>
      </c:layout>
      <c:overlay val="0"/>
      <c:txPr>
        <a:bodyPr/>
        <a:lstStyle/>
        <a:p>
          <a:pPr>
            <a:defRPr sz="900" b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524249608723083"/>
          <c:y val="0.10427167449230787"/>
          <c:w val="0.36103762813806817"/>
          <c:h val="0.772891462352136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pattFill prst="divot">
                <a:fgClr>
                  <a:schemeClr val="bg1"/>
                </a:fgClr>
                <a:bgClr>
                  <a:srgbClr val="028A98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tx2">
                  <a:lumMod val="75000"/>
                  <a:alpha val="9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BC92BC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0.14372085908841356"/>
                  <c:y val="2.3787196159491052E-2"/>
                </c:manualLayout>
              </c:layout>
              <c:spPr/>
              <c:txPr>
                <a:bodyPr/>
                <a:lstStyle/>
                <a:p>
                  <a:pPr>
                    <a:defRPr sz="1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0827438003436133E-2"/>
                  <c:y val="-0.13747558750782077"/>
                </c:manualLayout>
              </c:layout>
              <c:spPr/>
              <c:txPr>
                <a:bodyPr/>
                <a:lstStyle/>
                <a:p>
                  <a:pPr>
                    <a:defRPr sz="1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82624573555963E-2"/>
                  <c:y val="-0.1494092030710038"/>
                </c:manualLayout>
              </c:layout>
              <c:spPr/>
              <c:txPr>
                <a:bodyPr/>
                <a:lstStyle/>
                <a:p>
                  <a:pPr>
                    <a:defRPr sz="1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Производство пищевых продуктов</c:v>
                </c:pt>
                <c:pt idx="1">
                  <c:v>Ремонт и монтаж машин и оборудования</c:v>
                </c:pt>
                <c:pt idx="2">
                  <c:v>Прочие производства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0.89800000000000002</c:v>
                </c:pt>
                <c:pt idx="1">
                  <c:v>1.4999999999999999E-2</c:v>
                </c:pt>
                <c:pt idx="2">
                  <c:v>8.6999999999999994E-2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</c:plotArea>
    <c:legend>
      <c:legendPos val="l"/>
      <c:layout>
        <c:manualLayout>
          <c:xMode val="edge"/>
          <c:yMode val="edge"/>
          <c:x val="5.853789445219866E-2"/>
          <c:y val="0.29166605757255043"/>
          <c:w val="0.35455441548828354"/>
          <c:h val="0.45379826218139507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5432847448774"/>
          <c:y val="0.10659197843448662"/>
          <c:w val="0.58691343051024514"/>
          <c:h val="0.767219447538023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pattFill prst="pct90">
                <a:fgClr>
                  <a:schemeClr val="tx2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pattFill prst="pct90">
                <a:fgClr>
                  <a:srgbClr val="028A98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B0A97E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2EAECC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tx2">
                  <a:lumMod val="75000"/>
                  <a:alpha val="9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C9DEE5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0.11216600047511335"/>
                  <c:y val="-0.10763970193115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3902525035670391"/>
                  <c:y val="-9.1976312807956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2929870612763433"/>
                  <c:y val="-0.106808003897716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3755269405503348"/>
                  <c:y val="-7.1373270012155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2938812187100229"/>
                  <c:y val="6.553402458909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0984591277095848"/>
                  <c:y val="0.111071034958706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%" sourceLinked="0"/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Обрабатывающие производства</c:v>
                </c:pt>
                <c:pt idx="1">
                  <c:v>Обеспечение электрической энергией, газом и паром; кондиционирование воздуха</c:v>
                </c:pt>
                <c:pt idx="2">
                  <c:v>Строительство</c:v>
                </c:pt>
                <c:pt idx="3">
                  <c:v>Деятельность в области информации и связи</c:v>
                </c:pt>
                <c:pt idx="4">
                  <c:v>Деятельность в области здравоохранения и социальных услуг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5.6000000000000001E-2</c:v>
                </c:pt>
                <c:pt idx="1">
                  <c:v>5.7000000000000002E-2</c:v>
                </c:pt>
                <c:pt idx="2">
                  <c:v>7.1999999999999995E-2</c:v>
                </c:pt>
                <c:pt idx="3">
                  <c:v>2.5999999999999999E-2</c:v>
                </c:pt>
                <c:pt idx="4">
                  <c:v>0.153</c:v>
                </c:pt>
                <c:pt idx="5">
                  <c:v>0.63600000000000001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990902515789045"/>
          <c:y val="0.55940882300955519"/>
          <c:w val="0.34866900855696331"/>
          <c:h val="0.2299980988711884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00B0F0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3C905C"/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9663B5"/>
              </a:solidFill>
              <a:ln>
                <a:solidFill>
                  <a:schemeClr val="bg1"/>
                </a:solidFill>
              </a:ln>
            </c:spPr>
          </c:dPt>
          <c:dPt>
            <c:idx val="6"/>
            <c:bubble3D val="0"/>
            <c:spPr>
              <a:solidFill>
                <a:srgbClr val="265C9E"/>
              </a:solidFill>
              <a:ln>
                <a:solidFill>
                  <a:schemeClr val="bg1"/>
                </a:solidFill>
              </a:ln>
            </c:spPr>
          </c:dPt>
          <c:dPt>
            <c:idx val="7"/>
            <c:bubble3D val="0"/>
            <c:spPr>
              <a:solidFill>
                <a:srgbClr val="BEB39E"/>
              </a:solidFill>
              <a:ln>
                <a:solidFill>
                  <a:schemeClr val="bg1"/>
                </a:solidFill>
              </a:ln>
            </c:spPr>
          </c:dPt>
          <c:dPt>
            <c:idx val="8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9"/>
            <c:bubble3D val="0"/>
            <c:spPr>
              <a:solidFill>
                <a:srgbClr val="75A4DD"/>
              </a:solidFill>
              <a:ln>
                <a:solidFill>
                  <a:schemeClr val="bg1"/>
                </a:solidFill>
              </a:ln>
            </c:spPr>
          </c:dPt>
          <c:dPt>
            <c:idx val="10"/>
            <c:bubble3D val="0"/>
            <c:spPr>
              <a:solidFill>
                <a:srgbClr val="64B7CE"/>
              </a:solidFill>
              <a:ln>
                <a:solidFill>
                  <a:schemeClr val="bg1"/>
                </a:solidFill>
              </a:ln>
            </c:spPr>
          </c:dPt>
          <c:dPt>
            <c:idx val="11"/>
            <c:bubble3D val="0"/>
            <c:spPr>
              <a:solidFill>
                <a:srgbClr val="DCBCEA"/>
              </a:solidFill>
              <a:ln>
                <a:solidFill>
                  <a:schemeClr val="bg1"/>
                </a:solidFill>
              </a:ln>
            </c:spPr>
          </c:dPt>
          <c:dPt>
            <c:idx val="12"/>
            <c:bubble3D val="0"/>
            <c:spPr>
              <a:solidFill>
                <a:srgbClr val="9ED6D6"/>
              </a:solidFill>
              <a:ln>
                <a:solidFill>
                  <a:schemeClr val="bg1"/>
                </a:solidFill>
              </a:ln>
            </c:spPr>
          </c:dPt>
          <c:dPt>
            <c:idx val="13"/>
            <c:bubble3D val="0"/>
            <c:spPr>
              <a:solidFill>
                <a:srgbClr val="53D2FF"/>
              </a:solidFill>
              <a:ln>
                <a:solidFill>
                  <a:schemeClr val="bg1"/>
                </a:solidFill>
              </a:ln>
            </c:spPr>
          </c:dPt>
          <c:dPt>
            <c:idx val="14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5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6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8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-0.1593823310211662"/>
                  <c:y val="-4.2658774392070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3421651439976309"/>
                  <c:y val="-5.710866047683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7866208416493919E-2"/>
                  <c:y val="-6.9329476660920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1515902433224752E-2"/>
                  <c:y val="-7.41726349863181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961773833283979E-2"/>
                  <c:y val="-7.4557072569528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5.5919144237618857E-3"/>
                  <c:y val="-7.1558837032014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3.0757951216612272E-2"/>
                  <c:y val="-6.341128736048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1942220407030953E-2"/>
                  <c:y val="-5.3419831547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6.4311419302210737E-2"/>
                  <c:y val="-4.7501787482264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6.7108037028434042E-2"/>
                  <c:y val="-3.382121226952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7.2700171623643325E-2"/>
                  <c:y val="-1.9371180949556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6.7927074813157004E-2"/>
                  <c:y val="-4.92144009999153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7.3272397215711868E-2"/>
                  <c:y val="6.60878269226272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8.2364597311926802E-2"/>
                  <c:y val="1.4065158031150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8.6681058540285211E-2"/>
                  <c:y val="3.3742494789323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2.7957370404334881E-3"/>
                  <c:y val="5.34195410770904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7961773833283979E-2"/>
                  <c:y val="4.3506657509102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3554128599940773E-2"/>
                  <c:y val="4.45813980137343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0.11184709533313592"/>
                  <c:y val="3.9966549427969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 w="3175"/>
            </c:spPr>
            <c:txPr>
              <a:bodyPr anchor="t" anchorCtr="1"/>
              <a:lstStyle/>
              <a:p>
                <a:pPr>
                  <a:defRPr sz="7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Лист1!$A$2:$A$20</c:f>
              <c:strCache>
                <c:ptCount val="19"/>
                <c:pt idx="0">
                  <c:v>0,5% Водоснабжение; водоотведение, организация сбора и утилизации отходов, деятельность по ликвидации загрязнений</c:v>
                </c:pt>
                <c:pt idx="1">
                  <c:v>0,8% Обеспечение электрической энергией, газом и паром; кондиционирование воздуха</c:v>
                </c:pt>
                <c:pt idx="2">
                  <c:v>1,4% Деятельность финансовая и страховая</c:v>
                </c:pt>
                <c:pt idx="3">
                  <c:v>1,7% Государственное управление и обеспечение военной безопасности; социальное обеспечение</c:v>
                </c:pt>
                <c:pt idx="4">
                  <c:v>1,8% Деятельность в области культуры, спорта, организации досуга и развлечений</c:v>
                </c:pt>
                <c:pt idx="5">
                  <c:v>1,8% Образование</c:v>
                </c:pt>
                <c:pt idx="6">
                  <c:v>2,3% Деятельность гостиниц и предприятий общественного питания</c:v>
                </c:pt>
                <c:pt idx="7">
                  <c:v>2,4% Деятельность в области информации и связи</c:v>
                </c:pt>
                <c:pt idx="8">
                  <c:v>2,5% Деятельность в области здравоохранения и социальных услуг</c:v>
                </c:pt>
                <c:pt idx="9">
                  <c:v>2,7% Сельское, лесное хозяйство, охота, рыболовство и рыбоводство</c:v>
                </c:pt>
                <c:pt idx="10">
                  <c:v>4,1% Деятельность административная и сопутствующие дополнительные услуги</c:v>
                </c:pt>
                <c:pt idx="11">
                  <c:v>4,9% Обрабатывающие производства</c:v>
                </c:pt>
                <c:pt idx="12">
                  <c:v>5,4% Транспортировка и хранение</c:v>
                </c:pt>
                <c:pt idx="13">
                  <c:v>3,7% Предоставление прочих видов услуг</c:v>
                </c:pt>
                <c:pt idx="14">
                  <c:v>5,8% Деятельность по операциям с недвижимым имуществом</c:v>
                </c:pt>
                <c:pt idx="15">
                  <c:v>6,5% Добыча полезных ископаемых</c:v>
                </c:pt>
                <c:pt idx="16">
                  <c:v>7,9% Деятельность профессиональная, научная и техническая</c:v>
                </c:pt>
                <c:pt idx="17">
                  <c:v>12,7% Строительство</c:v>
                </c:pt>
                <c:pt idx="18">
                  <c:v>29,1% Торговля оптовая и розничная; ремонт автотранспортных средств и мотоциклов</c:v>
                </c:pt>
              </c:strCache>
            </c:strRef>
          </c:cat>
          <c:val>
            <c:numRef>
              <c:f>Лист1!$B$2:$B$20</c:f>
              <c:numCache>
                <c:formatCode>0.0%</c:formatCode>
                <c:ptCount val="19"/>
                <c:pt idx="0">
                  <c:v>5.0000000000000001E-3</c:v>
                </c:pt>
                <c:pt idx="1">
                  <c:v>8.0000000000000002E-3</c:v>
                </c:pt>
                <c:pt idx="2">
                  <c:v>1.4E-2</c:v>
                </c:pt>
                <c:pt idx="3">
                  <c:v>1.7000000000000001E-2</c:v>
                </c:pt>
                <c:pt idx="4">
                  <c:v>1.7999999999999999E-2</c:v>
                </c:pt>
                <c:pt idx="5">
                  <c:v>1.7999999999999999E-2</c:v>
                </c:pt>
                <c:pt idx="6">
                  <c:v>2.3E-2</c:v>
                </c:pt>
                <c:pt idx="7">
                  <c:v>2.4E-2</c:v>
                </c:pt>
                <c:pt idx="8">
                  <c:v>2.5000000000000001E-2</c:v>
                </c:pt>
                <c:pt idx="9">
                  <c:v>2.7E-2</c:v>
                </c:pt>
                <c:pt idx="10">
                  <c:v>4.1000000000000002E-2</c:v>
                </c:pt>
                <c:pt idx="11">
                  <c:v>4.9000000000000002E-2</c:v>
                </c:pt>
                <c:pt idx="12">
                  <c:v>5.3999999999999999E-2</c:v>
                </c:pt>
                <c:pt idx="13">
                  <c:v>5.7000000000000002E-2</c:v>
                </c:pt>
                <c:pt idx="14">
                  <c:v>5.8000000000000003E-2</c:v>
                </c:pt>
                <c:pt idx="15">
                  <c:v>6.5000000000000002E-2</c:v>
                </c:pt>
                <c:pt idx="16">
                  <c:v>7.9000000000000001E-2</c:v>
                </c:pt>
                <c:pt idx="17">
                  <c:v>0.127</c:v>
                </c:pt>
                <c:pt idx="18">
                  <c:v>0.29099999999999998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</c:spPr>
    </c:plotArea>
    <c:legend>
      <c:legendPos val="l"/>
      <c:legendEntry>
        <c:idx val="0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3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4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5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6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7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8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9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0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1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2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3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4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5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6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7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8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ayout>
        <c:manualLayout>
          <c:xMode val="edge"/>
          <c:yMode val="edge"/>
          <c:x val="0"/>
          <c:y val="0.26485106202516256"/>
          <c:w val="0.6633270327604105"/>
          <c:h val="0.70150767212223342"/>
        </c:manualLayout>
      </c:layout>
      <c:overlay val="1"/>
      <c:spPr>
        <a:effectLst>
          <a:softEdge rad="12700"/>
        </a:effectLst>
      </c:spPr>
      <c:txPr>
        <a:bodyPr/>
        <a:lstStyle/>
        <a:p>
          <a:pPr defTabSz="720000">
            <a:defRPr sz="7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0.57692</cdr:y>
    </cdr:from>
    <cdr:to>
      <cdr:x>0.12613</cdr:x>
      <cdr:y>0.71154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080121"/>
          <a:ext cx="540384" cy="2520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/>
            <a:t>100%</a:t>
          </a:r>
          <a:endParaRPr lang="ru-RU" sz="1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0.80255</cdr:x>
      <cdr:y>0.86528</cdr:y>
    </cdr:from>
    <cdr:to>
      <cdr:x>0.93224</cdr:x>
      <cdr:y>0.95941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41441" y="1764196"/>
          <a:ext cx="491509" cy="191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00" dirty="0" smtClean="0"/>
            <a:t>20 чел.</a:t>
          </a:r>
          <a:endParaRPr lang="ru-RU" sz="9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0.22761</cdr:x>
      <cdr:y>0.44549</cdr:y>
    </cdr:from>
    <cdr:to>
      <cdr:x>0.33107</cdr:x>
      <cdr:y>0.44549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792088" y="1033545"/>
          <a:ext cx="36004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0.92857</cdr:x>
      <cdr:y>1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0" y="0"/>
          <a:ext cx="4212468" cy="4984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900" dirty="0"/>
        </a:p>
        <a:p xmlns:a="http://schemas.openxmlformats.org/drawingml/2006/main">
          <a:pPr>
            <a:spcBef>
              <a:spcPts val="1100"/>
            </a:spcBef>
            <a:spcAft>
              <a:spcPts val="1000"/>
            </a:spcAft>
          </a:pPr>
          <a:r>
            <a:rPr lang="ru-RU" sz="900" dirty="0"/>
            <a:t> </a:t>
          </a:r>
          <a:r>
            <a:rPr lang="ru-RU" sz="900" dirty="0" smtClean="0"/>
            <a:t> транспорт и хранение</a:t>
          </a:r>
        </a:p>
        <a:p xmlns:a="http://schemas.openxmlformats.org/drawingml/2006/main">
          <a:pPr>
            <a:spcAft>
              <a:spcPts val="900"/>
            </a:spcAft>
          </a:pPr>
          <a:r>
            <a:rPr lang="en-US" sz="900" dirty="0" smtClean="0"/>
            <a:t>  </a:t>
          </a:r>
          <a:r>
            <a:rPr lang="ru-RU" sz="900" dirty="0" smtClean="0"/>
            <a:t>обеспечение электрической энергией, газом и паром</a:t>
          </a:r>
          <a:endParaRPr lang="en-US" sz="900" dirty="0" smtClean="0"/>
        </a:p>
        <a:p xmlns:a="http://schemas.openxmlformats.org/drawingml/2006/main">
          <a:pPr>
            <a:spcBef>
              <a:spcPts val="100"/>
            </a:spcBef>
            <a:spcAft>
              <a:spcPts val="900"/>
            </a:spcAft>
          </a:pPr>
          <a:r>
            <a:rPr lang="en-US" sz="900" dirty="0"/>
            <a:t> </a:t>
          </a:r>
          <a:r>
            <a:rPr lang="en-US" sz="900" dirty="0" smtClean="0"/>
            <a:t> </a:t>
          </a:r>
          <a:r>
            <a:rPr lang="ru-RU" sz="900" dirty="0" smtClean="0"/>
            <a:t>деятельность в области информации и связи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торговля оптовая и розничная…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строительства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профессиональная, научная и техническая</a:t>
          </a:r>
        </a:p>
        <a:p xmlns:a="http://schemas.openxmlformats.org/drawingml/2006/main">
          <a:pPr>
            <a:spcAft>
              <a:spcPts val="900"/>
            </a:spcAft>
          </a:pPr>
          <a:r>
            <a:rPr lang="ru-RU" sz="900" dirty="0" smtClean="0"/>
            <a:t>  государственное управление…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в области культуры, спорта…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обрабатывающие производства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в области здравоохранения и социальных услуг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по операциям с недвижимым имуществом</a:t>
          </a:r>
        </a:p>
        <a:p xmlns:a="http://schemas.openxmlformats.org/drawingml/2006/main">
          <a:pPr>
            <a:spcAft>
              <a:spcPts val="900"/>
            </a:spcAft>
          </a:pPr>
          <a:r>
            <a:rPr lang="ru-RU" sz="900" dirty="0"/>
            <a:t> </a:t>
          </a:r>
          <a:r>
            <a:rPr lang="ru-RU" sz="900" dirty="0" smtClean="0"/>
            <a:t> образование</a:t>
          </a:r>
        </a:p>
        <a:p xmlns:a="http://schemas.openxmlformats.org/drawingml/2006/main">
          <a:pPr>
            <a:spcAft>
              <a:spcPts val="1100"/>
            </a:spcAft>
          </a:pPr>
          <a:r>
            <a:rPr lang="ru-RU" sz="900" dirty="0" smtClean="0"/>
            <a:t>  деятельность финансовая и страховая</a:t>
          </a:r>
        </a:p>
        <a:p xmlns:a="http://schemas.openxmlformats.org/drawingml/2006/main">
          <a:pPr>
            <a:spcAft>
              <a:spcPts val="900"/>
            </a:spcAft>
          </a:pPr>
          <a:r>
            <a:rPr lang="ru-RU" sz="900" dirty="0" smtClean="0"/>
            <a:t>  сельское, лесное хозяйство, охота…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административная…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гостиниц и предприятий общественного питания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предоставление прочих видов услуг</a:t>
          </a:r>
        </a:p>
        <a:p xmlns:a="http://schemas.openxmlformats.org/drawingml/2006/main">
          <a:r>
            <a:rPr lang="ru-RU" sz="900" dirty="0" smtClean="0"/>
            <a:t>  добыча ископаемых</a:t>
          </a:r>
        </a:p>
      </cdr:txBody>
    </cdr:sp>
  </cdr:relSizeAnchor>
  <cdr:relSizeAnchor xmlns:cdr="http://schemas.openxmlformats.org/drawingml/2006/chartDrawing">
    <cdr:from>
      <cdr:x>0.71</cdr:x>
      <cdr:y>0.2456</cdr:y>
    </cdr:from>
    <cdr:to>
      <cdr:x>0.83699</cdr:x>
      <cdr:y>0.42905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112568" y="122413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900" dirty="0"/>
        </a:p>
      </cdr:txBody>
    </cdr:sp>
  </cdr:relSizeAnchor>
  <cdr:relSizeAnchor xmlns:cdr="http://schemas.openxmlformats.org/drawingml/2006/chartDrawing">
    <cdr:from>
      <cdr:x>0.56</cdr:x>
      <cdr:y>0.43341</cdr:y>
    </cdr:from>
    <cdr:to>
      <cdr:x>0.91</cdr:x>
      <cdr:y>0.4623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032448" y="2160240"/>
          <a:ext cx="2520280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800" dirty="0"/>
        </a:p>
      </cdr:txBody>
    </cdr:sp>
  </cdr:relSizeAnchor>
  <cdr:relSizeAnchor xmlns:cdr="http://schemas.openxmlformats.org/drawingml/2006/chartDrawing">
    <cdr:from>
      <cdr:x>0.63</cdr:x>
      <cdr:y>0.73679</cdr:y>
    </cdr:from>
    <cdr:to>
      <cdr:x>0.75699</cdr:x>
      <cdr:y>0.92025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4536504" y="367240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0" y="0"/>
          <a:ext cx="4536504" cy="4984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8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0.19615</cdr:x>
      <cdr:y>0.19136</cdr:y>
    </cdr:from>
    <cdr:to>
      <cdr:x>0.21908</cdr:x>
      <cdr:y>0.1928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 flipV="1">
          <a:off x="1231809" y="500282"/>
          <a:ext cx="144024" cy="377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0.21908</cdr:x>
      <cdr:y>0.19136</cdr:y>
    </cdr:from>
    <cdr:to>
      <cdr:x>0.25348</cdr:x>
      <cdr:y>0.27399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>
          <a:off x="1375825" y="500276"/>
          <a:ext cx="216024" cy="21602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0.47133</cdr:x>
      <cdr:y>0.77121</cdr:y>
    </cdr:from>
    <cdr:to>
      <cdr:x>0.49427</cdr:x>
      <cdr:y>0.77121</cdr:y>
    </cdr:to>
    <cdr:cxnSp macro="">
      <cdr:nvCxnSpPr>
        <cdr:cNvPr id="11" name="Прямая соединительная линия 10"/>
        <cdr:cNvCxnSpPr/>
      </cdr:nvCxnSpPr>
      <cdr:spPr>
        <a:xfrm xmlns:a="http://schemas.openxmlformats.org/drawingml/2006/main" flipH="1">
          <a:off x="2960002" y="2016224"/>
          <a:ext cx="144015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0.4312</cdr:x>
      <cdr:y>0.67481</cdr:y>
    </cdr:from>
    <cdr:to>
      <cdr:x>0.47133</cdr:x>
      <cdr:y>0.77121</cdr:y>
    </cdr:to>
    <cdr:cxnSp macro="">
      <cdr:nvCxnSpPr>
        <cdr:cNvPr id="13" name="Прямая соединительная линия 12"/>
        <cdr:cNvCxnSpPr/>
      </cdr:nvCxnSpPr>
      <cdr:spPr>
        <a:xfrm xmlns:a="http://schemas.openxmlformats.org/drawingml/2006/main">
          <a:off x="2707973" y="1764196"/>
          <a:ext cx="252028" cy="25202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0.28214</cdr:x>
      <cdr:y>0.93648</cdr:y>
    </cdr:from>
    <cdr:to>
      <cdr:x>0.31654</cdr:x>
      <cdr:y>0.93648</cdr:y>
    </cdr:to>
    <cdr:cxnSp macro="">
      <cdr:nvCxnSpPr>
        <cdr:cNvPr id="23" name="Прямая соединительная линия 22"/>
        <cdr:cNvCxnSpPr/>
      </cdr:nvCxnSpPr>
      <cdr:spPr>
        <a:xfrm xmlns:a="http://schemas.openxmlformats.org/drawingml/2006/main">
          <a:off x="1771869" y="2448273"/>
          <a:ext cx="216024" cy="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0.29934</cdr:x>
      <cdr:y>0.78499</cdr:y>
    </cdr:from>
    <cdr:to>
      <cdr:x>0.31654</cdr:x>
      <cdr:y>0.93648</cdr:y>
    </cdr:to>
    <cdr:cxnSp macro="">
      <cdr:nvCxnSpPr>
        <cdr:cNvPr id="25" name="Прямая соединительная линия 24"/>
        <cdr:cNvCxnSpPr/>
      </cdr:nvCxnSpPr>
      <cdr:spPr>
        <a:xfrm xmlns:a="http://schemas.openxmlformats.org/drawingml/2006/main">
          <a:off x="1879881" y="2052228"/>
          <a:ext cx="108012" cy="39604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0.18468</cdr:x>
      <cdr:y>0.6596</cdr:y>
    </cdr:from>
    <cdr:to>
      <cdr:x>0.21908</cdr:x>
      <cdr:y>0.77121</cdr:y>
    </cdr:to>
    <cdr:cxnSp macro="">
      <cdr:nvCxnSpPr>
        <cdr:cNvPr id="32" name="Прямая соединительная линия 31"/>
        <cdr:cNvCxnSpPr/>
      </cdr:nvCxnSpPr>
      <cdr:spPr>
        <a:xfrm xmlns:a="http://schemas.openxmlformats.org/drawingml/2006/main" flipV="1">
          <a:off x="1159801" y="1724425"/>
          <a:ext cx="216031" cy="291799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0.16175</cdr:x>
      <cdr:y>0.77121</cdr:y>
    </cdr:from>
    <cdr:to>
      <cdr:x>0.18468</cdr:x>
      <cdr:y>0.77121</cdr:y>
    </cdr:to>
    <cdr:cxnSp macro="">
      <cdr:nvCxnSpPr>
        <cdr:cNvPr id="34" name="Прямая соединительная линия 33"/>
        <cdr:cNvCxnSpPr/>
      </cdr:nvCxnSpPr>
      <cdr:spPr>
        <a:xfrm xmlns:a="http://schemas.openxmlformats.org/drawingml/2006/main">
          <a:off x="1015785" y="2016224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0.13882</cdr:x>
      <cdr:y>0.58829</cdr:y>
    </cdr:from>
    <cdr:to>
      <cdr:x>0.16175</cdr:x>
      <cdr:y>0.58974</cdr:y>
    </cdr:to>
    <cdr:cxnSp macro="">
      <cdr:nvCxnSpPr>
        <cdr:cNvPr id="41" name="Прямая соединительная линия 40"/>
        <cdr:cNvCxnSpPr/>
      </cdr:nvCxnSpPr>
      <cdr:spPr>
        <a:xfrm xmlns:a="http://schemas.openxmlformats.org/drawingml/2006/main" flipV="1">
          <a:off x="871769" y="1537995"/>
          <a:ext cx="144028" cy="379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0.16175</cdr:x>
      <cdr:y>0.5371</cdr:y>
    </cdr:from>
    <cdr:to>
      <cdr:x>0.20761</cdr:x>
      <cdr:y>0.58829</cdr:y>
    </cdr:to>
    <cdr:cxnSp macro="">
      <cdr:nvCxnSpPr>
        <cdr:cNvPr id="46" name="Прямая соединительная линия 45"/>
        <cdr:cNvCxnSpPr/>
      </cdr:nvCxnSpPr>
      <cdr:spPr>
        <a:xfrm xmlns:a="http://schemas.openxmlformats.org/drawingml/2006/main" flipV="1">
          <a:off x="1015797" y="1404156"/>
          <a:ext cx="288020" cy="133839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0.42547</cdr:x>
      <cdr:y>0.22035</cdr:y>
    </cdr:from>
    <cdr:to>
      <cdr:x>0.4656</cdr:x>
      <cdr:y>0.28921</cdr:y>
    </cdr:to>
    <cdr:cxnSp macro="">
      <cdr:nvCxnSpPr>
        <cdr:cNvPr id="21" name="Прямая соединительная линия 20"/>
        <cdr:cNvCxnSpPr/>
      </cdr:nvCxnSpPr>
      <cdr:spPr>
        <a:xfrm xmlns:a="http://schemas.openxmlformats.org/drawingml/2006/main" flipH="1">
          <a:off x="2671969" y="576064"/>
          <a:ext cx="252028" cy="18002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0.4656</cdr:x>
      <cdr:y>0.22035</cdr:y>
    </cdr:from>
    <cdr:to>
      <cdr:x>0.48853</cdr:x>
      <cdr:y>0.22035</cdr:y>
    </cdr:to>
    <cdr:cxnSp macro="">
      <cdr:nvCxnSpPr>
        <cdr:cNvPr id="27" name="Прямая соединительная линия 26"/>
        <cdr:cNvCxnSpPr/>
      </cdr:nvCxnSpPr>
      <cdr:spPr>
        <a:xfrm xmlns:a="http://schemas.openxmlformats.org/drawingml/2006/main">
          <a:off x="2923997" y="576064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0.5799</cdr:x>
      <cdr:y>0.08186</cdr:y>
    </cdr:from>
    <cdr:to>
      <cdr:x>0.59834</cdr:x>
      <cdr:y>0.17397</cdr:y>
    </cdr:to>
    <cdr:cxnSp macro="">
      <cdr:nvCxnSpPr>
        <cdr:cNvPr id="7" name="Прямая соединительная линия 6"/>
        <cdr:cNvCxnSpPr/>
      </cdr:nvCxnSpPr>
      <cdr:spPr>
        <a:xfrm xmlns:a="http://schemas.openxmlformats.org/drawingml/2006/main">
          <a:off x="3396924" y="223999"/>
          <a:ext cx="108012" cy="25202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0.75353</cdr:x>
      <cdr:y>0.71111</cdr:y>
    </cdr:from>
    <cdr:to>
      <cdr:x>0.79564</cdr:x>
      <cdr:y>0.83186</cdr:y>
    </cdr:to>
    <cdr:cxnSp macro="">
      <cdr:nvCxnSpPr>
        <cdr:cNvPr id="11" name="Прямая соединительная линия 10"/>
        <cdr:cNvCxnSpPr/>
      </cdr:nvCxnSpPr>
      <cdr:spPr>
        <a:xfrm xmlns:a="http://schemas.openxmlformats.org/drawingml/2006/main">
          <a:off x="4413986" y="1945813"/>
          <a:ext cx="246644" cy="33041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0.55532</cdr:x>
      <cdr:y>0.08186</cdr:y>
    </cdr:from>
    <cdr:to>
      <cdr:x>0.5799</cdr:x>
      <cdr:y>0.08186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3252908" y="223999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0.51229</cdr:x>
      <cdr:y>0.13449</cdr:y>
    </cdr:from>
    <cdr:to>
      <cdr:x>0.54917</cdr:x>
      <cdr:y>0.21344</cdr:y>
    </cdr:to>
    <cdr:cxnSp macro="">
      <cdr:nvCxnSpPr>
        <cdr:cNvPr id="18" name="Прямая соединительная линия 17"/>
        <cdr:cNvCxnSpPr/>
      </cdr:nvCxnSpPr>
      <cdr:spPr>
        <a:xfrm xmlns:a="http://schemas.openxmlformats.org/drawingml/2006/main">
          <a:off x="3000880" y="368015"/>
          <a:ext cx="216024" cy="21602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0.79564</cdr:x>
      <cdr:y>0.83186</cdr:y>
    </cdr:from>
    <cdr:to>
      <cdr:x>0.82022</cdr:x>
      <cdr:y>0.83186</cdr:y>
    </cdr:to>
    <cdr:cxnSp macro="">
      <cdr:nvCxnSpPr>
        <cdr:cNvPr id="27" name="Прямая соединительная линия 26"/>
        <cdr:cNvCxnSpPr/>
      </cdr:nvCxnSpPr>
      <cdr:spPr>
        <a:xfrm xmlns:a="http://schemas.openxmlformats.org/drawingml/2006/main" flipH="1">
          <a:off x="4660630" y="2276227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0.48771</cdr:x>
      <cdr:y>0.13449</cdr:y>
    </cdr:from>
    <cdr:to>
      <cdr:x>0.51229</cdr:x>
      <cdr:y>0.13449</cdr:y>
    </cdr:to>
    <cdr:cxnSp macro="">
      <cdr:nvCxnSpPr>
        <cdr:cNvPr id="36" name="Прямая соединительная линия 35"/>
        <cdr:cNvCxnSpPr/>
      </cdr:nvCxnSpPr>
      <cdr:spPr>
        <a:xfrm xmlns:a="http://schemas.openxmlformats.org/drawingml/2006/main" flipH="1">
          <a:off x="2856864" y="368015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0.18126</cdr:x>
      <cdr:y>0.73611</cdr:y>
    </cdr:from>
    <cdr:to>
      <cdr:x>0.22375</cdr:x>
      <cdr:y>0.73611</cdr:y>
    </cdr:to>
    <cdr:cxnSp macro="">
      <cdr:nvCxnSpPr>
        <cdr:cNvPr id="20" name="Прямая соединительная линия 19"/>
        <cdr:cNvCxnSpPr/>
      </cdr:nvCxnSpPr>
      <cdr:spPr>
        <a:xfrm xmlns:a="http://schemas.openxmlformats.org/drawingml/2006/main">
          <a:off x="614213" y="1908212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0.22375</cdr:x>
      <cdr:y>0.63889</cdr:y>
    </cdr:from>
    <cdr:to>
      <cdr:x>0.31938</cdr:x>
      <cdr:y>0.73611</cdr:y>
    </cdr:to>
    <cdr:cxnSp macro="">
      <cdr:nvCxnSpPr>
        <cdr:cNvPr id="22" name="Прямая соединительная линия 21"/>
        <cdr:cNvCxnSpPr/>
      </cdr:nvCxnSpPr>
      <cdr:spPr>
        <a:xfrm xmlns:a="http://schemas.openxmlformats.org/drawingml/2006/main" flipV="1">
          <a:off x="758229" y="1656184"/>
          <a:ext cx="324036" cy="25202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0.55312</cdr:x>
      <cdr:y>0.12007</cdr:y>
    </cdr:from>
    <cdr:to>
      <cdr:x>0.60625</cdr:x>
      <cdr:y>0.16173</cdr:y>
    </cdr:to>
    <cdr:cxnSp macro="">
      <cdr:nvCxnSpPr>
        <cdr:cNvPr id="30" name="Прямая соединительная линия 29"/>
        <cdr:cNvCxnSpPr/>
      </cdr:nvCxnSpPr>
      <cdr:spPr>
        <a:xfrm xmlns:a="http://schemas.openxmlformats.org/drawingml/2006/main" flipH="1">
          <a:off x="1874353" y="311249"/>
          <a:ext cx="180020" cy="10801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0.60625</cdr:x>
      <cdr:y>0.12007</cdr:y>
    </cdr:from>
    <cdr:to>
      <cdr:x>0.65937</cdr:x>
      <cdr:y>0.12007</cdr:y>
    </cdr:to>
    <cdr:cxnSp macro="">
      <cdr:nvCxnSpPr>
        <cdr:cNvPr id="32" name="Прямая соединительная линия 31"/>
        <cdr:cNvCxnSpPr/>
      </cdr:nvCxnSpPr>
      <cdr:spPr>
        <a:xfrm xmlns:a="http://schemas.openxmlformats.org/drawingml/2006/main">
          <a:off x="2054373" y="311249"/>
          <a:ext cx="18002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0.72312</cdr:x>
      <cdr:y>0.18056</cdr:y>
    </cdr:from>
    <cdr:to>
      <cdr:x>0.76562</cdr:x>
      <cdr:y>0.18056</cdr:y>
    </cdr:to>
    <cdr:cxnSp macro="">
      <cdr:nvCxnSpPr>
        <cdr:cNvPr id="38" name="Прямая соединительная линия 37"/>
        <cdr:cNvCxnSpPr/>
      </cdr:nvCxnSpPr>
      <cdr:spPr>
        <a:xfrm xmlns:a="http://schemas.openxmlformats.org/drawingml/2006/main" flipH="1">
          <a:off x="2450417" y="468052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0.64875</cdr:x>
      <cdr:y>0.18056</cdr:y>
    </cdr:from>
    <cdr:to>
      <cdr:x>0.72312</cdr:x>
      <cdr:y>0.22222</cdr:y>
    </cdr:to>
    <cdr:cxnSp macro="">
      <cdr:nvCxnSpPr>
        <cdr:cNvPr id="40" name="Прямая соединительная линия 39"/>
        <cdr:cNvCxnSpPr/>
      </cdr:nvCxnSpPr>
      <cdr:spPr>
        <a:xfrm xmlns:a="http://schemas.openxmlformats.org/drawingml/2006/main" flipH="1">
          <a:off x="2198389" y="468052"/>
          <a:ext cx="252028" cy="10801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0.72312</cdr:x>
      <cdr:y>0.61111</cdr:y>
    </cdr:from>
    <cdr:to>
      <cdr:x>0.78687</cdr:x>
      <cdr:y>0.70833</cdr:y>
    </cdr:to>
    <cdr:cxnSp macro="">
      <cdr:nvCxnSpPr>
        <cdr:cNvPr id="49" name="Прямая соединительная линия 48"/>
        <cdr:cNvCxnSpPr/>
      </cdr:nvCxnSpPr>
      <cdr:spPr>
        <a:xfrm xmlns:a="http://schemas.openxmlformats.org/drawingml/2006/main">
          <a:off x="2450417" y="1584177"/>
          <a:ext cx="216024" cy="25202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0.78687</cdr:x>
      <cdr:y>0.70833</cdr:y>
    </cdr:from>
    <cdr:to>
      <cdr:x>0.82937</cdr:x>
      <cdr:y>0.70833</cdr:y>
    </cdr:to>
    <cdr:cxnSp macro="">
      <cdr:nvCxnSpPr>
        <cdr:cNvPr id="53" name="Прямая соединительная линия 52"/>
        <cdr:cNvCxnSpPr/>
      </cdr:nvCxnSpPr>
      <cdr:spPr>
        <a:xfrm xmlns:a="http://schemas.openxmlformats.org/drawingml/2006/main" flipV="1">
          <a:off x="2666441" y="1836204"/>
          <a:ext cx="144016" cy="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0.7125</cdr:x>
      <cdr:y>0.25896</cdr:y>
    </cdr:from>
    <cdr:to>
      <cdr:x>0.78687</cdr:x>
      <cdr:y>0.31944</cdr:y>
    </cdr:to>
    <cdr:cxnSp macro="">
      <cdr:nvCxnSpPr>
        <cdr:cNvPr id="59" name="Прямая соединительная линия 58"/>
        <cdr:cNvCxnSpPr/>
      </cdr:nvCxnSpPr>
      <cdr:spPr>
        <a:xfrm xmlns:a="http://schemas.openxmlformats.org/drawingml/2006/main" flipV="1">
          <a:off x="2414413" y="671289"/>
          <a:ext cx="252028" cy="15680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0.78687</cdr:x>
      <cdr:y>0.25896</cdr:y>
    </cdr:from>
    <cdr:to>
      <cdr:x>0.83999</cdr:x>
      <cdr:y>0.25896</cdr:y>
    </cdr:to>
    <cdr:cxnSp macro="">
      <cdr:nvCxnSpPr>
        <cdr:cNvPr id="61" name="Прямая соединительная линия 60"/>
        <cdr:cNvCxnSpPr/>
      </cdr:nvCxnSpPr>
      <cdr:spPr>
        <a:xfrm xmlns:a="http://schemas.openxmlformats.org/drawingml/2006/main" flipH="1">
          <a:off x="2666442" y="671289"/>
          <a:ext cx="180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0.81612</cdr:x>
      <cdr:y>0.38889</cdr:y>
    </cdr:from>
    <cdr:to>
      <cdr:x>0.86124</cdr:x>
      <cdr:y>0.38889</cdr:y>
    </cdr:to>
    <cdr:cxnSp macro="">
      <cdr:nvCxnSpPr>
        <cdr:cNvPr id="69" name="Прямая соединительная линия 68"/>
        <cdr:cNvCxnSpPr/>
      </cdr:nvCxnSpPr>
      <cdr:spPr>
        <a:xfrm xmlns:a="http://schemas.openxmlformats.org/drawingml/2006/main">
          <a:off x="2765560" y="1008112"/>
          <a:ext cx="15290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0.74437</cdr:x>
      <cdr:y>0.38889</cdr:y>
    </cdr:from>
    <cdr:to>
      <cdr:x>0.81612</cdr:x>
      <cdr:y>0.43056</cdr:y>
    </cdr:to>
    <cdr:cxnSp macro="">
      <cdr:nvCxnSpPr>
        <cdr:cNvPr id="71" name="Прямая соединительная линия 70"/>
        <cdr:cNvCxnSpPr/>
      </cdr:nvCxnSpPr>
      <cdr:spPr>
        <a:xfrm xmlns:a="http://schemas.openxmlformats.org/drawingml/2006/main" flipH="1">
          <a:off x="2522425" y="1008112"/>
          <a:ext cx="243135" cy="10801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0.58172</cdr:x>
      <cdr:y>0.63794</cdr:y>
    </cdr:from>
    <cdr:to>
      <cdr:x>0.66099</cdr:x>
      <cdr:y>0.66932</cdr:y>
    </cdr:to>
    <cdr:cxnSp macro="">
      <cdr:nvCxnSpPr>
        <cdr:cNvPr id="12" name="Прямая соединительная линия 11"/>
        <cdr:cNvCxnSpPr/>
      </cdr:nvCxnSpPr>
      <cdr:spPr>
        <a:xfrm xmlns:a="http://schemas.openxmlformats.org/drawingml/2006/main" flipV="1">
          <a:off x="2642142" y="4392488"/>
          <a:ext cx="360040" cy="21602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0.74027</cdr:x>
      <cdr:y>0.76344</cdr:y>
    </cdr:from>
    <cdr:to>
      <cdr:x>0.75612</cdr:x>
      <cdr:y>0.80527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 flipH="1" flipV="1">
          <a:off x="3362222" y="5256584"/>
          <a:ext cx="72008" cy="28803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0.74027</cdr:x>
      <cdr:y>0.80527</cdr:y>
    </cdr:from>
    <cdr:to>
      <cdr:x>0.75612</cdr:x>
      <cdr:y>0.80527</cdr:y>
    </cdr:to>
    <cdr:cxnSp macro="">
      <cdr:nvCxnSpPr>
        <cdr:cNvPr id="19" name="Прямая соединительная линия 18"/>
        <cdr:cNvCxnSpPr/>
      </cdr:nvCxnSpPr>
      <cdr:spPr>
        <a:xfrm xmlns:a="http://schemas.openxmlformats.org/drawingml/2006/main">
          <a:off x="3362222" y="5544616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0.81954</cdr:x>
      <cdr:y>0.81573</cdr:y>
    </cdr:from>
    <cdr:to>
      <cdr:x>0.84839</cdr:x>
      <cdr:y>0.81573</cdr:y>
    </cdr:to>
    <cdr:cxnSp macro="">
      <cdr:nvCxnSpPr>
        <cdr:cNvPr id="33" name="Прямая соединительная линия 32"/>
        <cdr:cNvCxnSpPr/>
      </cdr:nvCxnSpPr>
      <cdr:spPr>
        <a:xfrm xmlns:a="http://schemas.openxmlformats.org/drawingml/2006/main">
          <a:off x="3722262" y="5616624"/>
          <a:ext cx="131064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0.81954</cdr:x>
      <cdr:y>0.76344</cdr:y>
    </cdr:from>
    <cdr:to>
      <cdr:x>0.84839</cdr:x>
      <cdr:y>0.81573</cdr:y>
    </cdr:to>
    <cdr:cxnSp macro="">
      <cdr:nvCxnSpPr>
        <cdr:cNvPr id="35" name="Прямая соединительная линия 34"/>
        <cdr:cNvCxnSpPr/>
      </cdr:nvCxnSpPr>
      <cdr:spPr>
        <a:xfrm xmlns:a="http://schemas.openxmlformats.org/drawingml/2006/main">
          <a:off x="3722262" y="5256584"/>
          <a:ext cx="131064" cy="36004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0.88295</cdr:x>
      <cdr:y>0.78436</cdr:y>
    </cdr:from>
    <cdr:to>
      <cdr:x>0.90578</cdr:x>
      <cdr:y>0.78436</cdr:y>
    </cdr:to>
    <cdr:cxnSp macro="">
      <cdr:nvCxnSpPr>
        <cdr:cNvPr id="45" name="Прямая соединительная линия 44"/>
        <cdr:cNvCxnSpPr/>
      </cdr:nvCxnSpPr>
      <cdr:spPr>
        <a:xfrm xmlns:a="http://schemas.openxmlformats.org/drawingml/2006/main">
          <a:off x="4010294" y="5400600"/>
          <a:ext cx="10368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0.85612</cdr:x>
      <cdr:y>0.74901</cdr:y>
    </cdr:from>
    <cdr:to>
      <cdr:x>0.88295</cdr:x>
      <cdr:y>0.78436</cdr:y>
    </cdr:to>
    <cdr:cxnSp macro="">
      <cdr:nvCxnSpPr>
        <cdr:cNvPr id="47" name="Прямая соединительная линия 46"/>
        <cdr:cNvCxnSpPr/>
      </cdr:nvCxnSpPr>
      <cdr:spPr>
        <a:xfrm xmlns:a="http://schemas.openxmlformats.org/drawingml/2006/main">
          <a:off x="3888432" y="5157193"/>
          <a:ext cx="121852" cy="24342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0.56587</cdr:x>
      <cdr:y>0.66932</cdr:y>
    </cdr:from>
    <cdr:to>
      <cdr:x>0.58172</cdr:x>
      <cdr:y>0.66932</cdr:y>
    </cdr:to>
    <cdr:cxnSp macro="">
      <cdr:nvCxnSpPr>
        <cdr:cNvPr id="49" name="Прямая соединительная линия 48"/>
        <cdr:cNvCxnSpPr/>
      </cdr:nvCxnSpPr>
      <cdr:spPr>
        <a:xfrm xmlns:a="http://schemas.openxmlformats.org/drawingml/2006/main" flipH="1">
          <a:off x="2570134" y="4608512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0.88783</cdr:x>
      <cdr:y>0.72809</cdr:y>
    </cdr:from>
    <cdr:to>
      <cdr:x>0.92747</cdr:x>
      <cdr:y>0.74901</cdr:y>
    </cdr:to>
    <cdr:cxnSp macro="">
      <cdr:nvCxnSpPr>
        <cdr:cNvPr id="60" name="Прямая соединительная линия 59"/>
        <cdr:cNvCxnSpPr/>
      </cdr:nvCxnSpPr>
      <cdr:spPr>
        <a:xfrm xmlns:a="http://schemas.openxmlformats.org/drawingml/2006/main">
          <a:off x="4032448" y="5013179"/>
          <a:ext cx="180020" cy="14401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0.92747</cdr:x>
      <cdr:y>0.74901</cdr:y>
    </cdr:from>
    <cdr:to>
      <cdr:x>0.94332</cdr:x>
      <cdr:y>0.74901</cdr:y>
    </cdr:to>
    <cdr:cxnSp macro="">
      <cdr:nvCxnSpPr>
        <cdr:cNvPr id="62" name="Прямая соединительная линия 61"/>
        <cdr:cNvCxnSpPr/>
      </cdr:nvCxnSpPr>
      <cdr:spPr>
        <a:xfrm xmlns:a="http://schemas.openxmlformats.org/drawingml/2006/main" flipV="1">
          <a:off x="4212468" y="5157193"/>
          <a:ext cx="72008" cy="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0.90368</cdr:x>
      <cdr:y>0.69511</cdr:y>
    </cdr:from>
    <cdr:to>
      <cdr:x>0.94332</cdr:x>
      <cdr:y>0.7124</cdr:y>
    </cdr:to>
    <cdr:cxnSp macro="">
      <cdr:nvCxnSpPr>
        <cdr:cNvPr id="76" name="Прямая соединительная линия 75"/>
        <cdr:cNvCxnSpPr/>
      </cdr:nvCxnSpPr>
      <cdr:spPr>
        <a:xfrm xmlns:a="http://schemas.openxmlformats.org/drawingml/2006/main">
          <a:off x="4104438" y="4786099"/>
          <a:ext cx="180038" cy="11906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0.94332</cdr:x>
      <cdr:y>0.7124</cdr:y>
    </cdr:from>
    <cdr:to>
      <cdr:x>0.95917</cdr:x>
      <cdr:y>0.7124</cdr:y>
    </cdr:to>
    <cdr:cxnSp macro="">
      <cdr:nvCxnSpPr>
        <cdr:cNvPr id="78" name="Прямая соединительная линия 77"/>
        <cdr:cNvCxnSpPr/>
      </cdr:nvCxnSpPr>
      <cdr:spPr>
        <a:xfrm xmlns:a="http://schemas.openxmlformats.org/drawingml/2006/main">
          <a:off x="4284476" y="4905165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0.91161</cdr:x>
      <cdr:y>0.67057</cdr:y>
    </cdr:from>
    <cdr:to>
      <cdr:x>0.95917</cdr:x>
      <cdr:y>0.675</cdr:y>
    </cdr:to>
    <cdr:cxnSp macro="">
      <cdr:nvCxnSpPr>
        <cdr:cNvPr id="85" name="Прямая соединительная линия 84"/>
        <cdr:cNvCxnSpPr/>
      </cdr:nvCxnSpPr>
      <cdr:spPr>
        <a:xfrm xmlns:a="http://schemas.openxmlformats.org/drawingml/2006/main">
          <a:off x="4140460" y="4617133"/>
          <a:ext cx="216024" cy="3048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0.95917</cdr:x>
      <cdr:y>0.675</cdr:y>
    </cdr:from>
    <cdr:to>
      <cdr:x>0.97503</cdr:x>
      <cdr:y>0.675</cdr:y>
    </cdr:to>
    <cdr:cxnSp macro="">
      <cdr:nvCxnSpPr>
        <cdr:cNvPr id="87" name="Прямая соединительная линия 86"/>
        <cdr:cNvCxnSpPr/>
      </cdr:nvCxnSpPr>
      <cdr:spPr>
        <a:xfrm xmlns:a="http://schemas.openxmlformats.org/drawingml/2006/main">
          <a:off x="4356484" y="4647621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0.90368</cdr:x>
      <cdr:y>0.63794</cdr:y>
    </cdr:from>
    <cdr:to>
      <cdr:x>0.94637</cdr:x>
      <cdr:y>0.64443</cdr:y>
    </cdr:to>
    <cdr:cxnSp macro="">
      <cdr:nvCxnSpPr>
        <cdr:cNvPr id="93" name="Прямая соединительная линия 92"/>
        <cdr:cNvCxnSpPr/>
      </cdr:nvCxnSpPr>
      <cdr:spPr>
        <a:xfrm xmlns:a="http://schemas.openxmlformats.org/drawingml/2006/main" flipH="1">
          <a:off x="4104456" y="4392461"/>
          <a:ext cx="193876" cy="4465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0.94637</cdr:x>
      <cdr:y>0.63794</cdr:y>
    </cdr:from>
    <cdr:to>
      <cdr:x>0.96317</cdr:x>
      <cdr:y>0.63794</cdr:y>
    </cdr:to>
    <cdr:cxnSp macro="">
      <cdr:nvCxnSpPr>
        <cdr:cNvPr id="95" name="Прямая соединительная линия 94"/>
        <cdr:cNvCxnSpPr/>
      </cdr:nvCxnSpPr>
      <cdr:spPr>
        <a:xfrm xmlns:a="http://schemas.openxmlformats.org/drawingml/2006/main" flipH="1">
          <a:off x="4298326" y="4392488"/>
          <a:ext cx="7629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0.88783</cdr:x>
      <cdr:y>0.58168</cdr:y>
    </cdr:from>
    <cdr:to>
      <cdr:x>0.91954</cdr:x>
      <cdr:y>0.60814</cdr:y>
    </cdr:to>
    <cdr:cxnSp macro="">
      <cdr:nvCxnSpPr>
        <cdr:cNvPr id="103" name="Прямая соединительная линия 102"/>
        <cdr:cNvCxnSpPr/>
      </cdr:nvCxnSpPr>
      <cdr:spPr>
        <a:xfrm xmlns:a="http://schemas.openxmlformats.org/drawingml/2006/main" flipH="1">
          <a:off x="4032448" y="4005065"/>
          <a:ext cx="144017" cy="18224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0.9185</cdr:x>
      <cdr:y>0.58168</cdr:y>
    </cdr:from>
    <cdr:to>
      <cdr:x>0.93539</cdr:x>
      <cdr:y>0.58168</cdr:y>
    </cdr:to>
    <cdr:cxnSp macro="">
      <cdr:nvCxnSpPr>
        <cdr:cNvPr id="105" name="Прямая соединительная линия 104"/>
        <cdr:cNvCxnSpPr/>
      </cdr:nvCxnSpPr>
      <cdr:spPr>
        <a:xfrm xmlns:a="http://schemas.openxmlformats.org/drawingml/2006/main">
          <a:off x="4171763" y="4005065"/>
          <a:ext cx="7670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0.90368</cdr:x>
      <cdr:y>0.60657</cdr:y>
    </cdr:from>
    <cdr:to>
      <cdr:x>0.93051</cdr:x>
      <cdr:y>0.62351</cdr:y>
    </cdr:to>
    <cdr:cxnSp macro="">
      <cdr:nvCxnSpPr>
        <cdr:cNvPr id="112" name="Прямая соединительная линия 111"/>
        <cdr:cNvCxnSpPr/>
      </cdr:nvCxnSpPr>
      <cdr:spPr>
        <a:xfrm xmlns:a="http://schemas.openxmlformats.org/drawingml/2006/main" flipH="1">
          <a:off x="4104456" y="4176467"/>
          <a:ext cx="121842" cy="11663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0.93051</cdr:x>
      <cdr:y>0.60657</cdr:y>
    </cdr:from>
    <cdr:to>
      <cdr:x>0.94637</cdr:x>
      <cdr:y>0.60657</cdr:y>
    </cdr:to>
    <cdr:cxnSp macro="">
      <cdr:nvCxnSpPr>
        <cdr:cNvPr id="114" name="Прямая соединительная линия 113"/>
        <cdr:cNvCxnSpPr/>
      </cdr:nvCxnSpPr>
      <cdr:spPr>
        <a:xfrm xmlns:a="http://schemas.openxmlformats.org/drawingml/2006/main">
          <a:off x="4226318" y="4176464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0.85612</cdr:x>
      <cdr:y>0.54781</cdr:y>
    </cdr:from>
    <cdr:to>
      <cdr:x>0.86405</cdr:x>
      <cdr:y>0.59213</cdr:y>
    </cdr:to>
    <cdr:cxnSp macro="">
      <cdr:nvCxnSpPr>
        <cdr:cNvPr id="123" name="Прямая соединительная линия 122"/>
        <cdr:cNvCxnSpPr/>
      </cdr:nvCxnSpPr>
      <cdr:spPr>
        <a:xfrm xmlns:a="http://schemas.openxmlformats.org/drawingml/2006/main" flipV="1">
          <a:off x="3888432" y="3771911"/>
          <a:ext cx="36004" cy="30516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0.87198</cdr:x>
      <cdr:y>0.56474</cdr:y>
    </cdr:from>
    <cdr:to>
      <cdr:x>0.88295</cdr:x>
      <cdr:y>0.5995</cdr:y>
    </cdr:to>
    <cdr:cxnSp macro="">
      <cdr:nvCxnSpPr>
        <cdr:cNvPr id="125" name="Прямая соединительная линия 124"/>
        <cdr:cNvCxnSpPr/>
      </cdr:nvCxnSpPr>
      <cdr:spPr>
        <a:xfrm xmlns:a="http://schemas.openxmlformats.org/drawingml/2006/main" flipH="1">
          <a:off x="3960440" y="3888451"/>
          <a:ext cx="49845" cy="23934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0.83038</cdr:x>
      <cdr:y>0.53461</cdr:y>
    </cdr:from>
    <cdr:to>
      <cdr:x>0.84027</cdr:x>
      <cdr:y>0.58168</cdr:y>
    </cdr:to>
    <cdr:cxnSp macro="">
      <cdr:nvCxnSpPr>
        <cdr:cNvPr id="143" name="Прямая соединительная линия 142"/>
        <cdr:cNvCxnSpPr/>
      </cdr:nvCxnSpPr>
      <cdr:spPr>
        <a:xfrm xmlns:a="http://schemas.openxmlformats.org/drawingml/2006/main" flipH="1" flipV="1">
          <a:off x="3771527" y="3681029"/>
          <a:ext cx="44911" cy="32406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0.79271</cdr:x>
      <cdr:y>0.52939</cdr:y>
    </cdr:from>
    <cdr:to>
      <cdr:x>0.82441</cdr:x>
      <cdr:y>0.58168</cdr:y>
    </cdr:to>
    <cdr:cxnSp macro="">
      <cdr:nvCxnSpPr>
        <cdr:cNvPr id="166" name="Прямая соединительная линия 165"/>
        <cdr:cNvCxnSpPr/>
      </cdr:nvCxnSpPr>
      <cdr:spPr>
        <a:xfrm xmlns:a="http://schemas.openxmlformats.org/drawingml/2006/main">
          <a:off x="3600400" y="3645025"/>
          <a:ext cx="144016" cy="36004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0.74514</cdr:x>
      <cdr:y>0.52939</cdr:y>
    </cdr:from>
    <cdr:to>
      <cdr:x>0.80856</cdr:x>
      <cdr:y>0.57645</cdr:y>
    </cdr:to>
    <cdr:cxnSp macro="">
      <cdr:nvCxnSpPr>
        <cdr:cNvPr id="177" name="Прямая соединительная линия 176"/>
        <cdr:cNvCxnSpPr/>
      </cdr:nvCxnSpPr>
      <cdr:spPr>
        <a:xfrm xmlns:a="http://schemas.openxmlformats.org/drawingml/2006/main">
          <a:off x="3384376" y="3645025"/>
          <a:ext cx="288032" cy="32403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0.69758</cdr:x>
      <cdr:y>0.52939</cdr:y>
    </cdr:from>
    <cdr:to>
      <cdr:x>0.79271</cdr:x>
      <cdr:y>0.58168</cdr:y>
    </cdr:to>
    <cdr:cxnSp macro="">
      <cdr:nvCxnSpPr>
        <cdr:cNvPr id="181" name="Прямая соединительная линия 180"/>
        <cdr:cNvCxnSpPr/>
      </cdr:nvCxnSpPr>
      <cdr:spPr>
        <a:xfrm xmlns:a="http://schemas.openxmlformats.org/drawingml/2006/main">
          <a:off x="3168352" y="3645025"/>
          <a:ext cx="432048" cy="36004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0.63416</cdr:x>
      <cdr:y>0.55458</cdr:y>
    </cdr:from>
    <cdr:to>
      <cdr:x>0.77685</cdr:x>
      <cdr:y>0.59213</cdr:y>
    </cdr:to>
    <cdr:cxnSp macro="">
      <cdr:nvCxnSpPr>
        <cdr:cNvPr id="192" name="Прямая соединительная линия 191"/>
        <cdr:cNvCxnSpPr/>
      </cdr:nvCxnSpPr>
      <cdr:spPr>
        <a:xfrm xmlns:a="http://schemas.openxmlformats.org/drawingml/2006/main">
          <a:off x="2880320" y="3818483"/>
          <a:ext cx="648072" cy="25859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0.66587</cdr:x>
      <cdr:y>0.53984</cdr:y>
    </cdr:from>
    <cdr:to>
      <cdr:x>0.78478</cdr:x>
      <cdr:y>0.58691</cdr:y>
    </cdr:to>
    <cdr:cxnSp macro="">
      <cdr:nvCxnSpPr>
        <cdr:cNvPr id="196" name="Прямая соединительная линия 195"/>
        <cdr:cNvCxnSpPr/>
      </cdr:nvCxnSpPr>
      <cdr:spPr>
        <a:xfrm xmlns:a="http://schemas.openxmlformats.org/drawingml/2006/main">
          <a:off x="3024336" y="3717033"/>
          <a:ext cx="540060" cy="32403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4C4E4-6123-4BF7-8041-17B3EA1DBA5A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350C4-EB17-4A00-A441-E2DC8A249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480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50C4-EB17-4A00-A441-E2DC8A249B0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60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50C4-EB17-4A00-A441-E2DC8A249B0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230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50C4-EB17-4A00-A441-E2DC8A249B0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039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50C4-EB17-4A00-A441-E2DC8A249B0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039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37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73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991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30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10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94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111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29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84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097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06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7FAA6-156E-4CE0-A4A1-805B6832F360}" type="datetimeFigureOut">
              <a:rPr lang="ru-RU" smtClean="0"/>
              <a:t>12.02.2024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47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5.gif"/><Relationship Id="rId4" Type="http://schemas.openxmlformats.org/officeDocument/2006/relationships/image" Target="../media/image30.png"/><Relationship Id="rId9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4.jpeg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microsoft.com/office/2007/relationships/hdphoto" Target="../media/hdphoto1.wdp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07604" y="2875002"/>
            <a:ext cx="7128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</a:rPr>
              <a:t>ДОБРО ПОЖАЛОВАТЬ В БЛАГОВЕЩЕНСК!</a:t>
            </a:r>
          </a:p>
        </p:txBody>
      </p:sp>
      <p:pic>
        <p:nvPicPr>
          <p:cNvPr id="1026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97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7" b="24439"/>
          <a:stretch/>
        </p:blipFill>
        <p:spPr bwMode="auto">
          <a:xfrm>
            <a:off x="0" y="1315797"/>
            <a:ext cx="914400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8FE232E-B9A6-4D86-9F84-1A0BB6306F1A}"/>
              </a:ext>
            </a:extLst>
          </p:cNvPr>
          <p:cNvSpPr/>
          <p:nvPr/>
        </p:nvSpPr>
        <p:spPr>
          <a:xfrm>
            <a:off x="0" y="1315797"/>
            <a:ext cx="9144000" cy="367240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32390" y="2559364"/>
            <a:ext cx="6279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cs typeface="Arial" pitchFamily="34" charset="0"/>
              </a:rPr>
              <a:t>ИНВЕСТИЦИОННЫЙ </a:t>
            </a:r>
            <a:r>
              <a:rPr lang="ru-RU" sz="3600" b="1" dirty="0" smtClean="0">
                <a:solidFill>
                  <a:schemeClr val="bg1"/>
                </a:solidFill>
                <a:cs typeface="Arial" pitchFamily="34" charset="0"/>
              </a:rPr>
              <a:t>ПАСПОРТ</a:t>
            </a:r>
            <a:endParaRPr lang="ru-RU" sz="36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cs typeface="Arial" pitchFamily="34" charset="0"/>
              </a:rPr>
              <a:t>города </a:t>
            </a:r>
            <a:r>
              <a:rPr lang="ru-RU" sz="3600" b="1" dirty="0" smtClean="0">
                <a:solidFill>
                  <a:schemeClr val="bg1"/>
                </a:solidFill>
                <a:cs typeface="Arial" pitchFamily="34" charset="0"/>
              </a:rPr>
              <a:t>Благовещенска</a:t>
            </a:r>
            <a:endParaRPr lang="ru-RU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DBA654-F245-4080-ACB9-DF4822063F3D}"/>
              </a:ext>
            </a:extLst>
          </p:cNvPr>
          <p:cNvSpPr txBox="1"/>
          <p:nvPr/>
        </p:nvSpPr>
        <p:spPr>
          <a:xfrm>
            <a:off x="7358882" y="5085185"/>
            <a:ext cx="1389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CC"/>
                </a:solidFill>
              </a:rPr>
              <a:t>2023</a:t>
            </a:r>
            <a:endParaRPr lang="ru-RU" sz="3600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6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Картинки по запросу благовещенск танцующие пенсионер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C:\Users\DailideDA\Desktop\f8009d35ec66694fa538aba938683c9d_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 r="4995" b="2011"/>
          <a:stretch/>
        </p:blipFill>
        <p:spPr bwMode="auto">
          <a:xfrm>
            <a:off x="36903" y="2258783"/>
            <a:ext cx="2977004" cy="2193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02e34460-fc91-4a0b-ae53-f7dc67b6502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 r="1"/>
          <a:stretch/>
        </p:blipFill>
        <p:spPr bwMode="auto">
          <a:xfrm>
            <a:off x="36903" y="4490259"/>
            <a:ext cx="3004610" cy="2068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1.2\управление экономического развития и инвестиций\Отдел развития предпринимательства и инвестиций\Инвестиционный паспорт\2023\Картинки\7ada6a1b-1ae6-4dbd-862a-ff4ab8b4468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5" b="12451"/>
          <a:stretch/>
        </p:blipFill>
        <p:spPr bwMode="auto">
          <a:xfrm>
            <a:off x="3013906" y="4497663"/>
            <a:ext cx="3113238" cy="2038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\\192.168.1.2\управление экономического развития и инвестиций\Отдел развития предпринимательства и инвестиций\Инвестиционный паспорт\2023\Картинки\d44db7a6-871d-444c-bc8c-c40ce9da7ca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906" y="199770"/>
            <a:ext cx="3088520" cy="2059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\\192.168.1.2\управление экономического развития и инвестиций\Отдел развития предпринимательства и инвестиций\Инвестиционный паспорт\2023\Картинки\456ecda6-f714-4bbb-924e-9c42f6f2037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234" y="234543"/>
            <a:ext cx="3019730" cy="2013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10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1031" name="Picture 7" descr="\\192.168.1.2\управление экономического развития и инвестиций\Отдел развития предпринимательства и инвестиций\Инвестиционный паспорт\2023\Картинки\ff6a804d-0fac-4db9-b5ba-6cf7ed5882b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" b="3830"/>
          <a:stretch/>
        </p:blipFill>
        <p:spPr bwMode="auto">
          <a:xfrm>
            <a:off x="3013906" y="2258783"/>
            <a:ext cx="3090859" cy="2193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r="3322" b="2805"/>
          <a:stretch/>
        </p:blipFill>
        <p:spPr bwMode="auto">
          <a:xfrm>
            <a:off x="6140507" y="4482007"/>
            <a:ext cx="2992891" cy="2076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rqhm84tsii9bziyybou3pebit41lixoi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" t="5427" r="348"/>
          <a:stretch/>
        </p:blipFill>
        <p:spPr bwMode="auto">
          <a:xfrm>
            <a:off x="36903" y="185330"/>
            <a:ext cx="3004610" cy="2092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192.168.1.2\управление экономического развития и инвестиций\Отдел развития предпринимательства и инвестиций\Инвестиционный паспорт\2023\Картинки\bb91572c8c890375da60b3eae92a446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864" y="2258783"/>
            <a:ext cx="3010724" cy="2231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06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DailideDA\Desktop\p1f34o9et2at9v8jbij12s3e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7" b="50000"/>
          <a:stretch/>
        </p:blipFill>
        <p:spPr bwMode="auto">
          <a:xfrm>
            <a:off x="0" y="0"/>
            <a:ext cx="9144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\\fileserv\FILES\Управление экономического развития и инвестиций\Отдел экономического анализа\Фото для презентации\Молодежка\IMG_04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22338" r="6618" b="59825"/>
          <a:stretch/>
        </p:blipFill>
        <p:spPr bwMode="auto">
          <a:xfrm>
            <a:off x="0" y="0"/>
            <a:ext cx="9144000" cy="1188000"/>
          </a:xfrm>
          <a:prstGeom prst="rect">
            <a:avLst/>
          </a:prstGeom>
          <a:solidFill>
            <a:srgbClr val="0070C0">
              <a:alpha val="58000"/>
            </a:srgbClr>
          </a:solidFill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188000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72261"/>
            <a:ext cx="55446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НАСЕЛЕНИЕ И ТРУДОВЫЕ РЕСУРСЫ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81" y="2811382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66CC"/>
                </a:solidFill>
              </a:rPr>
              <a:t>Темпы роста среднегодовой численности населения городского округа города Благовещенска за период с 2011 по 2022 год, %</a:t>
            </a:r>
            <a:endParaRPr lang="ru-RU" sz="1200" b="1" dirty="0">
              <a:solidFill>
                <a:srgbClr val="0066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393" y="4604683"/>
            <a:ext cx="4464496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100" dirty="0" smtClean="0"/>
              <a:t>В городе Благовещенске начиная с 2010 года наблюдается рост численности населения</a:t>
            </a:r>
            <a:r>
              <a:rPr lang="ru-RU" sz="1100" dirty="0"/>
              <a:t>,</a:t>
            </a:r>
            <a:r>
              <a:rPr lang="ru-RU" sz="1100" dirty="0" smtClean="0"/>
              <a:t> которая зависит от естественного и миграционного движения. На начало 2020 года наметился спад численности населения за счет высокой смертности и снижения уровня рождаемости.</a:t>
            </a:r>
            <a:endParaRPr lang="ru-RU" sz="1100" dirty="0">
              <a:solidFill>
                <a:srgbClr val="FF0000"/>
              </a:solidFill>
            </a:endParaRPr>
          </a:p>
          <a:p>
            <a:pPr algn="just">
              <a:spcAft>
                <a:spcPts val="300"/>
              </a:spcAft>
            </a:pPr>
            <a:r>
              <a:rPr lang="ru-RU" sz="1100" dirty="0"/>
              <a:t>Средний возраст населения составляет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35</a:t>
            </a:r>
            <a:r>
              <a:rPr lang="ru-RU" sz="1100" dirty="0" smtClean="0"/>
              <a:t> </a:t>
            </a:r>
            <a:r>
              <a:rPr lang="ru-RU" sz="1100" dirty="0"/>
              <a:t>лет.</a:t>
            </a:r>
          </a:p>
          <a:p>
            <a:pPr algn="just">
              <a:spcAft>
                <a:spcPts val="300"/>
              </a:spcAft>
            </a:pPr>
            <a:r>
              <a:rPr lang="ru-RU" sz="1100" dirty="0"/>
              <a:t>Численность населения трудоспособного возраста –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143,1</a:t>
            </a:r>
            <a:r>
              <a:rPr lang="ru-RU" sz="1100" dirty="0" smtClean="0"/>
              <a:t> </a:t>
            </a:r>
            <a:r>
              <a:rPr lang="ru-RU" sz="1100" dirty="0"/>
              <a:t>тыс. человек. 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716014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754318"/>
              </p:ext>
            </p:extLst>
          </p:nvPr>
        </p:nvGraphicFramePr>
        <p:xfrm>
          <a:off x="7081827" y="1783682"/>
          <a:ext cx="1879600" cy="14898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3875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1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61,2% </a:t>
                      </a:r>
                      <a:r>
                        <a:rPr lang="ru-RU" sz="1300" u="none" strike="noStrike" dirty="0">
                          <a:effectLst/>
                        </a:rPr>
                        <a:t>- </a:t>
                      </a:r>
                      <a:endParaRPr lang="ru-RU" sz="1300" b="1" i="0" u="none" strike="noStrike" dirty="0">
                        <a:solidFill>
                          <a:srgbClr val="4F81B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трудоспособное население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7874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1" u="none" strike="noStrike" dirty="0" smtClean="0">
                          <a:solidFill>
                            <a:srgbClr val="AABAD7"/>
                          </a:solidFill>
                          <a:effectLst/>
                        </a:rPr>
                        <a:t>20,3%</a:t>
                      </a:r>
                      <a:r>
                        <a:rPr lang="ru-RU" sz="1300" u="none" strike="noStrike" dirty="0" smtClean="0">
                          <a:effectLst/>
                        </a:rPr>
                        <a:t> </a:t>
                      </a:r>
                      <a:r>
                        <a:rPr lang="ru-RU" sz="1300" u="none" strike="noStrike" dirty="0">
                          <a:effectLst/>
                        </a:rPr>
                        <a:t>- </a:t>
                      </a:r>
                      <a:endParaRPr lang="ru-RU" sz="1300" b="1" i="0" u="none" strike="noStrike" dirty="0">
                        <a:solidFill>
                          <a:srgbClr val="AABAD7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население пенсионного возраста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8145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1" u="none" strike="noStrike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18,5%</a:t>
                      </a:r>
                      <a:r>
                        <a:rPr lang="ru-RU" sz="1300" u="none" strike="noStrike" dirty="0">
                          <a:effectLst/>
                        </a:rPr>
                        <a:t> - </a:t>
                      </a:r>
                      <a:endParaRPr lang="ru-RU" sz="1300" b="1" i="0" u="none" strike="noStrike" dirty="0">
                        <a:solidFill>
                          <a:srgbClr val="31869B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</a:rPr>
                        <a:t>дети до 16 лет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62462" y="3863479"/>
            <a:ext cx="2227386" cy="2520281"/>
          </a:xfrm>
          <a:prstGeom prst="rect">
            <a:avLst/>
          </a:prstGeom>
        </p:spPr>
      </p:pic>
      <p:sp>
        <p:nvSpPr>
          <p:cNvPr id="18" name="Выноска 2 (с границей) 17"/>
          <p:cNvSpPr/>
          <p:nvPr/>
        </p:nvSpPr>
        <p:spPr>
          <a:xfrm>
            <a:off x="7561407" y="4008452"/>
            <a:ext cx="1296144" cy="39023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1996"/>
              <a:gd name="adj6" fmla="val -65827"/>
            </a:avLst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/>
              </a:solidFill>
            </a:endParaRPr>
          </a:p>
        </p:txBody>
      </p:sp>
      <p:sp>
        <p:nvSpPr>
          <p:cNvPr id="22" name="Выноска 2 (с границей) 21"/>
          <p:cNvSpPr/>
          <p:nvPr/>
        </p:nvSpPr>
        <p:spPr>
          <a:xfrm>
            <a:off x="7529155" y="4928501"/>
            <a:ext cx="1296144" cy="390237"/>
          </a:xfrm>
          <a:prstGeom prst="accentCallout2">
            <a:avLst>
              <a:gd name="adj1" fmla="val 76134"/>
              <a:gd name="adj2" fmla="val -5454"/>
              <a:gd name="adj3" fmla="val 76134"/>
              <a:gd name="adj4" fmla="val -16667"/>
              <a:gd name="adj5" fmla="val 26424"/>
              <a:gd name="adj6" fmla="val -45947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7561409" y="3933056"/>
            <a:ext cx="147508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</a:rPr>
              <a:t>240,6</a:t>
            </a:r>
            <a:r>
              <a:rPr lang="ru-RU" sz="1000" dirty="0" smtClean="0"/>
              <a:t> </a:t>
            </a:r>
            <a:r>
              <a:rPr lang="ru-RU" sz="1100" dirty="0"/>
              <a:t>тыс. человек</a:t>
            </a:r>
          </a:p>
          <a:p>
            <a:r>
              <a:rPr lang="ru-RU" sz="1100" dirty="0"/>
              <a:t>городское население</a:t>
            </a:r>
          </a:p>
          <a:p>
            <a:r>
              <a:rPr lang="ru-RU" sz="1100" dirty="0"/>
              <a:t>(</a:t>
            </a:r>
            <a:r>
              <a:rPr lang="ru-RU" sz="1100" dirty="0" smtClean="0"/>
              <a:t>97,6%)</a:t>
            </a:r>
            <a:endParaRPr lang="ru-RU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7561408" y="4869160"/>
            <a:ext cx="14030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accent1"/>
                </a:solidFill>
              </a:rPr>
              <a:t>5,4</a:t>
            </a:r>
            <a:r>
              <a:rPr lang="ru-RU" sz="1100" dirty="0" smtClean="0"/>
              <a:t> </a:t>
            </a:r>
            <a:r>
              <a:rPr lang="ru-RU" sz="1100" dirty="0"/>
              <a:t>тыс. человек</a:t>
            </a:r>
          </a:p>
          <a:p>
            <a:r>
              <a:rPr lang="ru-RU" sz="1100" dirty="0"/>
              <a:t>сельское население</a:t>
            </a:r>
          </a:p>
          <a:p>
            <a:r>
              <a:rPr lang="ru-RU" sz="1100" dirty="0"/>
              <a:t>(</a:t>
            </a:r>
            <a:r>
              <a:rPr lang="ru-RU" sz="1100" dirty="0" smtClean="0"/>
              <a:t>2,4%)</a:t>
            </a:r>
            <a:endParaRPr lang="ru-RU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3" r="40850" b="3011"/>
          <a:stretch/>
        </p:blipFill>
        <p:spPr bwMode="auto">
          <a:xfrm rot="10800000">
            <a:off x="4904616" y="1412777"/>
            <a:ext cx="2115656" cy="223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11</a:t>
            </a:r>
            <a:endParaRPr lang="ru-RU" sz="2600" b="1" dirty="0"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52223317"/>
              </p:ext>
            </p:extLst>
          </p:nvPr>
        </p:nvGraphicFramePr>
        <p:xfrm>
          <a:off x="270403" y="2737342"/>
          <a:ext cx="4284476" cy="1872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0393" y="1810998"/>
            <a:ext cx="446449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По оценке Росстата с учетом итогов Всероссийской переписи населения 2020 года, численность постоянного населения города Благовещенска на 01.01.2023 составляет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246 006</a:t>
            </a:r>
            <a:r>
              <a:rPr lang="ru-RU" sz="1100" dirty="0" smtClean="0"/>
              <a:t> чел. </a:t>
            </a:r>
            <a:r>
              <a:rPr lang="ru-RU" sz="1100" dirty="0"/>
              <a:t>и</a:t>
            </a:r>
            <a:r>
              <a:rPr lang="ru-RU" sz="1100" dirty="0" smtClean="0"/>
              <a:t> за январь-декабрь 2022 года уменьшилась на 520 чел. Или на 0,2%. Среднегодовая численность за 2022 год составляет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246 264</a:t>
            </a:r>
            <a:r>
              <a:rPr lang="ru-RU" sz="1100" dirty="0" smtClean="0"/>
              <a:t> чел.</a:t>
            </a:r>
            <a:endParaRPr lang="ru-RU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72381" y="1533998"/>
            <a:ext cx="46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66CC"/>
                </a:solidFill>
              </a:rPr>
              <a:t>Численность населения города Благовещенска </a:t>
            </a:r>
            <a:endParaRPr lang="ru-RU" sz="1200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3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DailideDA\Desktop\information\documents\Инвестиционный паспорт 2021\2021 работа над инвест. паспортом г. Благовещенска\2022-04-16 Инвестиционный паспорт\2022-04-16 Инвестиционный паспорт\IMG_056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" r="5886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12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9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\\192.168.1.2\управление экономического развития и инвестиций\Отдел развития предпринимательства и инвестиций\Инвестиционный паспорт\2023\Картинки\a682e4b3-adc3-49af-9f88-c6720334f7c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r="13889"/>
          <a:stretch/>
        </p:blipFill>
        <p:spPr bwMode="auto">
          <a:xfrm>
            <a:off x="7187968" y="4866041"/>
            <a:ext cx="1642996" cy="1587217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192.168.1.2\управление экономического развития и инвестиций\Отдел развития предпринимательства и инвестиций\Инвестиционный паспорт\2023\Картинки\44431642-bc62-46b0-b3e0-ea6d14fd66f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9" t="3001" r="12681" b="1424"/>
          <a:stretch/>
        </p:blipFill>
        <p:spPr bwMode="auto">
          <a:xfrm>
            <a:off x="5832656" y="4869883"/>
            <a:ext cx="1642996" cy="1587217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мрлсжнщрг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246" y="4869883"/>
            <a:ext cx="1645980" cy="1595994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bef7e5a5-04d4-423b-87c5-abe645e6105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2" r="12789"/>
          <a:stretch/>
        </p:blipFill>
        <p:spPr bwMode="auto">
          <a:xfrm>
            <a:off x="3079636" y="4866040"/>
            <a:ext cx="1631353" cy="1587217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аарора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" b="1"/>
          <a:stretch/>
        </p:blipFill>
        <p:spPr bwMode="auto">
          <a:xfrm>
            <a:off x="1583668" y="4844317"/>
            <a:ext cx="1642996" cy="1621560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1.2\управление экономического развития и инвестиций\Отдел развития предпринимательства и инвестиций\Инвестиционный паспорт\2023\Картинки\пыпл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b="19684"/>
          <a:stretch/>
        </p:blipFill>
        <p:spPr bwMode="auto">
          <a:xfrm>
            <a:off x="325612" y="4867920"/>
            <a:ext cx="1632504" cy="1597957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124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28031" r="36" b="52475"/>
          <a:stretch/>
        </p:blipFill>
        <p:spPr bwMode="auto">
          <a:xfrm>
            <a:off x="0" y="1916"/>
            <a:ext cx="9144000" cy="118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9144000" cy="1189916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272262"/>
            <a:ext cx="46805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ТУРИЗМ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700808"/>
            <a:ext cx="4104456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100" dirty="0"/>
              <a:t>Богатая история и уникальные достопримечательности делают его привлекательным для развития въездного туризма. Здесь находятся старейшие на Дальнем Востоке Амурский областной театр драмы, Амурский областной краеведческий музей имени Г.С</a:t>
            </a:r>
            <a:r>
              <a:rPr lang="ru-RU" sz="1100" dirty="0" smtClean="0"/>
              <a:t>. Новикова-</a:t>
            </a:r>
            <a:r>
              <a:rPr lang="ru-RU" sz="1100" dirty="0" err="1" smtClean="0"/>
              <a:t>Даурского</a:t>
            </a:r>
            <a:r>
              <a:rPr lang="ru-RU" sz="1100" dirty="0"/>
              <a:t>, епархиальное женское училище (ныне Амурский педагогический колледж), открытое в 1901 году по Указу Святейшего Правительственного Синода, первая городская общественная библиотека, созданная в 1859 году, речное училище, действующее с 1899 года (ныне Амурский филиал Морского государственного университета имени адмирала </a:t>
            </a:r>
            <a:r>
              <a:rPr lang="ru-RU" sz="1100" dirty="0" smtClean="0"/>
              <a:t>     Г.И. </a:t>
            </a:r>
            <a:r>
              <a:rPr lang="ru-RU" sz="1100" dirty="0" err="1" smtClean="0"/>
              <a:t>Невельского</a:t>
            </a:r>
            <a:r>
              <a:rPr lang="ru-RU" sz="1100" dirty="0"/>
              <a:t>), Алексеевская женская гимназия (ныне МАОУ «Алексеевская гимназия г</a:t>
            </a:r>
            <a:r>
              <a:rPr lang="ru-RU" sz="1100" dirty="0" smtClean="0"/>
              <a:t>. Благовещенска</a:t>
            </a:r>
            <a:r>
              <a:rPr lang="ru-RU" sz="1100" dirty="0"/>
              <a:t>»), работающая с 1912 года.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64071" y="1340769"/>
            <a:ext cx="0" cy="328972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6272966" y="1412777"/>
            <a:ext cx="13437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solidFill>
                  <a:srgbClr val="0070C0"/>
                </a:solidFill>
              </a:rPr>
              <a:t>Туристский поток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68344" y="1628800"/>
            <a:ext cx="144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99%</a:t>
            </a:r>
            <a:r>
              <a:rPr lang="ru-RU" sz="1000" dirty="0" smtClean="0"/>
              <a:t> </a:t>
            </a:r>
            <a:r>
              <a:rPr lang="ru-RU" sz="1000" dirty="0"/>
              <a:t>иностранных потребителей </a:t>
            </a:r>
            <a:r>
              <a:rPr lang="ru-RU" sz="1000" dirty="0" err="1"/>
              <a:t>туруслуг</a:t>
            </a:r>
            <a:r>
              <a:rPr lang="ru-RU" sz="1000" dirty="0"/>
              <a:t> – </a:t>
            </a:r>
            <a:r>
              <a:rPr lang="ru-RU" sz="1000" b="1" dirty="0"/>
              <a:t>китайские туристы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3883696"/>
            <a:ext cx="4104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100" dirty="0"/>
              <a:t>Туристский интерес в Благовещенске представляют кварталы деревянных домов с приусадебными участками конца XIX века, кирпичные здания начала XX века, раскопки древних ящеров, расположенные непосредственно в черте города.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412777"/>
            <a:ext cx="40885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Благовещенск</a:t>
            </a:r>
            <a:r>
              <a:rPr lang="ru-RU" sz="1100" b="1" dirty="0">
                <a:solidFill>
                  <a:srgbClr val="0070C0"/>
                </a:solidFill>
              </a:rPr>
              <a:t> </a:t>
            </a:r>
            <a:r>
              <a:rPr lang="ru-RU" sz="1100" dirty="0"/>
              <a:t>обладает большим</a:t>
            </a:r>
            <a:r>
              <a:rPr lang="ru-RU" sz="1100" b="1" dirty="0">
                <a:solidFill>
                  <a:srgbClr val="0070C0"/>
                </a:solidFill>
              </a:rPr>
              <a:t> </a:t>
            </a:r>
            <a:r>
              <a:rPr lang="ru-RU" sz="1200" b="1" dirty="0">
                <a:solidFill>
                  <a:srgbClr val="0070C0"/>
                </a:solidFill>
              </a:rPr>
              <a:t>туристским потенциалом</a:t>
            </a:r>
            <a:r>
              <a:rPr lang="ru-RU" sz="1200" dirty="0"/>
              <a:t>.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32040" y="4111769"/>
            <a:ext cx="1481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Туроператоров -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16</a:t>
            </a:r>
            <a:endParaRPr lang="ru-RU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04248" y="393479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Гостиниц и аналогичных средств размещения – 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37</a:t>
            </a:r>
            <a:endParaRPr lang="ru-RU" sz="13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1100" b="1" dirty="0"/>
              <a:t>(номерной </a:t>
            </a:r>
            <a:r>
              <a:rPr lang="ru-RU" sz="1100" b="1" dirty="0" smtClean="0"/>
              <a:t>фонд</a:t>
            </a:r>
            <a:r>
              <a:rPr lang="en-US" sz="1100" b="1" dirty="0" smtClean="0"/>
              <a:t> 1353</a:t>
            </a:r>
            <a:r>
              <a:rPr lang="ru-RU" sz="1100" b="1" dirty="0" smtClean="0"/>
              <a:t> </a:t>
            </a:r>
            <a:r>
              <a:rPr lang="ru-RU" sz="1100" b="1" dirty="0"/>
              <a:t>ед.)</a:t>
            </a: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318495156"/>
              </p:ext>
            </p:extLst>
          </p:nvPr>
        </p:nvGraphicFramePr>
        <p:xfrm>
          <a:off x="4526687" y="1844824"/>
          <a:ext cx="3789729" cy="2038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13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843" y="5781392"/>
            <a:ext cx="792089" cy="81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22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\\192.168.1.2\управление экономического развития и инвестиций\Отдел развития предпринимательства и инвестиций\Инвестиционный паспорт\2023\Картинки\21acfb55-5c4d-4381-930f-d108a71e48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" r="720"/>
          <a:stretch/>
        </p:blipFill>
        <p:spPr bwMode="auto">
          <a:xfrm>
            <a:off x="2638296" y="3079240"/>
            <a:ext cx="1293017" cy="936786"/>
          </a:xfrm>
          <a:prstGeom prst="roundRect">
            <a:avLst>
              <a:gd name="adj" fmla="val 14812"/>
            </a:avLst>
          </a:prstGeom>
          <a:ln w="28575" cap="sq">
            <a:solidFill>
              <a:srgbClr val="0066CC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92.168.1.2\управление экономического развития и инвестиций\Отдел развития предпринимательства и инвестиций\Инвестиционный паспорт\2023\Картинки\bda146ac-4bff-4974-86ed-ae66124971d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 r="3823"/>
          <a:stretch/>
        </p:blipFill>
        <p:spPr bwMode="auto">
          <a:xfrm>
            <a:off x="7524328" y="1900815"/>
            <a:ext cx="1293015" cy="934562"/>
          </a:xfrm>
          <a:prstGeom prst="roundRect">
            <a:avLst>
              <a:gd name="adj" fmla="val 14022"/>
            </a:avLst>
          </a:prstGeom>
          <a:ln w="28575" cap="sq">
            <a:solidFill>
              <a:srgbClr val="0066CC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4331049"/>
            <a:ext cx="38164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В</a:t>
            </a:r>
            <a:r>
              <a:rPr lang="ru-RU" sz="1100" dirty="0" smtClean="0"/>
              <a:t> </a:t>
            </a:r>
            <a:r>
              <a:rPr lang="ru-RU" sz="1100" dirty="0"/>
              <a:t>своей деятельности по развитию дружественных и взаимовыгодных экономических и культурных связей с городами зарубежных </a:t>
            </a:r>
            <a:r>
              <a:rPr lang="ru-RU" sz="1100" dirty="0" smtClean="0"/>
              <a:t>стран Благовещенск тесно сотрудничает </a:t>
            </a:r>
            <a:r>
              <a:rPr lang="ru-RU" sz="1100" dirty="0"/>
              <a:t>с муниципальными властями российских и зарубежных городов в области экономики, образования, </a:t>
            </a:r>
            <a:r>
              <a:rPr lang="ru-RU" sz="1100" dirty="0" smtClean="0"/>
              <a:t>культуры.</a:t>
            </a:r>
          </a:p>
          <a:p>
            <a:pPr algn="just"/>
            <a:r>
              <a:rPr lang="ru-RU" sz="1100" dirty="0" smtClean="0"/>
              <a:t>Международные мероприятия широко освещаются в средствах массовой информации, как Благовещенска, так и наших зарубежных городов-партнеров, что способствует привлечению внимания общественности к вопросам укрепления международного и побратимского сотрудничества. 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1024438" y="131946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Приоритетным направлением в сфере туризма является развитие внутреннего туризма, </a:t>
            </a:r>
          </a:p>
          <a:p>
            <a:pPr algn="ctr"/>
            <a:r>
              <a:rPr lang="ru-RU" sz="1200" dirty="0"/>
              <a:t>в том числе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делового, событийного, культурно-познавательного, активного</a:t>
            </a:r>
            <a:r>
              <a:rPr lang="ru-RU" sz="12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1881808"/>
            <a:ext cx="3816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Город Благовещенск имеет благоприятное географическое положение, что создает все предпосылки для развития туризма. Российский город Благовещенск Амурской области и город </a:t>
            </a:r>
            <a:r>
              <a:rPr lang="ru-RU" sz="1100" dirty="0" err="1"/>
              <a:t>Хэйхэ</a:t>
            </a:r>
            <a:r>
              <a:rPr lang="ru-RU" sz="1100" dirty="0"/>
              <a:t> провинции </a:t>
            </a:r>
            <a:r>
              <a:rPr lang="ru-RU" sz="1100" dirty="0" err="1"/>
              <a:t>Хэйлунцзян</a:t>
            </a:r>
            <a:r>
              <a:rPr lang="ru-RU" sz="1100" dirty="0"/>
              <a:t> Китая являются единственной парой городов, расположенной на границе двух государств</a:t>
            </a:r>
            <a:r>
              <a:rPr lang="ru-RU" sz="1100" dirty="0" smtClean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7944" y="3079240"/>
            <a:ext cx="4824536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Несмотря на то, что многие годы жители сопредельного государства оставляют основу туристического потока, санитарно-эпидемиологическая и геополитическая обстановки последних лет внесли свои коррективы, в связи с чем получили широкое развитие проекты, направленные на развитие внутреннего туризма.</a:t>
            </a:r>
          </a:p>
          <a:p>
            <a:pPr algn="just"/>
            <a:r>
              <a:rPr lang="ru-RU" sz="1100" dirty="0" smtClean="0"/>
              <a:t>В 2022 году </a:t>
            </a:r>
            <a:r>
              <a:rPr lang="ru-RU" sz="1100" dirty="0"/>
              <a:t> </a:t>
            </a:r>
            <a:r>
              <a:rPr lang="ru-RU" sz="1100" dirty="0" smtClean="0"/>
              <a:t>в рамках года культурного наследия народов России, Года бережного отношения к городу Благовещенску, патриотических мероприятий, направленных на поддержку специальной военной операции на Украине, жителей Донецкой и Луганской народных республик, проведено 743 патриотические акции и концерты для более чем 200 тыс. зрителей.</a:t>
            </a:r>
          </a:p>
          <a:p>
            <a:pPr algn="just"/>
            <a:r>
              <a:rPr lang="ru-RU" sz="1100" dirty="0" smtClean="0"/>
              <a:t>Впервые прошел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городской фестиваль цветов «Город в цвете»</a:t>
            </a:r>
            <a:r>
              <a:rPr lang="ru-RU" sz="1100" dirty="0" smtClean="0"/>
              <a:t>, который объединил профессиональных флористов и любителей цветов.</a:t>
            </a:r>
          </a:p>
          <a:p>
            <a:pPr algn="just"/>
            <a:r>
              <a:rPr lang="ru-RU" sz="1100" dirty="0" smtClean="0"/>
              <a:t>Масштабным событием 2022 года стал </a:t>
            </a:r>
            <a:r>
              <a:rPr lang="en-US" sz="1100" b="1" dirty="0" smtClean="0">
                <a:solidFill>
                  <a:schemeClr val="accent6">
                    <a:lumMod val="75000"/>
                  </a:schemeClr>
                </a:solidFill>
              </a:rPr>
              <a:t>VIII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 Международный фестиваль «Детство на Амуре»</a:t>
            </a:r>
            <a:r>
              <a:rPr lang="ru-RU" sz="1100" dirty="0" smtClean="0"/>
              <a:t>, поддержанный Президентским фондом культурных инициатив. </a:t>
            </a:r>
          </a:p>
          <a:p>
            <a:pPr algn="just"/>
            <a:r>
              <a:rPr lang="ru-RU" sz="1100" dirty="0" smtClean="0"/>
              <a:t>В рамках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Традиционного </a:t>
            </a:r>
            <a:r>
              <a:rPr lang="en-US" sz="1100" b="1" dirty="0" smtClean="0">
                <a:solidFill>
                  <a:schemeClr val="accent6">
                    <a:lumMod val="75000"/>
                  </a:schemeClr>
                </a:solidFill>
              </a:rPr>
              <a:t>VII 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Международного общественного писательско-издательского форума «Столичные издания </a:t>
            </a:r>
            <a:r>
              <a:rPr lang="en-US" sz="1100" b="1" dirty="0" smtClean="0">
                <a:solidFill>
                  <a:schemeClr val="accent6">
                    <a:lumMod val="75000"/>
                  </a:schemeClr>
                </a:solidFill>
              </a:rPr>
              <a:t>XXI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 века. Краеведение –Личность-Город»</a:t>
            </a:r>
            <a:r>
              <a:rPr lang="ru-RU" sz="1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100" dirty="0" smtClean="0"/>
              <a:t>прошло более 100 мероприятий на 20 площадках города: это лекции, выставки, презентации,  мастер-классы и т. д.</a:t>
            </a:r>
            <a:endParaRPr lang="ru-RU" sz="1100" dirty="0"/>
          </a:p>
        </p:txBody>
      </p:sp>
      <p:pic>
        <p:nvPicPr>
          <p:cNvPr id="22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124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" t="28031" r="36" b="52475"/>
          <a:stretch/>
        </p:blipFill>
        <p:spPr bwMode="auto">
          <a:xfrm>
            <a:off x="0" y="1916"/>
            <a:ext cx="9144000" cy="118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0" y="1"/>
            <a:ext cx="9144000" cy="1189916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23528" y="272262"/>
            <a:ext cx="46805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ТУРИЗМ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14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4" name="Picture 9" descr="C:\Users\DailideDA\Desktop\p1f6jp2b4i12n21n6s28al25gu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" r="6861"/>
          <a:stretch/>
        </p:blipFill>
        <p:spPr bwMode="auto">
          <a:xfrm>
            <a:off x="6420473" y="2111749"/>
            <a:ext cx="1293174" cy="936785"/>
          </a:xfrm>
          <a:prstGeom prst="roundRect">
            <a:avLst>
              <a:gd name="adj" fmla="val 15991"/>
            </a:avLst>
          </a:prstGeom>
          <a:ln w="28575" cap="sq">
            <a:solidFill>
              <a:srgbClr val="0070C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l8qndphjaxwtbzd9fjkswqe0ly1l17jr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"/>
          <a:stretch/>
        </p:blipFill>
        <p:spPr bwMode="auto">
          <a:xfrm>
            <a:off x="4143037" y="2111745"/>
            <a:ext cx="1301816" cy="936789"/>
          </a:xfrm>
          <a:prstGeom prst="roundRect">
            <a:avLst>
              <a:gd name="adj" fmla="val 15351"/>
            </a:avLst>
          </a:prstGeom>
          <a:solidFill>
            <a:srgbClr val="FFFFFF"/>
          </a:solidFill>
          <a:ln w="28575" cap="sq">
            <a:solidFill>
              <a:srgbClr val="0066CC"/>
            </a:solidFill>
            <a:miter lim="800000"/>
          </a:ln>
          <a:effectLst/>
          <a:extLst/>
        </p:spPr>
      </p:pic>
      <p:pic>
        <p:nvPicPr>
          <p:cNvPr id="3075" name="Picture 3" descr="\\192.168.1.2\управление экономического развития и инвестиций\Отдел развития предпринимательства и инвестиций\Инвестиционный паспорт\2023\Картинки\qptz6scaoqcw6il2t2y43u37v40xjr1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" b="2828"/>
          <a:stretch/>
        </p:blipFill>
        <p:spPr bwMode="auto">
          <a:xfrm>
            <a:off x="5286928" y="1898588"/>
            <a:ext cx="1296357" cy="936789"/>
          </a:xfrm>
          <a:prstGeom prst="roundRect">
            <a:avLst>
              <a:gd name="adj" fmla="val 15412"/>
            </a:avLst>
          </a:prstGeom>
          <a:solidFill>
            <a:srgbClr val="FFFFFF"/>
          </a:solidFill>
          <a:ln w="28575" cap="sq">
            <a:solidFill>
              <a:srgbClr val="0066CC"/>
            </a:solidFill>
            <a:miter lim="800000"/>
          </a:ln>
          <a:effectLst/>
          <a:extLst/>
        </p:spPr>
      </p:pic>
      <p:pic>
        <p:nvPicPr>
          <p:cNvPr id="6" name="Picture 4" descr="\\192.168.1.2\управление экономического развития и инвестиций\Отдел развития предпринимательства и инвестиций\Инвестиционный паспорт\2023\Картинки\sc25gguagopaqzt0dxe6rvjihzpdgbjf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0"/>
          <a:stretch/>
        </p:blipFill>
        <p:spPr bwMode="auto">
          <a:xfrm>
            <a:off x="1475655" y="3284984"/>
            <a:ext cx="1293017" cy="936786"/>
          </a:xfrm>
          <a:prstGeom prst="roundRect">
            <a:avLst>
              <a:gd name="adj" fmla="val 14919"/>
            </a:avLst>
          </a:prstGeom>
          <a:ln w="28575" cap="sq">
            <a:solidFill>
              <a:srgbClr val="0066CC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4e031f10-5873-4fec-9882-abd79874801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8"/>
          <a:stretch/>
        </p:blipFill>
        <p:spPr bwMode="auto">
          <a:xfrm>
            <a:off x="323528" y="3076150"/>
            <a:ext cx="1293017" cy="936786"/>
          </a:xfrm>
          <a:prstGeom prst="roundRect">
            <a:avLst>
              <a:gd name="adj" fmla="val 14419"/>
            </a:avLst>
          </a:prstGeom>
          <a:ln w="28575" cap="sq">
            <a:solidFill>
              <a:srgbClr val="0066CC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_AND0401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r="7136"/>
          <a:stretch/>
        </p:blipFill>
        <p:spPr bwMode="auto">
          <a:xfrm>
            <a:off x="-1759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15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3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0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7" b="55319"/>
          <a:stretch/>
        </p:blipFill>
        <p:spPr bwMode="auto">
          <a:xfrm>
            <a:off x="0" y="-27385"/>
            <a:ext cx="9144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0" y="-27385"/>
            <a:ext cx="9144000" cy="1188000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3528" y="344270"/>
            <a:ext cx="576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СОЦИАЛЬНАЯ ИНФРАСТРУКТУРА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86" y="1522334"/>
            <a:ext cx="41764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Благовещенск – один из крупнейших на Дальнем Востоке центров образования и науки, обладает большим кадровым и интеллектуальным потенциалом.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620" y="1246308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Образование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028" y="1270697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885950" algn="l"/>
              </a:tabLst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Здравоохранение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2264" y="1484785"/>
            <a:ext cx="4355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На территории города располагаются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28</a:t>
            </a:r>
            <a:r>
              <a:rPr lang="ru-RU" sz="1100" dirty="0" smtClean="0"/>
              <a:t> </a:t>
            </a:r>
            <a:r>
              <a:rPr lang="ru-RU" sz="1100" dirty="0"/>
              <a:t>лечебно-профилактических организаций: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64071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00192" y="1916832"/>
            <a:ext cx="108012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12</a:t>
            </a:r>
            <a:endParaRPr lang="ru-RU" sz="1100" dirty="0"/>
          </a:p>
          <a:p>
            <a:pPr algn="ctr"/>
            <a:r>
              <a:rPr lang="ru-RU" sz="1100" b="1" dirty="0"/>
              <a:t>больничных учреждений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6017" y="1916833"/>
            <a:ext cx="1476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ru-RU" sz="1100" dirty="0" smtClean="0"/>
              <a:t> </a:t>
            </a:r>
            <a:endParaRPr lang="ru-RU" sz="1100" dirty="0"/>
          </a:p>
          <a:p>
            <a:pPr algn="ctr"/>
            <a:r>
              <a:rPr lang="ru-RU" sz="1100" b="1" dirty="0"/>
              <a:t>амбулаторно-поликлинических учреждений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28184" y="2598004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ru-RU" sz="1100" dirty="0"/>
          </a:p>
          <a:p>
            <a:pPr algn="ctr"/>
            <a:r>
              <a:rPr lang="ru-RU" sz="1100" b="1" dirty="0"/>
              <a:t>станция скорой медицинской помощи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16016" y="2735343"/>
            <a:ext cx="144016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ru-RU" sz="1100" dirty="0"/>
          </a:p>
          <a:p>
            <a:pPr algn="ctr"/>
            <a:r>
              <a:rPr lang="ru-RU" sz="1100" b="1" dirty="0"/>
              <a:t>станция переливания крови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8344" y="2792542"/>
            <a:ext cx="11521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ru-RU" sz="1100" dirty="0"/>
              <a:t> </a:t>
            </a:r>
          </a:p>
          <a:p>
            <a:pPr algn="ctr"/>
            <a:r>
              <a:rPr lang="ru-RU" sz="1100" b="1" dirty="0"/>
              <a:t>дом ребенка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16666" y="1916833"/>
            <a:ext cx="1447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ru-RU" sz="1100" dirty="0"/>
          </a:p>
          <a:p>
            <a:pPr algn="ctr"/>
            <a:r>
              <a:rPr lang="ru-RU" sz="1100" b="1" dirty="0"/>
              <a:t>учреждения здравоохранения особого типа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03747" y="2132856"/>
            <a:ext cx="223224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21</a:t>
            </a:r>
            <a:endParaRPr lang="ru-RU" sz="1100" dirty="0"/>
          </a:p>
          <a:p>
            <a:pPr algn="ctr"/>
            <a:r>
              <a:rPr lang="ru-RU" sz="1100" b="1" dirty="0"/>
              <a:t>общеобразовательное учреждение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512" y="2132856"/>
            <a:ext cx="219624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20</a:t>
            </a:r>
            <a:endParaRPr lang="ru-RU" sz="1100" dirty="0"/>
          </a:p>
          <a:p>
            <a:pPr algn="ctr"/>
            <a:r>
              <a:rPr lang="ru-RU" sz="1100" b="1" dirty="0" smtClean="0"/>
              <a:t>дошкольных образовательных организаций</a:t>
            </a:r>
            <a:endParaRPr lang="ru-RU" sz="11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411760" y="2780928"/>
            <a:ext cx="201622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ru-RU" sz="1100" dirty="0">
              <a:solidFill>
                <a:srgbClr val="FF0000"/>
              </a:solidFill>
            </a:endParaRPr>
          </a:p>
          <a:p>
            <a:pPr algn="ctr"/>
            <a:r>
              <a:rPr lang="ru-RU" sz="1100" b="1" dirty="0"/>
              <a:t> </a:t>
            </a:r>
            <a:r>
              <a:rPr lang="ru-RU" sz="1100" b="1" dirty="0" smtClean="0"/>
              <a:t>организации </a:t>
            </a:r>
            <a:r>
              <a:rPr lang="ru-RU" sz="1100" b="1" dirty="0"/>
              <a:t>высшего образования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9513" y="2780928"/>
            <a:ext cx="219624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11</a:t>
            </a:r>
            <a:endParaRPr lang="ru-RU" sz="11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1100" b="1" dirty="0"/>
              <a:t>профессиональных образовательных организаций </a:t>
            </a:r>
            <a:endParaRPr lang="ru-RU" sz="1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3620" y="3608261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Культура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24028" y="3625279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Физическая культура и спорт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60132" y="5007469"/>
            <a:ext cx="216023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420</a:t>
            </a:r>
            <a:r>
              <a:rPr lang="ru-RU" sz="1100" b="1" dirty="0" smtClean="0"/>
              <a:t> </a:t>
            </a:r>
            <a:endParaRPr lang="ru-RU" sz="1100" b="1" dirty="0"/>
          </a:p>
          <a:p>
            <a:pPr algn="ctr"/>
            <a:r>
              <a:rPr lang="ru-RU" sz="1100" b="1" dirty="0"/>
              <a:t>спортивных сооружений</a:t>
            </a:r>
            <a:r>
              <a:rPr lang="ru-RU" sz="1100" dirty="0"/>
              <a:t>, </a:t>
            </a:r>
          </a:p>
          <a:p>
            <a:pPr algn="ctr"/>
            <a:r>
              <a:rPr lang="ru-RU" sz="1100" dirty="0"/>
              <a:t>в том числе: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9512" y="4090589"/>
            <a:ext cx="158417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2+10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филиалов</a:t>
            </a:r>
            <a:r>
              <a:rPr lang="ru-RU" sz="1100" dirty="0" smtClean="0"/>
              <a:t> </a:t>
            </a:r>
            <a:endParaRPr lang="ru-RU" sz="1100" dirty="0"/>
          </a:p>
          <a:p>
            <a:pPr algn="ctr"/>
            <a:r>
              <a:rPr lang="ru-RU" sz="1100" b="1" dirty="0"/>
              <a:t>культурно-досуговых </a:t>
            </a:r>
            <a:r>
              <a:rPr lang="ru-RU" sz="1100" b="1" dirty="0" smtClean="0"/>
              <a:t>учреждений</a:t>
            </a:r>
            <a:endParaRPr lang="ru-RU" sz="11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51520" y="5962797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Амурская областная </a:t>
            </a:r>
            <a:r>
              <a:rPr lang="ru-RU" sz="1100" b="1" dirty="0">
                <a:solidFill>
                  <a:srgbClr val="0066CC"/>
                </a:solidFill>
              </a:rPr>
              <a:t>филармония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19844" y="5818781"/>
            <a:ext cx="21081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Амурский областной краеведческий </a:t>
            </a:r>
            <a:r>
              <a:rPr lang="ru-RU" sz="1100" b="1" dirty="0">
                <a:solidFill>
                  <a:srgbClr val="0066CC"/>
                </a:solidFill>
              </a:rPr>
              <a:t>музей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67744" y="4882677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Амурский областной </a:t>
            </a:r>
            <a:r>
              <a:rPr lang="ru-RU" sz="1100" b="1" dirty="0">
                <a:solidFill>
                  <a:srgbClr val="0066CC"/>
                </a:solidFill>
              </a:rPr>
              <a:t>театр кукол</a:t>
            </a:r>
            <a:r>
              <a:rPr lang="ru-RU" sz="1100" dirty="0"/>
              <a:t>,</a:t>
            </a:r>
          </a:p>
          <a:p>
            <a:pPr algn="ctr"/>
            <a:r>
              <a:rPr lang="ru-RU" sz="1100" dirty="0"/>
              <a:t>Амурский областной </a:t>
            </a:r>
            <a:r>
              <a:rPr lang="ru-RU" sz="1100" b="1" dirty="0">
                <a:solidFill>
                  <a:srgbClr val="0066CC"/>
                </a:solidFill>
              </a:rPr>
              <a:t>театр драмы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63688" y="4090589"/>
            <a:ext cx="122413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  <a:p>
            <a:pPr algn="ctr"/>
            <a:r>
              <a:rPr lang="ru-RU" sz="1100" b="1" dirty="0"/>
              <a:t>парка культуры и отдыха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59832" y="4090589"/>
            <a:ext cx="129614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ru-RU" sz="15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1100" b="1" dirty="0" smtClean="0"/>
              <a:t>детских школ </a:t>
            </a:r>
            <a:r>
              <a:rPr lang="ru-RU" sz="1100" b="1" dirty="0"/>
              <a:t>искусств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8023" y="3874445"/>
            <a:ext cx="410445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97,2 </a:t>
            </a:r>
            <a:r>
              <a:rPr lang="ru-RU" sz="1100" b="1" dirty="0"/>
              <a:t>тысяч горожан</a:t>
            </a:r>
            <a:r>
              <a:rPr lang="ru-RU" sz="1100" dirty="0"/>
              <a:t> охвачено систематическими занятиями физической культурой и спортом. Ежегодно проводятся порядка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275</a:t>
            </a:r>
            <a:r>
              <a:rPr lang="ru-RU" sz="1100" dirty="0" smtClean="0"/>
              <a:t> </a:t>
            </a:r>
            <a:r>
              <a:rPr lang="ru-RU" sz="1100" b="1" dirty="0"/>
              <a:t>спортивных мероприятий</a:t>
            </a:r>
            <a:r>
              <a:rPr lang="ru-RU" sz="1100" dirty="0"/>
              <a:t>.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668345" y="5647600"/>
            <a:ext cx="1080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ru-RU" sz="1500" b="1" dirty="0"/>
              <a:t> </a:t>
            </a:r>
          </a:p>
          <a:p>
            <a:pPr lvl="0" algn="ctr"/>
            <a:r>
              <a:rPr lang="ru-RU" sz="1100" b="1" dirty="0"/>
              <a:t>стадиона с трибунами</a:t>
            </a:r>
            <a:endParaRPr lang="ru-RU" sz="1100" dirty="0"/>
          </a:p>
          <a:p>
            <a:pPr algn="ctr"/>
            <a:endParaRPr lang="ru-RU" sz="1100" dirty="0"/>
          </a:p>
        </p:txBody>
      </p:sp>
      <p:sp>
        <p:nvSpPr>
          <p:cNvPr id="42" name="TextBox 41"/>
          <p:cNvSpPr txBox="1"/>
          <p:nvPr/>
        </p:nvSpPr>
        <p:spPr>
          <a:xfrm>
            <a:off x="4924377" y="5647601"/>
            <a:ext cx="102294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89</a:t>
            </a:r>
            <a:r>
              <a:rPr lang="ru-RU" sz="1100" b="1" dirty="0" smtClean="0"/>
              <a:t> </a:t>
            </a:r>
            <a:r>
              <a:rPr lang="ru-RU" sz="1100" b="1" dirty="0"/>
              <a:t>спортивных залов</a:t>
            </a:r>
            <a:endParaRPr lang="ru-RU" sz="1100" dirty="0"/>
          </a:p>
        </p:txBody>
      </p:sp>
      <p:sp>
        <p:nvSpPr>
          <p:cNvPr id="44" name="TextBox 43"/>
          <p:cNvSpPr txBox="1"/>
          <p:nvPr/>
        </p:nvSpPr>
        <p:spPr>
          <a:xfrm>
            <a:off x="6228183" y="5647601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11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0" algn="ctr"/>
            <a:r>
              <a:rPr lang="ru-RU" sz="1100" b="1" dirty="0"/>
              <a:t>плавательных </a:t>
            </a:r>
            <a:r>
              <a:rPr lang="ru-RU" sz="1100" b="1" dirty="0" smtClean="0"/>
              <a:t>бассейнов</a:t>
            </a:r>
            <a:endParaRPr lang="ru-RU" sz="1100" dirty="0"/>
          </a:p>
          <a:p>
            <a:pPr algn="ctr"/>
            <a:endParaRPr lang="ru-RU" sz="1100" dirty="0"/>
          </a:p>
        </p:txBody>
      </p:sp>
      <p:sp>
        <p:nvSpPr>
          <p:cNvPr id="43" name="TextBox 42"/>
          <p:cNvSpPr txBox="1"/>
          <p:nvPr/>
        </p:nvSpPr>
        <p:spPr>
          <a:xfrm>
            <a:off x="4928208" y="4762020"/>
            <a:ext cx="3824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  <a:r>
              <a:rPr lang="ru-RU" sz="1100" dirty="0"/>
              <a:t> </a:t>
            </a:r>
            <a:r>
              <a:rPr lang="ru-RU" sz="1100" b="1" dirty="0"/>
              <a:t>детско-юношеских спортивных школ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5661" y="3874564"/>
            <a:ext cx="3672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На территории города действуют: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1520" y="4810668"/>
            <a:ext cx="2160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Амурские областные </a:t>
            </a:r>
            <a:r>
              <a:rPr lang="ru-RU" sz="1100" b="1" dirty="0">
                <a:solidFill>
                  <a:srgbClr val="0066CC"/>
                </a:solidFill>
              </a:rPr>
              <a:t>научная и детская библиотеки</a:t>
            </a:r>
            <a:r>
              <a:rPr lang="ru-RU" sz="1100" dirty="0"/>
              <a:t>,</a:t>
            </a:r>
          </a:p>
          <a:p>
            <a:pPr algn="ctr"/>
            <a:r>
              <a:rPr lang="ru-RU" sz="1100" dirty="0"/>
              <a:t>Муниципальная информационная </a:t>
            </a:r>
            <a:r>
              <a:rPr lang="ru-RU" sz="1100" b="1" dirty="0">
                <a:solidFill>
                  <a:srgbClr val="0066CC"/>
                </a:solidFill>
              </a:rPr>
              <a:t>библиотечная система</a:t>
            </a:r>
            <a:r>
              <a:rPr lang="ru-RU" sz="1100" dirty="0"/>
              <a:t>, объединяющая </a:t>
            </a:r>
            <a:r>
              <a:rPr lang="ru-RU" sz="1100" b="1" dirty="0">
                <a:solidFill>
                  <a:srgbClr val="0070C0"/>
                </a:solidFill>
              </a:rPr>
              <a:t>12 </a:t>
            </a:r>
            <a:r>
              <a:rPr lang="ru-RU" sz="1100" b="1" dirty="0">
                <a:solidFill>
                  <a:srgbClr val="0066CC"/>
                </a:solidFill>
              </a:rPr>
              <a:t>библиотек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8026" y="4509121"/>
            <a:ext cx="14439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 городе действуют: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16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ailideDA\Desktop\information\documents\Инвестиционный паспорт 2021\2021 работа над инвест. паспортом г. Благовещенска\2022-04-16 Инвестиционный паспорт\2022-04-16 Инвестиционный паспорт\IMG_81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4"/>
          <a:stretch/>
        </p:blipFill>
        <p:spPr bwMode="auto">
          <a:xfrm>
            <a:off x="0" y="0"/>
            <a:ext cx="91519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17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434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3600509"/>
              </p:ext>
            </p:extLst>
          </p:nvPr>
        </p:nvGraphicFramePr>
        <p:xfrm>
          <a:off x="-396552" y="4483687"/>
          <a:ext cx="3480048" cy="232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 descr="\\fileserv\FILES\Управление экономического развития и инвестиций\Отдел развития предпринимательства и инвестиций\Новые фото города 2017\экономика задание\город\Руденко Елена-99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 t="39893" b="40962"/>
          <a:stretch/>
        </p:blipFill>
        <p:spPr bwMode="auto">
          <a:xfrm>
            <a:off x="0" y="2043"/>
            <a:ext cx="9144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043"/>
            <a:ext cx="9144000" cy="1188000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344270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ЭКОНОМИЧЕСКИЙ ПОТЕНЦИАЛ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1196752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Показатели социально-экономического развития города Благовещенска в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2022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году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72000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16016" y="119675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Структура инвестиций в основной капитал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по видам экономической деятельности (без СМП)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1762217"/>
            <a:ext cx="216024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Оборот организаций, не относящихся к субъектам малого предпринимательства (включая средние предприятия)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232 028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ru-RU" sz="1000" dirty="0" smtClean="0"/>
              <a:t> </a:t>
            </a:r>
            <a:r>
              <a:rPr lang="ru-RU" sz="1000" b="1" dirty="0" smtClean="0"/>
              <a:t>млн. </a:t>
            </a:r>
            <a:r>
              <a:rPr lang="ru-RU" sz="1000" b="1" dirty="0"/>
              <a:t>рублей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95736" y="1772817"/>
            <a:ext cx="214078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Доля прибыльных предприятий и организаций (без субъектов малого предпринимательства)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69,1%</a:t>
            </a:r>
            <a:endParaRPr lang="ru-RU" sz="1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2636912"/>
            <a:ext cx="21602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Объем ввода жилья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136,8</a:t>
            </a:r>
            <a:r>
              <a:rPr lang="ru-RU" sz="1000" dirty="0" smtClean="0"/>
              <a:t> </a:t>
            </a:r>
            <a:r>
              <a:rPr lang="ru-RU" sz="1000" b="1" dirty="0"/>
              <a:t>тыс. кв. м.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3212977"/>
            <a:ext cx="21602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Оборот розничной торговли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54 496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ru-RU" sz="1000" dirty="0" smtClean="0"/>
              <a:t> </a:t>
            </a:r>
            <a:r>
              <a:rPr lang="ru-RU" sz="1000" b="1" dirty="0"/>
              <a:t>млн. рублей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2564904"/>
            <a:ext cx="2160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Объем работ, выполненных по виду деятельности «строительство»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16 416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000" dirty="0" smtClean="0"/>
              <a:t> </a:t>
            </a:r>
            <a:r>
              <a:rPr lang="ru-RU" sz="1000" b="1" dirty="0" smtClean="0"/>
              <a:t>млн. </a:t>
            </a:r>
            <a:r>
              <a:rPr lang="ru-RU" sz="1000" b="1" dirty="0"/>
              <a:t>рублей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67744" y="3212977"/>
            <a:ext cx="21602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Объем платных услуг населению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16 765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ru-RU" sz="1000" dirty="0" smtClean="0"/>
              <a:t> </a:t>
            </a:r>
            <a:r>
              <a:rPr lang="ru-RU" sz="1000" b="1" dirty="0"/>
              <a:t>млн. рублей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3620925"/>
            <a:ext cx="42326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Среднемесячная номинальная начисленная заработная плата </a:t>
            </a:r>
          </a:p>
          <a:p>
            <a:pPr algn="ctr"/>
            <a:r>
              <a:rPr lang="ru-RU" sz="1000" dirty="0"/>
              <a:t>(по предприятиям, не относящимся к субъектам малого предпринимательства) –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68 607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ru-RU" sz="1000" dirty="0" smtClean="0"/>
              <a:t> </a:t>
            </a:r>
            <a:r>
              <a:rPr lang="ru-RU" sz="1000" b="1" dirty="0"/>
              <a:t>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4191472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</a:rPr>
              <a:t>Объем инвестиций в основной капитал (без СМП) </a:t>
            </a:r>
          </a:p>
          <a:p>
            <a:pPr algn="ctr"/>
            <a:r>
              <a:rPr lang="ru-RU" sz="1200" b="1" dirty="0">
                <a:solidFill>
                  <a:srgbClr val="0066CC"/>
                </a:solidFill>
              </a:rPr>
              <a:t>по источникам финансирования, 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1601" y="5415199"/>
            <a:ext cx="7920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44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321</a:t>
            </a:r>
            <a:r>
              <a:rPr lang="ru-RU" sz="1000" dirty="0" smtClean="0"/>
              <a:t> </a:t>
            </a:r>
            <a:r>
              <a:rPr lang="ru-RU" sz="1000" b="1" dirty="0"/>
              <a:t>млн. руб.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1331640" y="4725144"/>
            <a:ext cx="432050" cy="14401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1835696" y="6129300"/>
            <a:ext cx="252028" cy="21602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829041" y="4797152"/>
            <a:ext cx="250571" cy="3600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1079612" y="4761148"/>
            <a:ext cx="108012" cy="10801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575556" y="4941168"/>
            <a:ext cx="506971" cy="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11761" y="4797152"/>
            <a:ext cx="20162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/>
              <a:t>В структуре инвестиций в основной капитал собственные средства составляют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%</a:t>
            </a:r>
            <a:r>
              <a:rPr lang="ru-RU" sz="1000" dirty="0" smtClean="0"/>
              <a:t>, </a:t>
            </a:r>
            <a:r>
              <a:rPr lang="ru-RU" sz="1000" dirty="0"/>
              <a:t>бюджетные средства –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2,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%</a:t>
            </a:r>
            <a:r>
              <a:rPr lang="ru-RU" sz="1000" dirty="0" smtClean="0"/>
              <a:t>, </a:t>
            </a:r>
            <a:r>
              <a:rPr lang="ru-RU" sz="1000" dirty="0"/>
              <a:t>кредиты банков – 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%</a:t>
            </a:r>
            <a:r>
              <a:rPr lang="ru-RU" sz="1000" dirty="0" smtClean="0"/>
              <a:t>, </a:t>
            </a:r>
            <a:r>
              <a:rPr lang="ru-RU" sz="1000" dirty="0"/>
              <a:t>средства внебюджетных фондов –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0,3%</a:t>
            </a:r>
            <a:r>
              <a:rPr lang="ru-RU" sz="1000" dirty="0" smtClean="0"/>
              <a:t>, </a:t>
            </a:r>
            <a:r>
              <a:rPr lang="ru-RU" sz="1000" dirty="0"/>
              <a:t>заемные средства других организаций – 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,5%</a:t>
            </a:r>
            <a:r>
              <a:rPr lang="ru-RU" sz="1000" dirty="0" smtClean="0"/>
              <a:t>, </a:t>
            </a:r>
            <a:r>
              <a:rPr lang="ru-RU" sz="1000" dirty="0"/>
              <a:t>прочие –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%</a:t>
            </a:r>
            <a:r>
              <a:rPr lang="ru-RU" sz="1000" dirty="0" smtClean="0"/>
              <a:t>. </a:t>
            </a:r>
            <a:endParaRPr lang="ru-RU" sz="1000" dirty="0"/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647422839"/>
              </p:ext>
            </p:extLst>
          </p:nvPr>
        </p:nvGraphicFramePr>
        <p:xfrm>
          <a:off x="4535996" y="1571567"/>
          <a:ext cx="4536504" cy="498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18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0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558660716"/>
              </p:ext>
            </p:extLst>
          </p:nvPr>
        </p:nvGraphicFramePr>
        <p:xfrm>
          <a:off x="-404225" y="1772816"/>
          <a:ext cx="6280042" cy="2614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976443913"/>
              </p:ext>
            </p:extLst>
          </p:nvPr>
        </p:nvGraphicFramePr>
        <p:xfrm>
          <a:off x="418992" y="4249117"/>
          <a:ext cx="585774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684827729"/>
              </p:ext>
            </p:extLst>
          </p:nvPr>
        </p:nvGraphicFramePr>
        <p:xfrm>
          <a:off x="5577967" y="1821607"/>
          <a:ext cx="3388665" cy="2592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9553" y="1249596"/>
            <a:ext cx="8096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Доля отгруженной продукции и численности работников</a:t>
            </a:r>
          </a:p>
          <a:p>
            <a:r>
              <a:rPr lang="ru-RU" dirty="0"/>
              <a:t>по видам экономической деятельности в </a:t>
            </a:r>
            <a:r>
              <a:rPr lang="ru-RU" dirty="0" smtClean="0"/>
              <a:t>2022 </a:t>
            </a:r>
            <a:r>
              <a:rPr lang="ru-RU" dirty="0"/>
              <a:t>г., 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4" y="1772816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</a:rPr>
              <a:t>По объему отгруженной продукции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2120" y="1772817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</a:rPr>
              <a:t>По численности работников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6083" y="2852937"/>
            <a:ext cx="864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104 695</a:t>
            </a:r>
            <a:r>
              <a:rPr lang="ru-RU" sz="1000" dirty="0" smtClean="0"/>
              <a:t> </a:t>
            </a:r>
            <a:r>
              <a:rPr lang="ru-RU" sz="1100" b="1" dirty="0"/>
              <a:t>млн. руб.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76257" y="2852938"/>
            <a:ext cx="7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62,7</a:t>
            </a:r>
            <a:r>
              <a:rPr lang="ru-RU" sz="1000" dirty="0" smtClean="0"/>
              <a:t> </a:t>
            </a:r>
            <a:r>
              <a:rPr lang="ru-RU" sz="1100" b="1" dirty="0"/>
              <a:t>тыс. человек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35696" y="3944090"/>
            <a:ext cx="518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</a:rPr>
              <a:t>Структура продукции обрабатывающих производств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6565" y="4937261"/>
            <a:ext cx="3129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/>
              <a:t>В Благовещенске производится широкая номенклатура пищевых продуктов (мясо птицы, колбасные изделия, полуфабрикаты мясные и </a:t>
            </a:r>
            <a:r>
              <a:rPr lang="ru-RU" sz="1000" dirty="0" err="1"/>
              <a:t>мясосодержащие</a:t>
            </a:r>
            <a:r>
              <a:rPr lang="ru-RU" sz="1000" dirty="0"/>
              <a:t>, масло сливочное, цельномолочная продукция, кондитерские и макаронные изделия)   издательская и полиграфическая продукция, электрооборудование, разнообразные строительные материалы и мебель.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63988" y="5386437"/>
            <a:ext cx="7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26 694</a:t>
            </a:r>
            <a:r>
              <a:rPr lang="ru-RU" sz="1000" dirty="0" smtClean="0"/>
              <a:t> </a:t>
            </a:r>
            <a:r>
              <a:rPr lang="ru-RU" sz="1100" b="1" dirty="0"/>
              <a:t>млн. руб.</a:t>
            </a:r>
          </a:p>
        </p:txBody>
      </p:sp>
      <p:pic>
        <p:nvPicPr>
          <p:cNvPr id="21" name="Picture 2" descr="\\fileserv\FILES\Управление экономического развития и инвестиций\Отдел развития предпринимательства и инвестиций\Новые фото города 2017\экономика задание\город\Руденко Елена-997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7" t="39893" b="40962"/>
          <a:stretch/>
        </p:blipFill>
        <p:spPr bwMode="auto">
          <a:xfrm>
            <a:off x="0" y="2043"/>
            <a:ext cx="9144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0" y="2043"/>
            <a:ext cx="9144000" cy="1188000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323528" y="344270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ЭКОНОМИЧЕСКИЙ ПОТЕНЦИАЛ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</a:t>
            </a:r>
            <a:r>
              <a:rPr lang="en-US" sz="2600" b="1" dirty="0" smtClean="0">
                <a:cs typeface="Times New Roman" pitchFamily="18" charset="0"/>
              </a:rPr>
              <a:t>9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71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r="7066"/>
          <a:stretch/>
        </p:blipFill>
        <p:spPr bwMode="auto">
          <a:xfrm>
            <a:off x="3531" y="0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8FE232E-B9A6-4D86-9F84-1A0BB6306F1A}"/>
              </a:ext>
            </a:extLst>
          </p:cNvPr>
          <p:cNvSpPr/>
          <p:nvPr/>
        </p:nvSpPr>
        <p:spPr>
          <a:xfrm>
            <a:off x="0" y="5924549"/>
            <a:ext cx="9144000" cy="960835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5F22500-26D0-4BF7-97B2-E29474497BFD}"/>
              </a:ext>
            </a:extLst>
          </p:cNvPr>
          <p:cNvSpPr/>
          <p:nvPr/>
        </p:nvSpPr>
        <p:spPr>
          <a:xfrm>
            <a:off x="1907704" y="6220300"/>
            <a:ext cx="5328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Публикация содержит информацию за </a:t>
            </a:r>
            <a:r>
              <a:rPr lang="ru-RU" b="1" dirty="0" smtClean="0">
                <a:solidFill>
                  <a:schemeClr val="bg1"/>
                </a:solidFill>
              </a:rPr>
              <a:t>2022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428755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1.2\files\Управление экономического развития и инвестиций\Отдел развития предпринимательства и инвестиций\Инвестиционный паспорт\Раханский_А_IMG_2066_0109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t="7000" r="53" b="77160"/>
          <a:stretch/>
        </p:blipFill>
        <p:spPr bwMode="auto">
          <a:xfrm>
            <a:off x="0" y="0"/>
            <a:ext cx="9144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1"/>
            <a:ext cx="9144000" cy="1188001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23528" y="344270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ЭКОНОМИЧЕСКИЙ ПОТЕНЦИАЛ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3528" y="1268761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Малый и средний бизнес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564071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1520" y="1556793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70C0"/>
                </a:solidFill>
              </a:rPr>
              <a:t>Число предприятий малого</a:t>
            </a:r>
            <a:r>
              <a:rPr lang="ru-RU" sz="1200" dirty="0" smtClean="0"/>
              <a:t> </a:t>
            </a:r>
            <a:r>
              <a:rPr lang="ru-RU" sz="1100" dirty="0" smtClean="0"/>
              <a:t>(с </a:t>
            </a:r>
            <a:r>
              <a:rPr lang="ru-RU" sz="1100" dirty="0" err="1" smtClean="0"/>
              <a:t>микропредприятиями</a:t>
            </a:r>
            <a:r>
              <a:rPr lang="ru-RU" sz="1100" dirty="0" smtClean="0"/>
              <a:t>) </a:t>
            </a:r>
            <a:r>
              <a:rPr lang="ru-RU" sz="1200" b="1" dirty="0" smtClean="0">
                <a:solidFill>
                  <a:srgbClr val="0070C0"/>
                </a:solidFill>
              </a:rPr>
              <a:t>и </a:t>
            </a:r>
            <a:r>
              <a:rPr lang="ru-RU" sz="1200" b="1" dirty="0" smtClean="0">
                <a:solidFill>
                  <a:srgbClr val="0066CC"/>
                </a:solidFill>
              </a:rPr>
              <a:t>среднего бизнеса</a:t>
            </a:r>
            <a:r>
              <a:rPr lang="ru-RU" sz="1100" dirty="0" smtClean="0">
                <a:solidFill>
                  <a:srgbClr val="0066CC"/>
                </a:solidFill>
              </a:rPr>
              <a:t> </a:t>
            </a:r>
            <a:r>
              <a:rPr lang="ru-RU" sz="1100" dirty="0" smtClean="0"/>
              <a:t>(без учета ИП) в 2022 году составило </a:t>
            </a:r>
            <a:r>
              <a:rPr lang="ru-RU" sz="1100" b="1" dirty="0" smtClean="0"/>
              <a:t>6 545</a:t>
            </a:r>
            <a:r>
              <a:rPr lang="ru-RU" sz="1100" dirty="0" smtClean="0"/>
              <a:t> единиц. </a:t>
            </a:r>
            <a:r>
              <a:rPr lang="ru-RU" sz="1100" b="1" dirty="0">
                <a:solidFill>
                  <a:srgbClr val="0066CC"/>
                </a:solidFill>
              </a:rPr>
              <a:t>Количество индивидуальных предпринимателей</a:t>
            </a:r>
            <a:r>
              <a:rPr lang="ru-RU" sz="1100" dirty="0">
                <a:solidFill>
                  <a:srgbClr val="0066CC"/>
                </a:solidFill>
              </a:rPr>
              <a:t> </a:t>
            </a:r>
          </a:p>
          <a:p>
            <a:pPr algn="just"/>
            <a:r>
              <a:rPr lang="ru-RU" sz="1100" dirty="0"/>
              <a:t>на 01.01.2023 составило </a:t>
            </a:r>
            <a:r>
              <a:rPr lang="ru-RU" sz="1100" b="1" dirty="0" smtClean="0"/>
              <a:t>7 529</a:t>
            </a:r>
            <a:r>
              <a:rPr lang="ru-RU" sz="1100" dirty="0" smtClean="0"/>
              <a:t> </a:t>
            </a:r>
            <a:r>
              <a:rPr lang="ru-RU" sz="1100" dirty="0"/>
              <a:t>единиц. </a:t>
            </a:r>
            <a:endParaRPr lang="ru-RU" sz="1100" dirty="0" smtClean="0"/>
          </a:p>
          <a:p>
            <a:pPr algn="just"/>
            <a:r>
              <a:rPr lang="ru-RU" sz="1100" dirty="0"/>
              <a:t>Основную долю в </a:t>
            </a:r>
            <a:r>
              <a:rPr lang="ru-RU" sz="1100" b="1" dirty="0">
                <a:solidFill>
                  <a:srgbClr val="0066CC"/>
                </a:solidFill>
              </a:rPr>
              <a:t>общем</a:t>
            </a:r>
            <a:r>
              <a:rPr lang="ru-RU" sz="1100" dirty="0"/>
              <a:t> числе субъектов </a:t>
            </a:r>
            <a:r>
              <a:rPr lang="ru-RU" sz="1100" dirty="0" smtClean="0"/>
              <a:t>малого </a:t>
            </a:r>
            <a:r>
              <a:rPr lang="ru-RU" sz="1100" dirty="0"/>
              <a:t>и среднего бизнеса составляют:</a:t>
            </a:r>
          </a:p>
          <a:p>
            <a:pPr algn="just"/>
            <a:endParaRPr lang="ru-RU" sz="1050" dirty="0"/>
          </a:p>
        </p:txBody>
      </p:sp>
      <p:sp>
        <p:nvSpPr>
          <p:cNvPr id="34" name="TextBox 33"/>
          <p:cNvSpPr txBox="1"/>
          <p:nvPr/>
        </p:nvSpPr>
        <p:spPr>
          <a:xfrm>
            <a:off x="455069" y="2627897"/>
            <a:ext cx="1008112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микро-</a:t>
            </a:r>
          </a:p>
          <a:p>
            <a:pPr algn="ctr">
              <a:lnSpc>
                <a:spcPct val="90000"/>
              </a:lnSpc>
            </a:pPr>
            <a:r>
              <a:rPr lang="ru-RU" sz="1100" b="1" dirty="0"/>
              <a:t>п</a:t>
            </a:r>
            <a:r>
              <a:rPr lang="ru-RU" sz="1100" b="1" dirty="0" smtClean="0"/>
              <a:t>редприятия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95%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99692" y="2627896"/>
            <a:ext cx="1008112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малые</a:t>
            </a:r>
          </a:p>
          <a:p>
            <a:pPr algn="ctr">
              <a:lnSpc>
                <a:spcPct val="90000"/>
              </a:lnSpc>
            </a:pPr>
            <a:r>
              <a:rPr lang="ru-RU" sz="1100" b="1" dirty="0"/>
              <a:t>предприятия</a:t>
            </a:r>
            <a:r>
              <a:rPr lang="ru-RU" sz="1100" dirty="0"/>
              <a:t>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4,8%</a:t>
            </a:r>
            <a:endParaRPr lang="ru-RU" sz="1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19365" y="2629639"/>
            <a:ext cx="1008112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средние</a:t>
            </a:r>
          </a:p>
          <a:p>
            <a:pPr algn="ctr">
              <a:lnSpc>
                <a:spcPct val="90000"/>
              </a:lnSpc>
            </a:pPr>
            <a:r>
              <a:rPr lang="ru-RU" sz="1100" b="1" dirty="0"/>
              <a:t>предприятия</a:t>
            </a:r>
            <a:r>
              <a:rPr lang="ru-RU" sz="1100" dirty="0"/>
              <a:t>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0,2%</a:t>
            </a:r>
            <a:endParaRPr lang="ru-RU" sz="1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20" y="3140968"/>
            <a:ext cx="41044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rgbClr val="0066CC"/>
                </a:solidFill>
              </a:rPr>
              <a:t>Доля работников малого и среднего бизнеса</a:t>
            </a:r>
            <a:r>
              <a:rPr lang="ru-RU" sz="1100" dirty="0">
                <a:solidFill>
                  <a:srgbClr val="0066CC"/>
                </a:solidFill>
              </a:rPr>
              <a:t> </a:t>
            </a:r>
            <a:r>
              <a:rPr lang="ru-RU" sz="1100" dirty="0"/>
              <a:t>в </a:t>
            </a:r>
            <a:r>
              <a:rPr lang="ru-RU" sz="1000" dirty="0"/>
              <a:t>среднесп</a:t>
            </a:r>
            <a:r>
              <a:rPr lang="ru-RU" sz="1100" dirty="0"/>
              <a:t>исочной численности работников всех предприятий и организаций города Благовещенска составляет </a:t>
            </a:r>
            <a:r>
              <a:rPr lang="ru-RU" sz="1200" b="1" dirty="0" smtClean="0">
                <a:solidFill>
                  <a:srgbClr val="0066CC"/>
                </a:solidFill>
              </a:rPr>
              <a:t>70,1%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209331" y="3808584"/>
            <a:ext cx="2478091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Выручка от реализации товаров (выполнения работ, оказания услуг)</a:t>
            </a:r>
          </a:p>
          <a:p>
            <a:pPr algn="ctr">
              <a:lnSpc>
                <a:spcPct val="90000"/>
              </a:lnSpc>
            </a:pP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180 526,9</a:t>
            </a:r>
            <a:endParaRPr lang="ru-RU" sz="15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млн. рублей</a:t>
            </a:r>
            <a:r>
              <a:rPr lang="ru-RU" sz="1200" dirty="0"/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57603" y="3825252"/>
            <a:ext cx="1656184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Налоговые поступления</a:t>
            </a:r>
          </a:p>
          <a:p>
            <a:pPr algn="ctr">
              <a:lnSpc>
                <a:spcPct val="90000"/>
              </a:lnSpc>
            </a:pP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19 416,2</a:t>
            </a:r>
            <a:endParaRPr lang="ru-RU" sz="15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млн. рублей</a:t>
            </a:r>
            <a:r>
              <a:rPr lang="ru-RU" sz="12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450912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200" b="1" dirty="0">
                <a:solidFill>
                  <a:srgbClr val="0066CC"/>
                </a:solidFill>
              </a:rPr>
              <a:t>Поддержка СМСП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16016" y="1268760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Структура малых предприятий по видам экономической деятельности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1520" y="4725145"/>
            <a:ext cx="4104456" cy="197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Поддержка субъектов малого и среднего предпринимательства на территории города Благовещенска осуществляется в рамках реализации подпрограммы </a:t>
            </a:r>
            <a:r>
              <a:rPr lang="ru-RU" sz="1100" b="1" dirty="0">
                <a:solidFill>
                  <a:srgbClr val="0066CC"/>
                </a:solidFill>
              </a:rPr>
              <a:t>«Развитие малого и среднего предпринимательства в городе Благовещенске» муниципальной программы «Развитие малого и среднего предпринимательства и туризма на территории города Благовещенска»</a:t>
            </a:r>
            <a:r>
              <a:rPr lang="ru-RU" sz="1100" dirty="0"/>
              <a:t>, утвержденной постановлением администрации города Благовещенска от 03.10.2014 № 4129.</a:t>
            </a:r>
          </a:p>
          <a:p>
            <a:pPr algn="just"/>
            <a:r>
              <a:rPr lang="ru-RU" sz="1100" dirty="0"/>
              <a:t>Поддержка субъектов МСП включает в себя финансовую, имущественную, информационную, консультационную и организационную поддержку.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20</a:t>
            </a:r>
            <a:endParaRPr lang="ru-RU" sz="2600" b="1" dirty="0">
              <a:cs typeface="Times New Roman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690952404"/>
              </p:ext>
            </p:extLst>
          </p:nvPr>
        </p:nvGraphicFramePr>
        <p:xfrm>
          <a:off x="4572000" y="-1"/>
          <a:ext cx="4541915" cy="6885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967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ailideDA\Downloads\kanatka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" t="-6" r="7424" b="6"/>
          <a:stretch/>
        </p:blipFill>
        <p:spPr bwMode="auto">
          <a:xfrm>
            <a:off x="-1" y="-395"/>
            <a:ext cx="9144001" cy="685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21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5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05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t="17009" r="-26" b="64540"/>
          <a:stretch/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3999" cy="1124744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82874" y="272262"/>
            <a:ext cx="62773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ИНВЕСТИЦИОННАЯ ПРИВЛЕКАТЕЛЬНОСТЬ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Объект 8"/>
          <p:cNvSpPr txBox="1">
            <a:spLocks/>
          </p:cNvSpPr>
          <p:nvPr/>
        </p:nvSpPr>
        <p:spPr>
          <a:xfrm>
            <a:off x="4572000" y="1700808"/>
            <a:ext cx="4320480" cy="496855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50"/>
              </a:spcBef>
              <a:buClr>
                <a:srgbClr val="0070C0"/>
              </a:buClr>
              <a:buNone/>
            </a:pPr>
            <a:endParaRPr lang="ru-RU" sz="95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7116" y="5229859"/>
            <a:ext cx="4427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Структурные «точки роста»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города Благовещенска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64071" y="1340768"/>
            <a:ext cx="0" cy="5184576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7704" y="1592832"/>
            <a:ext cx="4088172" cy="492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Масштабы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Благовещенск - административный центр Амурской </a:t>
            </a:r>
            <a:r>
              <a:rPr lang="ru-RU" sz="1100" dirty="0" smtClean="0"/>
              <a:t>области с население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246,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ru-RU" sz="1100" dirty="0" smtClean="0"/>
              <a:t> </a:t>
            </a:r>
            <a:r>
              <a:rPr lang="ru-RU" sz="1100" dirty="0"/>
              <a:t>тыс. </a:t>
            </a:r>
            <a:r>
              <a:rPr lang="ru-RU" sz="1100" dirty="0" smtClean="0"/>
              <a:t>человек – шестой </a:t>
            </a:r>
            <a:r>
              <a:rPr lang="ru-RU" sz="1100" dirty="0"/>
              <a:t>по величине город Дальнего Востока.</a:t>
            </a:r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Выгодное географическое положение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Расположен на левом берегу Амура и на правом берегу </a:t>
            </a:r>
            <a:r>
              <a:rPr lang="ru-RU" sz="1100" dirty="0" err="1"/>
              <a:t>Зеи</a:t>
            </a:r>
            <a:r>
              <a:rPr lang="ru-RU" sz="1100" dirty="0"/>
              <a:t>. Единственный административный центр региона России, находящийся на государственной границе, китайский город </a:t>
            </a:r>
            <a:r>
              <a:rPr lang="ru-RU" sz="1100" dirty="0" err="1"/>
              <a:t>Хэйхэ</a:t>
            </a:r>
            <a:r>
              <a:rPr lang="ru-RU" sz="1100" dirty="0"/>
              <a:t> стоит на правом берегу Амура. Наличие железной дороги, обеспечивающей выход к Транссибирской магистрали. </a:t>
            </a:r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Развитая система профессионального образования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В городе развита система средних и высших учебных заведений, научно-исследовательских институтов.</a:t>
            </a:r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Развитая инфраструктура бизнеса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В Благовещенске осуществляют свою деятельность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24</a:t>
            </a:r>
            <a:r>
              <a:rPr lang="ru-RU" sz="1100" dirty="0" smtClean="0"/>
              <a:t> кредитные </a:t>
            </a:r>
            <a:r>
              <a:rPr lang="ru-RU" sz="1100" dirty="0"/>
              <a:t>организации,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13</a:t>
            </a:r>
            <a:r>
              <a:rPr lang="ru-RU" sz="1100" dirty="0" smtClean="0"/>
              <a:t> </a:t>
            </a:r>
            <a:r>
              <a:rPr lang="ru-RU" sz="1100" dirty="0"/>
              <a:t>страховых,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12</a:t>
            </a:r>
            <a:r>
              <a:rPr lang="ru-RU" sz="1100" dirty="0" smtClean="0"/>
              <a:t> </a:t>
            </a:r>
            <a:r>
              <a:rPr lang="ru-RU" sz="1100" dirty="0"/>
              <a:t>лизинговых, а так же консалтинговые, аудиторские компании, рекламные и рекрутинговые агентства.</a:t>
            </a:r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Привлекательность города для жизни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В </a:t>
            </a:r>
            <a:r>
              <a:rPr lang="ru-RU" sz="1100" dirty="0" smtClean="0"/>
              <a:t>Благовещенске развитый </a:t>
            </a:r>
            <a:r>
              <a:rPr lang="ru-RU" sz="1100" dirty="0"/>
              <a:t>рынок жилья, развитый потребительский </a:t>
            </a:r>
            <a:r>
              <a:rPr lang="ru-RU" sz="1100" dirty="0" smtClean="0"/>
              <a:t>рынок, высокая </a:t>
            </a:r>
            <a:r>
              <a:rPr lang="ru-RU" sz="1100" dirty="0"/>
              <a:t>обеспеченность медицинскими организациями и  учреждениями здравоохранения, образования и культуры</a:t>
            </a:r>
            <a:r>
              <a:rPr lang="ru-RU" sz="1100" dirty="0" smtClean="0"/>
              <a:t>.</a:t>
            </a:r>
            <a:endParaRPr lang="en-US" sz="1100" dirty="0" smtClean="0"/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Ресурсы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Наличие ресурсной базы для деятельности предприятий по производству  строительных материалов и пищевой продукции</a:t>
            </a:r>
            <a:r>
              <a:rPr lang="ru-RU" sz="1100" dirty="0" smtClean="0"/>
              <a:t>.</a:t>
            </a:r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1" y="1249504"/>
            <a:ext cx="4384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Конкурентные  преимущества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88154" y="1272188"/>
            <a:ext cx="4088172" cy="401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0070C0"/>
                </a:solidFill>
              </a:rPr>
              <a:t>Современные </a:t>
            </a:r>
            <a:r>
              <a:rPr lang="ru-RU" sz="1300" b="1" dirty="0">
                <a:solidFill>
                  <a:srgbClr val="0070C0"/>
                </a:solidFill>
              </a:rPr>
              <a:t>институты развития</a:t>
            </a:r>
          </a:p>
          <a:p>
            <a:pPr algn="just">
              <a:spcAft>
                <a:spcPts val="300"/>
              </a:spcAft>
            </a:pPr>
            <a:r>
              <a:rPr lang="ru-RU" sz="1100" dirty="0"/>
              <a:t>На территории города расположены областные и муниципальные структуры, современные институты развития: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 smtClean="0"/>
              <a:t>Центр поддержки бизнеса и инвестиций «Мой Бизнес»</a:t>
            </a:r>
            <a:endParaRPr lang="en-US" sz="1100" dirty="0" smtClean="0"/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 smtClean="0"/>
              <a:t>Агентство </a:t>
            </a:r>
            <a:r>
              <a:rPr lang="ru-RU" sz="1100" dirty="0"/>
              <a:t>Амурской области по привлечению инвестиций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 smtClean="0"/>
              <a:t>Фонд </a:t>
            </a:r>
            <a:r>
              <a:rPr lang="ru-RU" sz="1100" dirty="0"/>
              <a:t>содействия кредитованию субъектов малого и среднего предпринимательства Амурской области 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/>
              <a:t>Совет по улучшению инвестиционного климата и развитию предпринимательства при мэре города Благовещенска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/>
              <a:t>Амурская региональная </a:t>
            </a:r>
            <a:r>
              <a:rPr lang="ru-RU" sz="1100" dirty="0" err="1"/>
              <a:t>микрокредитная</a:t>
            </a:r>
            <a:r>
              <a:rPr lang="ru-RU" sz="1100" dirty="0"/>
              <a:t> </a:t>
            </a:r>
            <a:r>
              <a:rPr lang="ru-RU" sz="1100" dirty="0" smtClean="0"/>
              <a:t>компания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spc="-40" dirty="0" smtClean="0"/>
              <a:t>Многофункциональный центр предоставления государственных и муниципальных услуг по городу Благовещенску</a:t>
            </a:r>
            <a:endParaRPr lang="ru-RU" sz="1100" spc="-40" dirty="0"/>
          </a:p>
          <a:p>
            <a:pPr algn="just">
              <a:lnSpc>
                <a:spcPct val="90000"/>
              </a:lnSpc>
              <a:spcBef>
                <a:spcPts val="100"/>
              </a:spcBef>
              <a:spcAft>
                <a:spcPts val="600"/>
              </a:spcAft>
            </a:pPr>
            <a:r>
              <a:rPr lang="ru-RU" sz="1100" spc="-40" dirty="0"/>
              <a:t>Свою деятельность осуществляют общероссийские организации, представляющие интересы малого бизнеса (Торгово-промышленная палата Амурской области, ОПОРА РОССИИ, Деловая Россия, Союз промышленников, предпринимателей и работодателей Амурской </a:t>
            </a:r>
            <a:r>
              <a:rPr lang="ru-RU" sz="1100" spc="-40" dirty="0" smtClean="0"/>
              <a:t>области).</a:t>
            </a:r>
            <a:endParaRPr lang="ru-RU" sz="1100" spc="-40" dirty="0"/>
          </a:p>
          <a:p>
            <a:pPr>
              <a:spcAft>
                <a:spcPts val="600"/>
              </a:spcAft>
            </a:pPr>
            <a:r>
              <a:rPr lang="ru-RU" sz="1400" dirty="0"/>
              <a:t> </a:t>
            </a:r>
            <a:r>
              <a:rPr lang="ru-RU" sz="1300" b="1" dirty="0">
                <a:solidFill>
                  <a:srgbClr val="0070C0"/>
                </a:solidFill>
              </a:rPr>
              <a:t>Индивидуальный подход к инвестору</a:t>
            </a:r>
          </a:p>
          <a:p>
            <a:pPr marL="198000" lvl="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/>
              <a:t>Равный подход к отечественным и зарубежным инвесторов</a:t>
            </a:r>
          </a:p>
          <a:p>
            <a:pPr marL="198000" lvl="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/>
              <a:t>Полное административное сопровождение проекта в режиме «одного окна»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82746" y="5732905"/>
            <a:ext cx="4353334" cy="651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Туризм и рекреация</a:t>
            </a:r>
          </a:p>
          <a:p>
            <a:pPr marL="180000" indent="-180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Транспорт и связь</a:t>
            </a:r>
          </a:p>
          <a:p>
            <a:pPr marL="180000" indent="-180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Обрабатывающие производства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22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85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12474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Государственная поддержка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инвестиционной деятельности</a:t>
            </a:r>
          </a:p>
        </p:txBody>
      </p:sp>
      <p:sp>
        <p:nvSpPr>
          <p:cNvPr id="9" name="Объект 2"/>
          <p:cNvSpPr>
            <a:spLocks noGrp="1"/>
          </p:cNvSpPr>
          <p:nvPr>
            <p:ph sz="half" idx="1"/>
          </p:nvPr>
        </p:nvSpPr>
        <p:spPr>
          <a:xfrm>
            <a:off x="107504" y="1556792"/>
            <a:ext cx="4388296" cy="4968552"/>
          </a:xfrm>
        </p:spPr>
        <p:txBody>
          <a:bodyPr>
            <a:noAutofit/>
          </a:bodyPr>
          <a:lstStyle/>
          <a:p>
            <a:pPr marL="180000" lvl="0" indent="-180000" algn="just">
              <a:spcBef>
                <a:spcPts val="50"/>
              </a:spcBef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Налоговые преференции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Установление дифференцированных налоговых ставок</a:t>
            </a:r>
            <a:r>
              <a:rPr lang="ru-RU" sz="900" dirty="0"/>
              <a:t> по налогу на имущество организаций для отдельных категорий налогоплательщиков;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пониженной ставки </a:t>
            </a:r>
            <a:r>
              <a:rPr lang="ru-RU" sz="900" b="1" dirty="0"/>
              <a:t>налога на прибыль</a:t>
            </a:r>
            <a:r>
              <a:rPr lang="ru-RU" sz="900" dirty="0"/>
              <a:t>, подлежащего зачислению в бюджет Амурской области, в размере </a:t>
            </a:r>
            <a:r>
              <a:rPr lang="ru-RU" sz="900" b="1" dirty="0"/>
              <a:t>13,5%</a:t>
            </a:r>
            <a:r>
              <a:rPr lang="ru-RU" sz="900" dirty="0"/>
              <a:t> для отдельных  категорий налогоплательщиков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размера ставки </a:t>
            </a:r>
            <a:r>
              <a:rPr lang="ru-RU" sz="900" b="1" dirty="0"/>
              <a:t>налога на прибыль</a:t>
            </a:r>
            <a:r>
              <a:rPr lang="ru-RU" sz="900" dirty="0"/>
              <a:t>, подлежащего зачислению в бюджет Амурской области, </a:t>
            </a:r>
            <a:r>
              <a:rPr lang="ru-RU" sz="900" b="1" dirty="0"/>
              <a:t>в течение первых пяти налоговых периодов – 0%, в течение следующих пяти периодов – 10%</a:t>
            </a:r>
            <a:r>
              <a:rPr lang="ru-RU" sz="900" dirty="0"/>
              <a:t> для проектов, имеющих статус региональных инвестиционных проектов в соответствии с федеральным законом от 30.09.2013 № 267-ФЗ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дифференцированных налоговых ставок при применении </a:t>
            </a:r>
            <a:r>
              <a:rPr lang="ru-RU" sz="900" b="1" dirty="0"/>
              <a:t>упрощенной системы налогообложения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</a:t>
            </a:r>
            <a:r>
              <a:rPr lang="ru-RU" sz="900" b="1" dirty="0"/>
              <a:t>нулевой налоговой ставки при применении упрощенной системы налогообложения</a:t>
            </a:r>
            <a:r>
              <a:rPr lang="ru-RU" sz="900" dirty="0"/>
              <a:t> в течение первых двух налоговых периодов для налогоплательщиков – индивидуальных предпринимателей, впервые зарегистрированных и осуществляющих отдельные виды деятельности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</a:t>
            </a:r>
            <a:r>
              <a:rPr lang="ru-RU" sz="900" b="1" dirty="0"/>
              <a:t>при патентной системе налогообложения налоговой ставки в размере 0%</a:t>
            </a:r>
            <a:r>
              <a:rPr lang="ru-RU" sz="900" dirty="0"/>
              <a:t> в течение первых двух налоговых периодов для налогоплательщиков – индивидуальных предпринимателей, впервые зарегистрированных и осуществляющих отдельные виды деятельности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Предоставление инвестиционного налогового кредита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Отсрочка или рассрочка по уплате региональных налогов</a:t>
            </a:r>
          </a:p>
          <a:p>
            <a:pPr marL="180000" indent="-180000" algn="just">
              <a:lnSpc>
                <a:spcPct val="90000"/>
              </a:lnSpc>
              <a:spcBef>
                <a:spcPts val="50"/>
              </a:spcBef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Предоставление в аренду на льготных условиях земельных участков, зданий, сооружений, находящихся в собственности области</a:t>
            </a:r>
          </a:p>
          <a:p>
            <a:pPr marL="180000" indent="-180000" algn="just">
              <a:lnSpc>
                <a:spcPct val="90000"/>
              </a:lnSpc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Предоставление поручительств по обязательствам </a:t>
            </a:r>
            <a:r>
              <a:rPr lang="ru-RU" sz="900" dirty="0"/>
              <a:t>(кредитные договоры, займы) НО «Фонд содействия кредитованию субъектов малого и среднего предпринимательства Амурской области»</a:t>
            </a:r>
            <a:endParaRPr lang="en-US" sz="900" dirty="0"/>
          </a:p>
          <a:p>
            <a:pPr marL="180000" indent="-180000" algn="just">
              <a:lnSpc>
                <a:spcPct val="90000"/>
              </a:lnSpc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Предоставление микрозаймов </a:t>
            </a:r>
            <a:r>
              <a:rPr lang="ru-RU" sz="900" dirty="0"/>
              <a:t>(АНО «Амурская региональная микрокредитная компания»)</a:t>
            </a:r>
          </a:p>
          <a:p>
            <a:pPr marL="180000" indent="-180000" algn="just">
              <a:spcBef>
                <a:spcPts val="50"/>
              </a:spcBef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Нефинансовые меры поддержки</a:t>
            </a:r>
          </a:p>
          <a:p>
            <a:pPr lvl="0"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Сопровождение инвестиционных проектов </a:t>
            </a:r>
            <a:r>
              <a:rPr lang="ru-RU" sz="900" dirty="0"/>
              <a:t>по принципу «Одного окна» - АНО «Агентство Амурской области по привлечению инвестиций»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Маркетинговое, информационное, правовое сопровождение</a:t>
            </a:r>
            <a:r>
              <a:rPr lang="ru-RU" sz="900" dirty="0"/>
              <a:t> деятельности субъектов малого и среднего предпринимательства,</a:t>
            </a:r>
            <a:r>
              <a:rPr lang="ru-RU" sz="900" b="1" dirty="0"/>
              <a:t> </a:t>
            </a:r>
            <a:r>
              <a:rPr lang="ru-RU" sz="900" dirty="0"/>
              <a:t>проведение обучающих мероприятий Центром поддержки предпринимательства, Центром кластерного развития, Центром поддержки экспорта Амурской области</a:t>
            </a:r>
          </a:p>
          <a:p>
            <a:pPr indent="-126000" algn="just">
              <a:buFont typeface="Wingdings" pitchFamily="2" charset="2"/>
              <a:buChar char="ü"/>
            </a:pPr>
            <a:endParaRPr lang="ru-RU" sz="1200" b="1" dirty="0">
              <a:solidFill>
                <a:srgbClr val="0070C0"/>
              </a:solidFill>
            </a:endParaRPr>
          </a:p>
          <a:p>
            <a:pPr marL="0" indent="0" algn="just">
              <a:buFont typeface="Wingdings" pitchFamily="2" charset="2"/>
              <a:buNone/>
            </a:pP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10" name="Объект 8"/>
          <p:cNvSpPr txBox="1">
            <a:spLocks/>
          </p:cNvSpPr>
          <p:nvPr/>
        </p:nvSpPr>
        <p:spPr>
          <a:xfrm>
            <a:off x="4572000" y="1634072"/>
            <a:ext cx="4320480" cy="4968552"/>
          </a:xfrm>
          <a:prstGeom prst="rect">
            <a:avLst/>
          </a:prstGeom>
          <a:ln>
            <a:noFill/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Предоставление муниципальных гарантий </a:t>
            </a:r>
            <a:r>
              <a:rPr lang="ru-RU" sz="1000" dirty="0"/>
              <a:t>юридическим лицам, осуществляющим хозяйственную деятельность на территории муниципального образования</a:t>
            </a:r>
            <a:endParaRPr lang="ru-RU" sz="1000" b="1" dirty="0">
              <a:solidFill>
                <a:srgbClr val="0070C0"/>
              </a:solidFill>
            </a:endParaRP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Предоставление в залог объектов залогового фонда муниципального образования города Благовещенска </a:t>
            </a:r>
            <a:r>
              <a:rPr lang="ru-RU" sz="1000" dirty="0"/>
              <a:t>для реализации инвестиционных проектов в соответствии с основными стратегическими направлениями развития города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Предоставление льготы по арендной плате за земельные участки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Имущественная поддержка </a:t>
            </a:r>
            <a:r>
              <a:rPr lang="ru-RU" sz="1000" dirty="0"/>
              <a:t>в части предоставления в аренду муниципального имущества, свободного от прав третьих лиц (за исключением имущественных прав субъектов малого и среднего предпринимательства), предназначенного для предоставления во владение и (или) в пользование на долгосрочной основе субъектам малого и среднего предпринимательства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Организационная, информационная и консультационная поддержки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Поддержка субъектов малого и среднего предпринимательства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 smtClean="0"/>
              <a:t>Грант </a:t>
            </a:r>
            <a:r>
              <a:rPr lang="ru-RU" sz="1000" dirty="0"/>
              <a:t>для субсидирования части затрат, связанных с уплатой первого взноса (аванса) при заключении </a:t>
            </a:r>
            <a:r>
              <a:rPr lang="ru-RU" sz="1000" dirty="0" smtClean="0"/>
              <a:t>договоров</a:t>
            </a:r>
            <a:r>
              <a:rPr lang="ru-RU" sz="1000" dirty="0"/>
              <a:t> </a:t>
            </a:r>
            <a:r>
              <a:rPr lang="ru-RU" sz="1000" dirty="0" smtClean="0"/>
              <a:t>лизинга оборудования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 smtClean="0"/>
              <a:t>Грант для субсидирования части затрат, связанных с приобретением оборудования в целях создания/развития/модернизации производства</a:t>
            </a:r>
            <a:endParaRPr lang="en-US" sz="1000" dirty="0" smtClean="0"/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 smtClean="0"/>
              <a:t>Грант для субсидирования части затрат на приобретение, ремонт нежилых помещений, а также приобретение строительных материалов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70C0"/>
                </a:solidFill>
              </a:rPr>
              <a:t>Нефинансовые </a:t>
            </a:r>
            <a:r>
              <a:rPr lang="ru-RU" sz="1200" b="1" dirty="0">
                <a:solidFill>
                  <a:srgbClr val="0070C0"/>
                </a:solidFill>
              </a:rPr>
              <a:t>меры поддержки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50" b="1" dirty="0"/>
              <a:t>Деятельность совета</a:t>
            </a:r>
            <a:r>
              <a:rPr lang="ru-RU" sz="950" dirty="0"/>
              <a:t> по улучшению инвестиционного климата и развитию предпринимательства при мэре города Благовещенска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50" b="1" dirty="0"/>
              <a:t>Сопровождение инвестиционных проектов</a:t>
            </a:r>
            <a:r>
              <a:rPr lang="ru-RU" sz="950" dirty="0"/>
              <a:t> по принципу «Одного окна» управлением экономического развития и инвестиций администрации города Благовещенска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50" b="1" dirty="0"/>
              <a:t>Внедрение Стандарта деятельности </a:t>
            </a:r>
            <a:r>
              <a:rPr lang="ru-RU" sz="950" dirty="0"/>
              <a:t>муниципального образования города Благовещенска по обеспечению благоприятного инвестиционного климата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50" b="1" dirty="0"/>
              <a:t>Включение инвестиционных </a:t>
            </a:r>
            <a:r>
              <a:rPr lang="ru-RU" sz="950" b="1" dirty="0" smtClean="0"/>
              <a:t>проектов</a:t>
            </a:r>
            <a:r>
              <a:rPr lang="en-US" sz="950" b="1" dirty="0" smtClean="0"/>
              <a:t> c </a:t>
            </a:r>
            <a:r>
              <a:rPr lang="ru-RU" sz="950" b="1" dirty="0" smtClean="0"/>
              <a:t>участием городского бюджета </a:t>
            </a:r>
            <a:r>
              <a:rPr lang="ru-RU" sz="950" dirty="0"/>
              <a:t>в муниципальные программы в соответствии с бюджетным законодательством Российской Федерации</a:t>
            </a:r>
            <a:endParaRPr lang="ru-RU" sz="95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65517" y="1130016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Муниципальная поддержка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инвестиционной деятельности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64071" y="1340768"/>
            <a:ext cx="0" cy="5184576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05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t="17009" r="-26" b="64540"/>
          <a:stretch/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9143999" cy="1124744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82874" y="116096"/>
            <a:ext cx="735951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cs typeface="Arial" pitchFamily="34" charset="0"/>
              </a:rPr>
              <a:t>ГОСУДАРСТВЕННАЯ И МУНИЦИПАЛЬНАЯ</a:t>
            </a:r>
          </a:p>
          <a:p>
            <a:r>
              <a:rPr lang="ru-RU" sz="2600" b="1" dirty="0" smtClean="0">
                <a:solidFill>
                  <a:schemeClr val="bg1"/>
                </a:solidFill>
                <a:cs typeface="Arial" pitchFamily="34" charset="0"/>
              </a:rPr>
              <a:t>ПОДДЕРЖКА ИНВЕСТИЦИОННОЙ ДЕЯТЕЛЬНОСТИ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23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5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5235" y="1"/>
            <a:ext cx="9149235" cy="6857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820472" y="-1429792"/>
            <a:ext cx="800473" cy="708518"/>
          </a:xfrm>
          <a:prstGeom prst="rect">
            <a:avLst/>
          </a:prstGeom>
          <a:solidFill>
            <a:srgbClr val="0070C0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29</a:t>
            </a:r>
            <a:endParaRPr lang="ru-RU" sz="2600" b="1" dirty="0"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431607"/>
              </p:ext>
            </p:extLst>
          </p:nvPr>
        </p:nvGraphicFramePr>
        <p:xfrm>
          <a:off x="467544" y="1952836"/>
          <a:ext cx="8208911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1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мостового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перехода через р. 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Зея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г. Благовещенске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Правительство Амурской области.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3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Оптимизация потоков автомобилей путем их перераспределения на два направления (старый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новый мосты).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протяженность мостового перехода – 9 007 м., из которых 1 933 м. – непосредственно мост через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7 074 м. – длина подходов.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2023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19 740,70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8451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стадии реализации.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Разработана проектно-сметная документация.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Получены положительные заключения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Главгосэкспертизы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России. Необходимые для строительства земельные участки отражены в проекте планировки территории.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Подписан государственный контракт на строительство мостового перехода через р.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настоящее время закончена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надвижка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пролетов, ведется монтаж винтовых укреплений моста, строительство подъездных путей примыкания к автодороге «Подъезд к Благовещенску».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поддержки для ПИП.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8434" name="Picture 2" descr="C:\Users\DailideDA\Downloads\c586f0999b00a615a864276cdca80c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9" b="6989"/>
          <a:stretch/>
        </p:blipFill>
        <p:spPr bwMode="auto">
          <a:xfrm>
            <a:off x="6098558" y="1"/>
            <a:ext cx="3045442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DailideDA\Downloads\348lm2omdd6flb3rqnaaxjfhpih2qm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9"/>
          <a:stretch/>
        </p:blipFill>
        <p:spPr bwMode="auto">
          <a:xfrm>
            <a:off x="3065871" y="0"/>
            <a:ext cx="3032687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DailideDA\Downloads\dji_0022-cop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b="170"/>
          <a:stretch/>
        </p:blipFill>
        <p:spPr bwMode="auto">
          <a:xfrm>
            <a:off x="-5235" y="0"/>
            <a:ext cx="3071105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24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3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836528"/>
              </p:ext>
            </p:extLst>
          </p:nvPr>
        </p:nvGraphicFramePr>
        <p:xfrm>
          <a:off x="467544" y="1952836"/>
          <a:ext cx="8208911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1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современного транспортно-логистического терминала в городе Благовещенске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с объемом 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грузопереработки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свыше 300 000 тонн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«Диспетчер»,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ИНН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2801157631,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Тенистая, 101/2,</a:t>
                      </a:r>
                    </a:p>
                    <a:p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mail@artk.ru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3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качества, увеличение количества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объема предоставляемых транспортно-логистических услуг для организаций, предприятий и населения Амурской области.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грузопереработки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свыше 300 000 тонн в год.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2025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564,56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инвестора, кредит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3211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3" descr="C:\Users\DailideDA\Desktop\346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5" b="8877"/>
          <a:stretch/>
        </p:blipFill>
        <p:spPr bwMode="auto">
          <a:xfrm>
            <a:off x="6098558" y="-1"/>
            <a:ext cx="3045442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DailideDA\Desktop\ta536y0pg6dm-6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b="170"/>
          <a:stretch/>
        </p:blipFill>
        <p:spPr bwMode="auto">
          <a:xfrm>
            <a:off x="-5235" y="1"/>
            <a:ext cx="3071105" cy="17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DailideDA\Downloads\158556_dbc757ab3a67133eccfd73dc905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9" b="6809"/>
          <a:stretch/>
        </p:blipFill>
        <p:spPr bwMode="auto">
          <a:xfrm>
            <a:off x="3065870" y="-1"/>
            <a:ext cx="3032688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25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0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534930"/>
              </p:ext>
            </p:extLst>
          </p:nvPr>
        </p:nvGraphicFramePr>
        <p:xfrm>
          <a:off x="467544" y="1952836"/>
          <a:ext cx="8208911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1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Создание, реконструкция, модернизация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эксплуатация объектов инфраструктуры международного аэропорта Благовещенск (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Игнатьево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для обслуживания международных и внутренних авиалиний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49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«АБС Благовещенск», ИНН 9705142240,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Москва, ул. Валовая, 26, этаж 6, помещение № 25.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3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нового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аэровокзального комплекса с пропускной способностью – 600 пасс./час, реконструкция действующего терминала.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2025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6 040,00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средства и средства инвестора (ГЧП)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3226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реализации.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Необходимо создание/реконструкция объектов инженерной инфраструктуры (технологическое присоединение).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386" name="Picture 2" descr="C:\Users\DailideDA\Downloads\ei88v7sz027j-4-6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/>
          <a:stretch/>
        </p:blipFill>
        <p:spPr bwMode="auto">
          <a:xfrm>
            <a:off x="6098558" y="0"/>
            <a:ext cx="3045442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DailideDA\Downloads\blagoveschensk_20930_6_blagoveschens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5" b="149"/>
          <a:stretch/>
        </p:blipFill>
        <p:spPr bwMode="auto">
          <a:xfrm>
            <a:off x="-5235" y="0"/>
            <a:ext cx="3071107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DailideDA\Downloads\otxrhuovcsi8-6-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r="833"/>
          <a:stretch/>
        </p:blipFill>
        <p:spPr bwMode="auto">
          <a:xfrm>
            <a:off x="3065871" y="0"/>
            <a:ext cx="3032687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26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32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701909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Застройка «Северного жилого района» г. Благовещенска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49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города Благовещенска,</a:t>
                      </a:r>
                    </a:p>
                    <a:p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Кролевецкий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Андрей Анатольевич, тел. 8 (4162) 233-817.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3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жилого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микрорайона площадью территории 237 га и общей площадью жилья 1,778 млн. кв. метров, 3 980 мест в дошкольных учреждениях, 8 840 мест для учащихся в спортивных школах.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Имеющаяся документация: ТЭО, отвод участка под строительство.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2036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98 797,00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требуется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привлечение инвестиций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3226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Ведется строительство инженерной инфраструктуры и жилья,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предпроектная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проработка строительства социальной инфраструктуры.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3" descr="C:\Users\DailideDA\Downloads\0b02710b837f49425c5d01d8586614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r="857"/>
          <a:stretch/>
        </p:blipFill>
        <p:spPr bwMode="auto">
          <a:xfrm>
            <a:off x="3065873" y="0"/>
            <a:ext cx="3032685" cy="17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DailideDA\Downloads\ta6xo9l60okj-6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 b="6109"/>
          <a:stretch/>
        </p:blipFill>
        <p:spPr bwMode="auto">
          <a:xfrm>
            <a:off x="-5234" y="0"/>
            <a:ext cx="3071108" cy="17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DailideDA\Downloads\cphxkbnzjjc4-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" b="7023"/>
          <a:stretch/>
        </p:blipFill>
        <p:spPr bwMode="auto">
          <a:xfrm>
            <a:off x="6098558" y="0"/>
            <a:ext cx="3045442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27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6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733405"/>
              </p:ext>
            </p:extLst>
          </p:nvPr>
        </p:nvGraphicFramePr>
        <p:xfrm>
          <a:off x="467544" y="1952836"/>
          <a:ext cx="8208912" cy="434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жилого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комплекса «Северный жилой район»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«Специализированный застройщик «ПИК Благовещенск», ИНН 2801265933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675029, Амурская область, г. Благовещенск, ул.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Зейская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136, оф. 503, тел. 8 (914) 152-70-00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02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жильем населения города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Благовещенска в количестве 10 120 человек.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многоквартирных домов общей площадью 188 181,52 кв. 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2035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16 183,65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инвестора, кредиты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230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Распоряжением Губернатора АО от 16.08.2022 № 178-р признан 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Необходимая для реализации инвестиционного проекта инфраструктура: Теплоснабжение: строительство газовой котельной, мощностью 80 Гкал. Водоснабжение: реконструкция водозабора, завершение водовода, квартальные сети и реконструкция сущ. участков. Водоотведение: реконструкция ОСК, главного коллектора, внутриканальных сетей, ГНС-2, Северная, Мясокомбинат. Электроснабжение: Строительство сетей 10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ПС ОА ДРСК до центра нагрузок данного микрорайона. Строительство РП 10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3 ТП 10/0,4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общей мощностью 6 МВт, строительство сетей 0,4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ТП10/0,4 до объектов инфраструктуры. Ведется строительство первой очереди жилого комплекса.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Picture 2" descr="C:\Users\DailideDA\Downloads\pa638x7ttnz02z9i3x6xoanaqg6q7wv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3"/>
          <a:stretch/>
        </p:blipFill>
        <p:spPr bwMode="auto">
          <a:xfrm>
            <a:off x="6098559" y="1"/>
            <a:ext cx="3045442" cy="17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DailideDA\Downloads\zeya-park-blagoveshcensk-jk-1685460898-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r="4981"/>
          <a:stretch/>
        </p:blipFill>
        <p:spPr bwMode="auto">
          <a:xfrm>
            <a:off x="-5235" y="-1"/>
            <a:ext cx="3071108" cy="174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DailideDA\Downloads\zeya-park-blagoveshcensk-jk-1685460988-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r="4743"/>
          <a:stretch/>
        </p:blipFill>
        <p:spPr bwMode="auto">
          <a:xfrm>
            <a:off x="3065873" y="1"/>
            <a:ext cx="3032685" cy="17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28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60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960094"/>
              </p:ext>
            </p:extLst>
          </p:nvPr>
        </p:nvGraphicFramePr>
        <p:xfrm>
          <a:off x="464926" y="1952836"/>
          <a:ext cx="8208912" cy="4341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9001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Застройка территории в районе с. Плодопитомник муниципального образования г. Благовещенск       «</a:t>
                      </a:r>
                      <a:r>
                        <a:rPr lang="ru-RU" sz="1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Игнатьевская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усадьба»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4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Буреяжилпромстрой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ИНН 2801096964,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Нагорная, 15а, тел. 8 (914) 538-28-06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4764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многоквартирных домов, коттеджей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таунхаусов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13,5 тыс. жителей, обеспечение жильём социально незащищенных слоёв населения – 1 008 чел.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2027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18 123,61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требуется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привлечение инвестиций 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4593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Ведутся малоэтажная застройка, строительство объектов инженерной инфраструктуры. Заканчивается разработка рабочей документации по магистральным сетям.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315" name="Picture 3" descr="C:\Users\DailideDA\Downloads\30184144803b473ad3a1b7d8f3d9552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2075" r="4222" b="27623"/>
          <a:stretch/>
        </p:blipFill>
        <p:spPr bwMode="auto">
          <a:xfrm>
            <a:off x="3065873" y="0"/>
            <a:ext cx="3032687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DailideDA\Downloads\89bdd1bf6772b89f86034939094a6b1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t="13693" r="2466" b="13816"/>
          <a:stretch/>
        </p:blipFill>
        <p:spPr bwMode="auto">
          <a:xfrm>
            <a:off x="-5234" y="-2"/>
            <a:ext cx="3071108" cy="17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DailideDA\Downloads\j96pa1pxuoir-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"/>
          <a:stretch/>
        </p:blipFill>
        <p:spPr bwMode="auto">
          <a:xfrm>
            <a:off x="6098559" y="0"/>
            <a:ext cx="3045441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29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49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71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3" b="46647"/>
          <a:stretch/>
        </p:blipFill>
        <p:spPr bwMode="auto">
          <a:xfrm>
            <a:off x="-4" y="-1"/>
            <a:ext cx="9144002" cy="118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4" y="0"/>
            <a:ext cx="9143998" cy="1185902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344270"/>
            <a:ext cx="22074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СОДЕРЖАНИЕ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938558"/>
              </p:ext>
            </p:extLst>
          </p:nvPr>
        </p:nvGraphicFramePr>
        <p:xfrm>
          <a:off x="971600" y="1700808"/>
          <a:ext cx="7416825" cy="446529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9847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20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05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Обращение мэра города Благовещенска…………………………………………………………………………………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00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Общая информация………………………………………………………………………………………………………………….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Транспортная инфраструктура и связь…………………………………………………………………………………....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Население и трудовые ресурсы…………………………………………………………………………………………..……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en-US" sz="1400" dirty="0" smtClean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Туризм………………………………………………………………………………………………………………………………..………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en-US" sz="1400" dirty="0" smtClean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Социальная инфраструктура……………………………………………………………………………………………..……..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en-US" sz="1400" dirty="0" smtClean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31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Экономический потенциал…………………………………………………………………………………………………..…..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en-US" sz="1400" dirty="0" smtClean="0">
                          <a:effectLst/>
                        </a:rPr>
                        <a:t>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Инвестиционная привлекательность………………………………………………………………………………….……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Государственная и муниципальная поддержка инвестиционной деятельности………..…………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r>
                        <a:rPr lang="en-US" sz="1400" dirty="0" smtClean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Инвестиционные проекты……………………………………………………………………………………………..…………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r>
                        <a:rPr lang="en-US" sz="1400" dirty="0" smtClean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114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Нормативно-правовое регулирование инвестиционной и предпринимательской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деятельности……………………………………………………………………………………………………………………………..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59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Инфраструктура поддержки инвестиционной и предпринимательской деятельности….……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114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Справочная информация для инвесторов и предпринимателей………………………………….……….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161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4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759844"/>
              </p:ext>
            </p:extLst>
          </p:nvPr>
        </p:nvGraphicFramePr>
        <p:xfrm>
          <a:off x="467544" y="1952836"/>
          <a:ext cx="8208912" cy="434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и реконструкция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Благовещенского завода строительных материалов (3-й этап)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«Благовещенский завод строительных материалов»,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(4162) 338-238, 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e-mail: bzsm100@yandex.ru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923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технологии производства силикатного кирпича,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том числе с целью повышения качества силикатного кирпича, приобретение оборудования для производства.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мощность: кирпич силикатный – 131 млн. штук в год.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24,36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требуется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привлечение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инвестиций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324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настоящее время ведется поиск средств на реализацию завершающего этапа строительства.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поддержки для ПИП.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 descr="C:\Users\DailideDA\Desktop\SA5000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8" b="2029"/>
          <a:stretch/>
        </p:blipFill>
        <p:spPr bwMode="auto">
          <a:xfrm>
            <a:off x="6098560" y="0"/>
            <a:ext cx="3045439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ailideDA\Desktop\downloa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t="8617" r="722" b="16196"/>
          <a:stretch/>
        </p:blipFill>
        <p:spPr bwMode="auto">
          <a:xfrm>
            <a:off x="-5234" y="1"/>
            <a:ext cx="3071108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ailideDA\Desktop\maxresdefaul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3748" r="2993"/>
          <a:stretch/>
        </p:blipFill>
        <p:spPr bwMode="auto">
          <a:xfrm>
            <a:off x="3065873" y="-1"/>
            <a:ext cx="3032688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30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95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439787"/>
              </p:ext>
            </p:extLst>
          </p:nvPr>
        </p:nvGraphicFramePr>
        <p:xfrm>
          <a:off x="467545" y="1951224"/>
          <a:ext cx="8208911" cy="435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450"/>
                <a:gridCol w="6110461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 по выпуску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изделий из газобетона Амурской области, г. Благовещенск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«Благовещенский ГБЗ»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с. Белогорье, ул. Заводская, 10,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(4162) 209-991, 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ukbh@yandex.ru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923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производства газобетонных блоков и плит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и, как следствие, рост прибыли при продаже блоков и плит на рынке строительных материалов.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Газобетонные блоки – 90 тыс. куб. метров, газобетонные трубы – 30 тыс. куб. метров в год.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– 2024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требуется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привлечение инвестиций для завершения строительства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9482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Ведется завершающая стадия строительно-монтажных работ по устройству склада цемента, благоустройство внутриплощадочных дорог, пусконаладочные работы. Осуществляется экспериментальный выпуск продукции.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 descr="C:\Users\DailideDA\Desktop\downloa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8" b="12540"/>
          <a:stretch/>
        </p:blipFill>
        <p:spPr bwMode="auto">
          <a:xfrm>
            <a:off x="6098561" y="1"/>
            <a:ext cx="3045439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ailideDA\Desktop\downloa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 b="11816"/>
          <a:stretch/>
        </p:blipFill>
        <p:spPr bwMode="auto">
          <a:xfrm>
            <a:off x="-5235" y="2"/>
            <a:ext cx="3071109" cy="17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ailideDA\Desktop\downloa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8" b="11558"/>
          <a:stretch/>
        </p:blipFill>
        <p:spPr bwMode="auto">
          <a:xfrm>
            <a:off x="3065873" y="1"/>
            <a:ext cx="3032688" cy="17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3</a:t>
            </a:r>
            <a:r>
              <a:rPr lang="ru-RU" sz="2600" b="1" dirty="0" smtClean="0">
                <a:cs typeface="Times New Roman" pitchFamily="18" charset="0"/>
              </a:rPr>
              <a:t>1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64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00015"/>
              </p:ext>
            </p:extLst>
          </p:nvPr>
        </p:nvGraphicFramePr>
        <p:xfrm>
          <a:off x="467544" y="1952836"/>
          <a:ext cx="8208912" cy="434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трансграничной канатно-подвесной дороги через дороги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через реку Амур между городами Благовещенск (РФ) – 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Хэйхэ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(КНР)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«ЗЭД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Девелопмент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ИНН 7727797889,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Краснофлотская, 50.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923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международного туризма в регионе и сопутствующих отраслей. Повышение качества и оперативности обслуживания пассажиров при пересечении российско-китайской границы в районе городов Благовещенск –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Хэйхэ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Пропускная способность – 457 чел./час, 1034 тыс. чел./год (в направлении убытия и прибытия).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2025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8 103,5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холдинга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324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 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Распоряжением Губернатора АО от 03.04.2019 № 53-р признан 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Разработаны бизнес-план и ТЭО проекта. Получен земельный участок в аренду без торгов. Является резидентом ТОР «Амурская». ПСД в разработке, на пункт пропуска имеется наличие ФОВ. Получено положительное заключение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главгосэкспертизы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РФ и разрешения на строительство. Согласована с китайской стороной техническая концепция проекта, подписан ряд совместных документов с участием инвестора и представителей органов власти провинции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Хэйлунцзян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г.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Хэйхэ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294" name="Picture 6" descr="C:\Users\DailideDA\Downloads\34b8eb2287bae0b410c0e0fc9250e3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1" b="9551"/>
          <a:stretch/>
        </p:blipFill>
        <p:spPr bwMode="auto">
          <a:xfrm>
            <a:off x="6098560" y="-1"/>
            <a:ext cx="3045439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DailideDA\Downloads\1577956127_72_0_1208_639_600x0_80_0_0_f4b8245734b38c2ec18e90c6857576a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" b="170"/>
          <a:stretch/>
        </p:blipFill>
        <p:spPr bwMode="auto">
          <a:xfrm>
            <a:off x="-5235" y="0"/>
            <a:ext cx="3071109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DailideDA\Downloads\Первая_в_мире_трансграничная_канатная_дорога_(Благовещенск_-_Хэйхэ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5"/>
          <a:stretch/>
        </p:blipFill>
        <p:spPr bwMode="auto">
          <a:xfrm>
            <a:off x="3065874" y="0"/>
            <a:ext cx="3032686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</a:t>
            </a:r>
            <a:r>
              <a:rPr lang="ru-RU" sz="2600" b="1" dirty="0"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650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210023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Комплексная застройка территории в квартале 404 города Благовещенска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50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СЗ «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Амурстрой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ИНН 2801005205,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пер. Святителя Иннокентия, 1,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(4162) 20-03-16.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 строительство 11 многоквартирных домов на 952 квартиры общей жилой площадью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42,8 тыс. кв. метров (9, 10 и 14 этажей).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2025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2 449,28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инвестора, договоры долевого участия по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счетам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эскроу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88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11 многоквартирных домов шесть (с 1-ого по 6-ой) введены в эксплуатацию, четыре (8-й, 9-й, 10-й, 11-й) будут реализованы до конца 2023 года. Сдача 7-ого дома запланирована на 4 квартал 2024 года, передача дольщикам – на второй квартал 2025 года.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Распоряжением Губернатора  АО от 28.02.2018 № 13-р признан 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194" name="Picture 2" descr="C:\Users\DailideDA\Downloads\30293-g-blagoveschensk-rayon-404-kvartal-litera-4-612ecd03babe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0" b="11616"/>
          <a:stretch/>
        </p:blipFill>
        <p:spPr bwMode="auto">
          <a:xfrm>
            <a:off x="3065873" y="-3"/>
            <a:ext cx="3032688" cy="174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ailideDA\Downloads\влавг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r="6351" b="170"/>
          <a:stretch/>
        </p:blipFill>
        <p:spPr bwMode="auto">
          <a:xfrm>
            <a:off x="-5234" y="-2"/>
            <a:ext cx="3071108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ailideDA\Downloads\origi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" b="14449"/>
          <a:stretch/>
        </p:blipFill>
        <p:spPr bwMode="auto">
          <a:xfrm>
            <a:off x="6098561" y="-3"/>
            <a:ext cx="3045439" cy="174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33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47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57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80113"/>
              </p:ext>
            </p:extLst>
          </p:nvPr>
        </p:nvGraphicFramePr>
        <p:xfrm>
          <a:off x="467544" y="1952836"/>
          <a:ext cx="8208912" cy="434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Большой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городской центр «Трибуна Холл» г. Благовещенск, Амурская область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города Благовещенска,</a:t>
                      </a:r>
                    </a:p>
                    <a:p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Кролевецкий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Андрей Анатольевич,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(4162) 233-817.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5883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и благоустройство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существующей площади Ленина и её плавного перехода на намывную территорию. Размещение культурного центра с трибуной, который станет универсальным сооружением и может быть использован как смотровая площадка, трибуна для зрителей и др.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6048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Ведется строительство объектов, предусмотренных в рамках реализации проекта.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3cc11f67-13c3-4ae1-8627-f8302ba1de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8"/>
          <a:stretch/>
        </p:blipFill>
        <p:spPr bwMode="auto">
          <a:xfrm>
            <a:off x="-5234" y="367"/>
            <a:ext cx="3071094" cy="17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192.168.1.2\управление экономического развития и инвестиций\Отдел развития предпринимательства и инвестиций\Инвестиционный паспорт\2023\Картинки\bf5f64eb-2994-4a66-b910-f1943ced639b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9"/>
          <a:stretch/>
        </p:blipFill>
        <p:spPr bwMode="auto">
          <a:xfrm>
            <a:off x="3065871" y="-1"/>
            <a:ext cx="3032690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\\192.168.1.2\управление экономического развития и инвестиций\Отдел развития предпринимательства и инвестиций\Инвестиционный паспорт\2023\Картинки\90afbf05-f491-45f1-9486-ae5eb514368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" b="2189"/>
          <a:stretch/>
        </p:blipFill>
        <p:spPr bwMode="auto">
          <a:xfrm>
            <a:off x="6098560" y="368"/>
            <a:ext cx="3045439" cy="17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34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44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247887"/>
              </p:ext>
            </p:extLst>
          </p:nvPr>
        </p:nvGraphicFramePr>
        <p:xfrm>
          <a:off x="467544" y="1952836"/>
          <a:ext cx="8208912" cy="434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и эксплуатация завода по производству закаленного,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огнестойкого и ламинированного стекла, а также архитектурных стеклопакетов для фасадного остекления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Хоум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Мастер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Гласс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ИНН 2801266944,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Энергетическая, 12а.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и эксплуатация завода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производству закаленного огнестойкого  и ламинированного стекла, а также архитектурных стеклопакетов для фасадного остекления, мощностью 1 млн. кв. метров.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2027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348,045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4851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поддержки для ПИП.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Распоряжением Губернатора АО от 02.11.2022 № 257-р признан 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 статус резидента ТОР «Амурская».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 план-график инвестиционного </a:t>
                      </a:r>
                      <a:r>
                        <a:rPr lang="ru-RU" sz="10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проекта.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 descr="C:\Users\DailideDA\Desktop\IMG_24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9" b="8279"/>
          <a:stretch/>
        </p:blipFill>
        <p:spPr bwMode="auto">
          <a:xfrm>
            <a:off x="3065860" y="368"/>
            <a:ext cx="3032701" cy="174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DailideDA\Desktop\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"/>
          <a:stretch/>
        </p:blipFill>
        <p:spPr bwMode="auto">
          <a:xfrm>
            <a:off x="6098561" y="0"/>
            <a:ext cx="3045439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ailideDA\Desktop\steklopakety_arhitek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4322" b="20980"/>
          <a:stretch/>
        </p:blipFill>
        <p:spPr bwMode="auto">
          <a:xfrm>
            <a:off x="-5235" y="368"/>
            <a:ext cx="3071095" cy="17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35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36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324016"/>
              </p:ext>
            </p:extLst>
          </p:nvPr>
        </p:nvGraphicFramePr>
        <p:xfrm>
          <a:off x="467544" y="1952836"/>
          <a:ext cx="8208912" cy="434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Комплексная застройка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набережной реки 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Зея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городе Благовещенске (Проект «Лазурный берег»)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города Благовещенска,</a:t>
                      </a:r>
                    </a:p>
                    <a:p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Кролевецкий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Андрей Анатольевич,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(4162) 233-817.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жилая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застройка, площадью 166,3 тыс.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 метров, строительство детского сада и школы.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2035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требуется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привлечение инвестиций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9611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Планируемый к реализации,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посредством использования механизма комплексного развития территорий.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Кварталы 263, 265 и 266 города (площадь территории 26,4 га), разрабатывается проект планировки на 345 квартал, утвержден проект планировки на 346 квартал (ориентировочная площадь 11,1 га).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 descr="C:\Users\DailideDA\Downloads\lazurnyy-bereg-blagoveshcensk-jk-314168442-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r="3288" b="208"/>
          <a:stretch/>
        </p:blipFill>
        <p:spPr bwMode="auto">
          <a:xfrm>
            <a:off x="-5235" y="1"/>
            <a:ext cx="3065702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ailideDA\Downloads\eb5f21ea2bfa41b5f5b265a9744fd7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0"/>
          <a:stretch/>
        </p:blipFill>
        <p:spPr bwMode="auto">
          <a:xfrm>
            <a:off x="3060467" y="0"/>
            <a:ext cx="3038094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ailideDA\Downloads\9e92522e32964ded8f0e58d05c3d5eb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7"/>
          <a:stretch/>
        </p:blipFill>
        <p:spPr bwMode="auto">
          <a:xfrm>
            <a:off x="6098561" y="-2885"/>
            <a:ext cx="3045439" cy="174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36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240913"/>
              </p:ext>
            </p:extLst>
          </p:nvPr>
        </p:nvGraphicFramePr>
        <p:xfrm>
          <a:off x="467544" y="1952836"/>
          <a:ext cx="8208912" cy="434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нового туристического маршрута «</a:t>
                      </a:r>
                      <a:r>
                        <a:rPr lang="ru-RU" sz="1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Зейский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фарватер»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37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Карасенко Оксана Викторовна, ИНН 280116553730,</a:t>
                      </a:r>
                    </a:p>
                    <a:p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р-н Благовещенский, 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Натальинский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сельсовет, с. Натальино, 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(914) 557-89-08.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сплавов по р.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 целью формирования потребности в здоровом образе жизни, приобщение молодёжи и возрастного населения к спортивному времяпрепровождению на свежем воздухе.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2021 - 2024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требуется привлечение инвестиций 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7337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привлечения инвестиций. Инвестиционное предложение.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в рамках проекта планируется осуществлять на земельном участке с кадастровым номером 28:10:015001:75 – база отдыха «Радуга» (97-ой км. Трассы г. Свободный – г. Благовещенск). Планируется приобретение 6 единиц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электрокатамаранов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подготовка берега для плавного спуска и входа в воду, организация пункта проката и места хранения оборудования.</a:t>
                      </a:r>
                    </a:p>
                    <a:p>
                      <a:pPr algn="l"/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 descr="C:\Users\DailideDA\Downloads\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6" b="7372"/>
          <a:stretch/>
        </p:blipFill>
        <p:spPr bwMode="auto">
          <a:xfrm>
            <a:off x="-5234" y="0"/>
            <a:ext cx="3065702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ailideDA\Downloads\20210606-DSC_03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3" b="6626"/>
          <a:stretch/>
        </p:blipFill>
        <p:spPr bwMode="auto">
          <a:xfrm>
            <a:off x="6098561" y="1"/>
            <a:ext cx="3045439" cy="17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ailideDA\Downloads\4-katamaran-gotov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0"/>
          <a:stretch/>
        </p:blipFill>
        <p:spPr bwMode="auto">
          <a:xfrm>
            <a:off x="3060467" y="0"/>
            <a:ext cx="3038094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37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91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508150"/>
              </p:ext>
            </p:extLst>
          </p:nvPr>
        </p:nvGraphicFramePr>
        <p:xfrm>
          <a:off x="467544" y="1952836"/>
          <a:ext cx="8208912" cy="434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оборудования для б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азы отдыха «Снежинка»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37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Колотова Наталья Вячеславовна, ИНН 280100699082,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Чайковского, д. 7, оф. 210,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(914) 590-72-09.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оборудования, в том числе туристического, с целью увеличения потока отдыхающих, создания новых рабочих мест.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2024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требуется привлечение инвестиций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7337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привлечения инвестиций. Инвестиционное предложение.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Имеются земельные участки КН 28:01:170174:70, КН 28:01:170174:181 (г. Благовещенск, северный планировочный район, пос. Моховая Падь). Наличие инфраструктуры: дом отдыха (3 этажа, 15 номеров, 2 банкетных зала до 50 человек, сауна), 16 беседок (вместимость от 10 до 60 человек), открытый бассейн. Имеется подключение к электрическим сетям, водоснабжение – скважина, водоотведение – септик.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рамках реализации проекта планируется приобретение детских площадок, оборудования для пункта проката, зон отдыха.</a:t>
                      </a:r>
                    </a:p>
                    <a:p>
                      <a:pPr algn="l"/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 descr="Детский городок с аттракционами - Резиденция Комел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245"/>
          <a:stretch/>
        </p:blipFill>
        <p:spPr bwMode="auto">
          <a:xfrm>
            <a:off x="-5235" y="1012"/>
            <a:ext cx="3065701" cy="174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ailideDA\Downloads\3d866a42af66f54b470188a34f2ee0c4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3" b="3975"/>
          <a:stretch/>
        </p:blipFill>
        <p:spPr bwMode="auto">
          <a:xfrm>
            <a:off x="6098561" y="1012"/>
            <a:ext cx="3045439" cy="174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ailideDA\Downloads\big_imag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6" b="360"/>
          <a:stretch/>
        </p:blipFill>
        <p:spPr bwMode="auto">
          <a:xfrm>
            <a:off x="3060467" y="1012"/>
            <a:ext cx="3038094" cy="174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38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59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790953"/>
              </p:ext>
            </p:extLst>
          </p:nvPr>
        </p:nvGraphicFramePr>
        <p:xfrm>
          <a:off x="467544" y="1952836"/>
          <a:ext cx="8208912" cy="434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нового туристического маршрута, предполагающего пешие и велосипедные прогулки</a:t>
                      </a:r>
                      <a:endParaRPr lang="ru-RU" sz="12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территории базы отдыха «Радуга»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37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«РУС ГПЗ», ИНН 2801141832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р-н Благовещенский,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Натальинский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сельсовет, с. Натальино, 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(914) 557-89-08.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нового туристического маршрута, предполагающего пешие и велосипедные прогулки, с целью формирования потребности в здоровом образе жизни, приобщение молодежи и возрастного населения к времяпрепровождению на свежем воздухе.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2022 - 2024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требуется привлечение инвестиций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7337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привлечения инвестиций. Инвестиционное предложение.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в рамках проекта планируется осуществлять на земельном участке с кадастровым номером 28:10:015001:75 – база отдыха «Радуга» (97-ой км. Трассы г. Свободный – г. Благовещенск). Планируется приобретение велосипедов (взрослые, подростковые, детские),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электросамокатов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лыж, организация пункта проката, места хранения оборудования, раздевалки, освещение территории, подготовка троп, дорожек, подвозка и вывоз грунта, озеленение.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 descr="C:\Users\DailideDA\Downloads\HeOx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b="170"/>
          <a:stretch/>
        </p:blipFill>
        <p:spPr bwMode="auto">
          <a:xfrm>
            <a:off x="-5235" y="-2"/>
            <a:ext cx="3065701" cy="174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ailideDA\Downloads\1620929055_23-pibig_info-p-velosiped-v-lesu-priroda-krasivo-foto-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87"/>
          <a:stretch/>
        </p:blipFill>
        <p:spPr bwMode="auto">
          <a:xfrm>
            <a:off x="3060466" y="1013"/>
            <a:ext cx="3038095" cy="174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ailideDA\Downloads\family-mountain-biking-on-forest-42837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5" b="7015"/>
          <a:stretch/>
        </p:blipFill>
        <p:spPr bwMode="auto">
          <a:xfrm>
            <a:off x="6098561" y="-2"/>
            <a:ext cx="3045439" cy="174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39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78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4671564e-f9ec-4713-9bd2-4ffbd6a93e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591" b="452"/>
          <a:stretch/>
        </p:blipFill>
        <p:spPr bwMode="auto">
          <a:xfrm>
            <a:off x="0" y="-1"/>
            <a:ext cx="915998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31593" y="348478"/>
            <a:ext cx="3528393" cy="720080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Arial" pitchFamily="34" charset="0"/>
              </a:rPr>
              <a:t>ОБРАЩЕНИЕ МЭРА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61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57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243492"/>
              </p:ext>
            </p:extLst>
          </p:nvPr>
        </p:nvGraphicFramePr>
        <p:xfrm>
          <a:off x="467544" y="1952836"/>
          <a:ext cx="8208912" cy="434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работы веревочного парка,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спортивной и детской площадки</a:t>
                      </a:r>
                      <a:endParaRPr lang="ru-RU" sz="12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гостиничного комплекса «Золотой Дракон»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37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«Дракон», ИНН 2801004610,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4-й км.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Игнатьевского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шоссе,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(924) 679-69-51.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досуга дошкольников и школьников всех возрастных групп (вовлечение в здоровый образ жизни), внедрение в повседневную практику занятий на свежем воздухе, закаливание и оздоровление детей и юношества.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– 2024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требуется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привлечение инвестиций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7337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привлечения инвестиций. Инвестиционное предложение.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в рамках проекта планируется осуществлять на земельном участке с кадастровым номером 28:01:000000:220 – территория гостиничного комплекса «Золотой Дракон» (г. Благовещенск, 4-й км.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Игнатьевского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шоссе). Планируется организация работы веревочного парка, приобретение оборудования для прохождения трасс веревочного парка, модернизация спортивной и детской площадок (изготовление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травмобезопасного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всесезонного покрытия), оснащение дополнительной зоны отдыха у существующего бассейна, установка детского бассейна.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 descr="C:\Users\DailideDA\Downloads\IMG_43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" r="-1" b="14717"/>
          <a:stretch/>
        </p:blipFill>
        <p:spPr bwMode="auto">
          <a:xfrm>
            <a:off x="-5235" y="2"/>
            <a:ext cx="3065702" cy="174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ilideDA\Downloads\1mBEvhe_jkfC_k_o-byARnF-sKVMAaosubJyEzJdBKa7xG565uFAVn5DmKOW3thc0fRFa3BNhNvg11mIrjD-J9D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5"/>
          <a:stretch/>
        </p:blipFill>
        <p:spPr bwMode="auto">
          <a:xfrm>
            <a:off x="3060467" y="0"/>
            <a:ext cx="3038094" cy="174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ailideDA\Downloads\14NPXNLTrE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9" b="11779"/>
          <a:stretch/>
        </p:blipFill>
        <p:spPr bwMode="auto">
          <a:xfrm>
            <a:off x="6098561" y="2"/>
            <a:ext cx="3045439" cy="174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40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03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701760"/>
              </p:ext>
            </p:extLst>
          </p:nvPr>
        </p:nvGraphicFramePr>
        <p:xfrm>
          <a:off x="467544" y="1952836"/>
          <a:ext cx="8208912" cy="4343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домов в стиле «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Барнхаус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территории эко-отеля «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АмурГлэмпинг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37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ИП Евсеева Людмила Васильевна, ИНН 280120081142,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Моховая Падь,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АмурГлэмпинг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(963) 804-87-64.</a:t>
                      </a:r>
                      <a:endParaRPr lang="en-US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потока отдыхающих, создание условий отдыха совмещающих в себе комфорт гостиничного номера с возможностью отдыха на природе.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2024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требуется привлечение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7337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привлечения инвестиций. Инвестиционное предложение.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 строительство 3 домов в стиле «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Барнхаус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на 8 койко-мест.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60"/>
          <a:stretch/>
        </p:blipFill>
        <p:spPr bwMode="auto">
          <a:xfrm>
            <a:off x="6098095" y="0"/>
            <a:ext cx="3045905" cy="174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DailideDA\Downloads\photo53774965505294142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6"/>
          <a:stretch/>
        </p:blipFill>
        <p:spPr bwMode="auto">
          <a:xfrm>
            <a:off x="-5235" y="0"/>
            <a:ext cx="3065235" cy="174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ilideDA\Downloads\Глэмпинг под небом 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7" b="6937"/>
          <a:stretch/>
        </p:blipFill>
        <p:spPr bwMode="auto">
          <a:xfrm>
            <a:off x="3060466" y="0"/>
            <a:ext cx="3038095" cy="174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ailideDA\Downloads\glemping-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9" b="6993"/>
          <a:stretch/>
        </p:blipFill>
        <p:spPr bwMode="auto">
          <a:xfrm>
            <a:off x="6098561" y="1"/>
            <a:ext cx="3045439" cy="174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</a:t>
            </a:r>
            <a:r>
              <a:rPr lang="ru-RU" sz="2600" b="1" dirty="0"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5724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268760"/>
            <a:ext cx="4388296" cy="5184576"/>
          </a:xfrm>
        </p:spPr>
        <p:txBody>
          <a:bodyPr>
            <a:noAutofit/>
          </a:bodyPr>
          <a:lstStyle/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Федеральный закон от 25.02.1999 № 39-ФЗ «Об инвестиционной деятельности в Российской Федерации, осуществляемой в форме капитальных вложений»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Федеральный закон от 09.07.1999 № 160-ФЗ «Об иностранных инвестициях в Российской Федерации»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Федеральный закон от 13.07.2015 № 224-ФЗ «О государственно-частном партнерстве, </a:t>
            </a:r>
            <a:r>
              <a:rPr lang="ru-RU" sz="1000" dirty="0" err="1" smtClean="0"/>
              <a:t>муниципально</a:t>
            </a:r>
            <a:r>
              <a:rPr lang="ru-RU" sz="1000" dirty="0" smtClean="0"/>
              <a:t>-частном </a:t>
            </a:r>
            <a:r>
              <a:rPr lang="ru-RU" sz="1000" dirty="0"/>
              <a:t>партнерстве в Российской Федерации и внесении изменений в отдельные законодательные акты Российской Федерации» 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Федеральный закон от 24.07.2007 № 209-ФЗ «О развитии малого и среднего предпринимательства в Российской Федерации»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«Земельный кодекс Российской Федерации» от 25.10.2001 № 136-ФЗ (статья 39.6 «Случаи предоставления земельных участков, находящихся в государственной или муниципальной собственности, в аренду на торгах и без проведения торгов»)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«Градостроительный кодекс Российской Федерации» от 29.12.2004 № 190-ФЗ (часть 2 статья 51 «Разрешение на строительство»)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05.09.2007 № 374-ОЗ «Об инвестиционной деятельности в Амурской области» 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11.01.2010 № 298-ОЗ «О поддержке и развитии малого и среднего предпринимательства в Амурской области»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04.10.2010 № 389-ОЗ «О пониженных ставках налога на прибыль организаций, подлежащего зачислению в областной бюджет» 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28.11.2003 № 266-ОЗ «О налоге на имущество организаций на территории Амурской области</a:t>
            </a:r>
            <a:r>
              <a:rPr lang="ru-RU" sz="1000" dirty="0" smtClean="0"/>
              <a:t>»</a:t>
            </a:r>
            <a:endParaRPr lang="ru-RU" sz="1000" dirty="0"/>
          </a:p>
          <a:p>
            <a:pPr marL="180000" lvl="0" indent="-180000" algn="just">
              <a:spcBef>
                <a:spcPts val="50"/>
              </a:spcBef>
              <a:spcAft>
                <a:spcPts val="10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14.02.2014 № 321-ОЗ «О реализации отдельных положений Налогового кодекса Российской Федерации в части осуществления региональных инвестиционных проектов»</a:t>
            </a:r>
          </a:p>
          <a:p>
            <a:pPr marL="180000" lvl="0" indent="-180000" algn="just">
              <a:spcBef>
                <a:spcPts val="50"/>
              </a:spcBef>
              <a:spcAft>
                <a:spcPts val="1000"/>
              </a:spcAft>
              <a:buClr>
                <a:srgbClr val="0070C0"/>
              </a:buClr>
              <a:buFont typeface="Wingdings" pitchFamily="2" charset="2"/>
              <a:buChar char="§"/>
            </a:pPr>
            <a:endParaRPr lang="ru-RU" sz="1100" dirty="0" smtClean="0"/>
          </a:p>
          <a:p>
            <a:pPr lvl="0" algn="just">
              <a:buFont typeface="Wingdings" pitchFamily="2" charset="2"/>
              <a:buChar char="§"/>
            </a:pPr>
            <a:endParaRPr lang="ru-RU" sz="1200" dirty="0"/>
          </a:p>
          <a:p>
            <a:pPr marL="0" indent="0">
              <a:buNone/>
            </a:pPr>
            <a:endParaRPr lang="ru-RU" sz="1200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605737" y="1268760"/>
            <a:ext cx="4286745" cy="5184576"/>
          </a:xfrm>
        </p:spPr>
        <p:txBody>
          <a:bodyPr>
            <a:noAutofit/>
          </a:bodyPr>
          <a:lstStyle/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05.05.2015 № 528-ОЗ «Об установлении нулевой ставки налога, взимаемого в связи с применением упрощенной системы налогообложения, для налогоплательщиков - индивидуальных предпринимателей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Закон </a:t>
            </a:r>
            <a:r>
              <a:rPr lang="ru-RU" sz="1000" dirty="0"/>
              <a:t>Амурской области от 09.10.2012 № 93-ОЗ «О патентной системе налогообложения на территории Амурской области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Правительства Российской Федерации от 09.02.2021 № 141 «Об утверждении правил предоставления субсидий из федерального бюджета российским кредитным организациям и государственной корпорации развития «ВЭБ.РФ» на возмещение недополученных ими доходов по кредитам, выданным по льготной ставке инвесторам для  реализации инвестиционных проектов, необходимых для устойчивого развития внутреннего и въездного туризм, и о внесении изменения в положение о правительственной комиссии по развитию туризма в Российской Федерации»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Правительства Российской Федерации от 19.10.2020 № 1704 «Об утверждении правил определения новых инвестиционных проектов, в целях реализации которых средства бюджета субъекта Российской Федерации, высвобождаемые в результате снижения объема погашения задолженности субъекта Российской Федерации перед Российской Федерацией по бюджетным кредитам, подлежат направлению на осуществление субъектом Российской Федерации бюджетных инвестиций в объекты инфраструктуры»</a:t>
            </a:r>
            <a:endParaRPr lang="ru-RU" sz="1200" dirty="0"/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Правительства Российской Федерации от 12.10.2021 </a:t>
            </a:r>
            <a:r>
              <a:rPr lang="ru-RU" sz="1000" dirty="0" smtClean="0"/>
              <a:t>  № </a:t>
            </a:r>
            <a:r>
              <a:rPr lang="ru-RU" sz="1000" dirty="0"/>
              <a:t>1740 «Об утверждении правил списания задолженности субъекта Российской Федерации перед Российской Федерацией по бюджетным кредитам, методики расчета поступления налоговых доходов в федеральный бюджет от реализации новых инвестиционных проектов, в объеме поступления в федеральный бюджет которых Правительство Российской Федерации вправе списать задолженность субъектов Российской Федерации по бюджетным кредитам, и о признании утратившим силу постановления Правительства Российской </a:t>
            </a:r>
            <a:r>
              <a:rPr lang="ru-RU" sz="1000" dirty="0" smtClean="0"/>
              <a:t>Федерации от </a:t>
            </a:r>
            <a:r>
              <a:rPr lang="ru-RU" sz="1000" dirty="0"/>
              <a:t>19.10.2020 № 1705»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endParaRPr lang="ru-RU" sz="1000" dirty="0" smtClean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608004" y="1340769"/>
            <a:ext cx="0" cy="5112568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НОРМАТИВНО-ПРАВОВОЕ РЕГУЛИРОВАНИЕ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ИНВЕСТИЦИОННОЙ И ПРЕДПРИНИМАТЕЛЬСКОЙ ДЕЯТЕЛЬНОСТИ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</a:t>
            </a:r>
            <a:r>
              <a:rPr lang="ru-RU" sz="2600" b="1" dirty="0"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493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НОРМАТИВНО-ПРАВОВОЕ РЕГУЛИРОВАНИЕ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ИНВЕСТИЦИОННОЙ И ПРЕДПРИНИМАТЕЛЬСКОЙ ДЕЯТЕЛЬНОСТИ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07504" y="1340768"/>
            <a:ext cx="4320480" cy="5184576"/>
          </a:xfrm>
        </p:spPr>
        <p:txBody>
          <a:bodyPr>
            <a:noAutofit/>
          </a:bodyPr>
          <a:lstStyle/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Губернатора Амурской области от 04.04.2011 № 217 «Об утверждении порядка формирования перечня приоритетных инвестиционных проектов»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Правительства Амурской области от 18.04.2013 № 186 «Об организации работы по предоставлению налоговых льгот»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Правительства Амурской области от 19.11.2014 № 697 «Об утверждении Регламента сопровождения инвестиционных проектов по принципу «одного окна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Правительства Амурской области от 01.07.2021 № 423 </a:t>
            </a:r>
            <a:r>
              <a:rPr lang="ru-RU" sz="1000" dirty="0" smtClean="0"/>
              <a:t>«</a:t>
            </a:r>
            <a:r>
              <a:rPr lang="ru-RU" sz="1000" dirty="0"/>
              <a:t>О</a:t>
            </a:r>
            <a:r>
              <a:rPr lang="ru-RU" sz="1000" dirty="0" smtClean="0"/>
              <a:t>б утверждении порядка предоставления субсидий юридическим лицам на возмещение части затрат по подключению (технологическому присоединению) объектов капитального строительства к электрическим сетям и сетям инженерно-технического обеспечения при реализации приоритетных инвестиционных проектов амурской области в соответствии с распоряжением правительства амурской области от 8 августа 2011 г. n 90-р «</a:t>
            </a:r>
            <a:r>
              <a:rPr lang="ru-RU" sz="1000" dirty="0"/>
              <a:t>О</a:t>
            </a:r>
            <a:r>
              <a:rPr lang="ru-RU" sz="1000" dirty="0" smtClean="0"/>
              <a:t>б утверждении перечня приоритетных инвестиционных проектов амурской области»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Правительства Амурской области от 13.10.2021 № 796 «Об утверждении Порядка предоставления субсидий из областного бюджета на возмещение части затрат в связи с реализацией приоритетных инвестиционных проектов Амурской области»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Решение Благовещенской городской Думы от 24.09.2020 № 16/80 «Об имущественной поддержке субъектов малого и среднего предпринимательства»</a:t>
            </a:r>
            <a:endParaRPr lang="en-US" sz="1000" dirty="0"/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Решение Благовещенской городской Думы от 25.10.2007 № 34/114 «Об утверждении Положения о плате за земельные участки, находящиеся в собственности муниципального образования города Благовещенска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Решение Благовещенской городской Думы от 27.11.2014 № 4/27 «Об утверждении Положения о залоговом фонде муниципального образования города Благовещенска»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endParaRPr lang="ru-RU" sz="1000" dirty="0"/>
          </a:p>
          <a:p>
            <a:pPr marL="0" indent="0" algn="just">
              <a:buNone/>
            </a:pPr>
            <a:endParaRPr lang="ru-RU" sz="1000" dirty="0" smtClean="0"/>
          </a:p>
          <a:p>
            <a:pPr lvl="0" algn="just"/>
            <a:endParaRPr lang="ru-RU" sz="10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72000" y="1340768"/>
            <a:ext cx="0" cy="5184576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бъект 7"/>
          <p:cNvSpPr txBox="1">
            <a:spLocks/>
          </p:cNvSpPr>
          <p:nvPr/>
        </p:nvSpPr>
        <p:spPr>
          <a:xfrm>
            <a:off x="4584104" y="1340768"/>
            <a:ext cx="4320480" cy="5184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Решение </a:t>
            </a:r>
            <a:r>
              <a:rPr lang="ru-RU" sz="1000" dirty="0"/>
              <a:t>Благовещенской городской Думы от 20.12.2018 № 51/128 «Стратегия социально-экономического развития муниципального образования города Благовещенска на период до 2025 года»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Решение Благовещенской городской Думы от 24.12.2019 № 6/51 «О внесении изменений в стратегию социально-экономического развития муниципального образования города Благовещенска на период до 2025 года, утвержденную решением Благовещенской городской Думы от 20.12.2018 № 51/128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администрации города Благовещенска от 24.12.2018 № 4255 «Об утверждении Плана мероприятий по реализации Стратегии социально-экономического развития муниципального образования города Благовещенска на период до 2025 года, утвержденной решением Благовещенской городской Думы от 20 декабря 2018 г. N 51/128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мэра города Благовещенска от 30.06.2016 № 20 «Об определении органа местного самоуправления муниципального образования города Благовещенска на осуществление полномочий в сфере </a:t>
            </a:r>
            <a:r>
              <a:rPr lang="ru-RU" sz="1000" dirty="0" err="1"/>
              <a:t>муниципально</a:t>
            </a:r>
            <a:r>
              <a:rPr lang="ru-RU" sz="1000" dirty="0"/>
              <a:t>-частного партнерства»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20.12.2019 № 4387 «О реализации отдельных положений законодательства о концессионных соглашениях, </a:t>
            </a:r>
            <a:r>
              <a:rPr lang="ru-RU" sz="1000" dirty="0" err="1"/>
              <a:t>муниципально</a:t>
            </a:r>
            <a:r>
              <a:rPr lang="ru-RU" sz="1000" dirty="0"/>
              <a:t>-частном партнерстве на территории муниципального образования города Благовещенска» 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03.10.2014 № 4129 «Об утверждении муниципальной программы «Развитие малого и среднего предпринимательства и туризма на территории города Благовещенска</a:t>
            </a:r>
            <a:r>
              <a:rPr lang="ru-RU" sz="1000" dirty="0" smtClean="0"/>
              <a:t>»</a:t>
            </a:r>
          </a:p>
          <a:p>
            <a:pPr marL="180000" lvl="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24.04.2017 № 1197 «Об утверждении инвестиционной стратегии муниципального образования города Благовещенска до 2025 года</a:t>
            </a:r>
            <a:r>
              <a:rPr lang="ru-RU" sz="1000" dirty="0" smtClean="0"/>
              <a:t>»</a:t>
            </a:r>
            <a:endParaRPr lang="ru-RU" sz="1000" dirty="0"/>
          </a:p>
          <a:p>
            <a:pPr marL="0" indent="0" algn="just">
              <a:buNone/>
            </a:pPr>
            <a:endParaRPr lang="ru-RU" sz="1000" dirty="0" smtClean="0"/>
          </a:p>
          <a:p>
            <a:pPr algn="just"/>
            <a:endParaRPr lang="ru-RU" sz="1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</a:t>
            </a:r>
            <a:r>
              <a:rPr lang="ru-RU" sz="2600" b="1" dirty="0"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517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07504" y="1340768"/>
            <a:ext cx="4320480" cy="5184576"/>
          </a:xfrm>
        </p:spPr>
        <p:txBody>
          <a:bodyPr>
            <a:noAutofit/>
          </a:bodyPr>
          <a:lstStyle/>
          <a:p>
            <a:pPr marL="180000" lvl="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администрации города Благовещенска от 09.10.2017 № 3472 «Об утверждении Положения о муниципальной поддержке инвестиционной деятельности на территории муниципального образования города Благовещенска»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15.09.2015 № 3484 «О проведении оценки регулирующего воздействия проектов муниципальных нормативных правовых актов и экспертизы муниципальных нормативных правовых актов, затрагивающих вопросы осуществления предпринимательской и инвестиционной деятельности»</a:t>
            </a:r>
          </a:p>
          <a:p>
            <a:pPr marL="18000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17.07.2015 № 2691 «Об утверждении Регламента сопровождения инвестиционных проектов на территории города Благовещенска по принципу «одного окна</a:t>
            </a:r>
            <a:r>
              <a:rPr lang="ru-RU" sz="1000" dirty="0" smtClean="0"/>
              <a:t>»</a:t>
            </a:r>
            <a:endParaRPr lang="ru-RU" sz="1000" dirty="0"/>
          </a:p>
          <a:p>
            <a:pPr marL="18000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11.09.2017 № 3040 «О создании совета по улучшению инвестиционного климата и развитию предпринимательства при мэре города Благовещенска»</a:t>
            </a:r>
          </a:p>
          <a:p>
            <a:pPr marL="180000" lvl="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25.06.2015 № 2415 «Об утверждении Административного регламента администрации города Благовещенска «Реализация преимущественного права выкупа муниципального имущества, находящегося в собственности муниципального образования города Благовещенска и арендуемого субъектами малого и среднего предпринимательства»</a:t>
            </a:r>
          </a:p>
          <a:p>
            <a:pPr marL="180000" lvl="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02.02.2017 № 266 «Об утверждении Положения о предоставлении муниципальной гарантии муниципального образования города Благовещенска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10.03.2015 № 1066 «О порядке предоставления в залог объектов залогового фонда муниципального образования города Благовещенска»</a:t>
            </a:r>
          </a:p>
          <a:p>
            <a:pPr marL="180000" lvl="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endParaRPr lang="ru-RU" sz="1000" dirty="0"/>
          </a:p>
          <a:p>
            <a:pPr lvl="0" algn="just"/>
            <a:endParaRPr lang="ru-RU" sz="10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572000" y="1340768"/>
            <a:ext cx="0" cy="5184576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бъект 7"/>
          <p:cNvSpPr>
            <a:spLocks noGrp="1"/>
          </p:cNvSpPr>
          <p:nvPr>
            <p:ph sz="half" idx="1"/>
          </p:nvPr>
        </p:nvSpPr>
        <p:spPr>
          <a:xfrm>
            <a:off x="4572000" y="1340768"/>
            <a:ext cx="4320480" cy="5184576"/>
          </a:xfrm>
        </p:spPr>
        <p:txBody>
          <a:bodyPr>
            <a:noAutofit/>
          </a:bodyPr>
          <a:lstStyle/>
          <a:p>
            <a:pPr marL="180000" lvl="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администрации города Благовещенска от 10.11.2020 № 3894 «Об утверждении Перечня имущества и земельных участков, находящихся в собственности муниципального образования города Благовещенска, и земельных участков, государственная собственность на которые не разграничена, предназначенных для предоставления во владение и (или) пользование субъектам малого и среднего предпринимательства и организациям, образующим инфраструктуру поддержки субъектов малого и среднего предпринимательства»</a:t>
            </a:r>
            <a:endParaRPr lang="en-US" sz="1000" dirty="0"/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14.01.2022 № 149 «Об утверждении правил землепользования и застройки муниципального образования города Благовещенска</a:t>
            </a:r>
            <a:r>
              <a:rPr lang="ru-RU" sz="1000" dirty="0" smtClean="0"/>
              <a:t>»</a:t>
            </a:r>
            <a:endParaRPr lang="ru-RU" sz="1000" dirty="0"/>
          </a:p>
          <a:p>
            <a:pPr algn="just"/>
            <a:endParaRPr lang="ru-RU" sz="1000" dirty="0"/>
          </a:p>
          <a:p>
            <a:pPr lvl="0" algn="just"/>
            <a:endParaRPr lang="ru-RU" sz="1000" dirty="0"/>
          </a:p>
        </p:txBody>
      </p:sp>
      <p:pic>
        <p:nvPicPr>
          <p:cNvPr id="9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НОРМАТИВНО-ПРАВОВОЕ РЕГУЛИРОВАНИЕ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ИНВЕСТИЦИОННОЙ И ПРЕДПРИНИМАТЕЛЬСКОЙ ДЕЯТЕЛЬНОСТИ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</a:t>
            </a:r>
            <a:r>
              <a:rPr lang="ru-RU" sz="2600" b="1" dirty="0"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0878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404024"/>
            <a:ext cx="8424936" cy="440800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Автономная некоммерческая организация «Агентство Амурской области по привлечению инвестиций» 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(в состав АНО входит Центр поддержки экспорта Амурской области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251520" y="1844824"/>
            <a:ext cx="6120680" cy="1728192"/>
          </a:xfrm>
          <a:ln>
            <a:noFill/>
          </a:ln>
        </p:spPr>
        <p:txBody>
          <a:bodyPr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Разработка бизнес-планов, технико-экономических </a:t>
            </a:r>
            <a:r>
              <a:rPr lang="ru-RU" sz="1100" dirty="0" smtClean="0"/>
              <a:t>обоснований</a:t>
            </a:r>
            <a:r>
              <a:rPr lang="en-US" sz="1100" dirty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Оказание содействия предприятиям и организациям в подготовке необходимых документов для финансирования проектов, в том числе с помощью государственной </a:t>
            </a:r>
            <a:r>
              <a:rPr lang="ru-RU" sz="1100" dirty="0" smtClean="0"/>
              <a:t>поддержки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Организация и проведение </a:t>
            </a:r>
            <a:r>
              <a:rPr lang="ru-RU" sz="1100" dirty="0" err="1"/>
              <a:t>выставочно</a:t>
            </a:r>
            <a:r>
              <a:rPr lang="ru-RU" sz="1100" dirty="0"/>
              <a:t>-ярмарочных и презентационных  мероприятий, международных </a:t>
            </a:r>
            <a:r>
              <a:rPr lang="ru-RU" sz="1100" dirty="0" smtClean="0"/>
              <a:t>бизнес-миссий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Организационное и информационное сопровождение инвестиционных проектов, в том числе координация взаимодействия инвесторов с органами государственной власти области и органами местного самоуправления муниципальных образований области по принципу «одного окна</a:t>
            </a:r>
            <a:r>
              <a:rPr lang="ru-RU" sz="1100" dirty="0" smtClean="0"/>
              <a:t>»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Содействие в обеспечении защиты интеллектуальной собственности за </a:t>
            </a:r>
            <a:r>
              <a:rPr lang="ru-RU" sz="1100" dirty="0" smtClean="0"/>
              <a:t>рубежом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Содействие в размещении субъектов МСП на международных электронных торговых </a:t>
            </a:r>
            <a:r>
              <a:rPr lang="ru-RU" sz="1100" dirty="0" smtClean="0"/>
              <a:t>площадках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sp>
        <p:nvSpPr>
          <p:cNvPr id="12" name="Объект 8"/>
          <p:cNvSpPr txBox="1">
            <a:spLocks/>
          </p:cNvSpPr>
          <p:nvPr/>
        </p:nvSpPr>
        <p:spPr>
          <a:xfrm>
            <a:off x="6535166" y="1844824"/>
            <a:ext cx="2340000" cy="1584176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ул. </a:t>
            </a:r>
            <a:r>
              <a:rPr lang="ru-RU" sz="1100" dirty="0" smtClean="0"/>
              <a:t>Амурская</a:t>
            </a:r>
            <a:r>
              <a:rPr lang="ru-RU" sz="1100" dirty="0"/>
              <a:t>, </a:t>
            </a:r>
            <a:r>
              <a:rPr lang="ru-RU" sz="1100" dirty="0" smtClean="0"/>
              <a:t>38,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2 этаж, </a:t>
            </a:r>
            <a:r>
              <a:rPr lang="ru-RU" sz="1100" dirty="0" err="1" smtClean="0"/>
              <a:t>каб</a:t>
            </a:r>
            <a:r>
              <a:rPr lang="ru-RU" sz="1100" dirty="0" smtClean="0"/>
              <a:t>. 212, 213;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/>
              <a:t>: </a:t>
            </a:r>
            <a:r>
              <a:rPr lang="en-US" sz="1100" dirty="0"/>
              <a:t>invest</a:t>
            </a:r>
            <a:r>
              <a:rPr lang="ru-RU" sz="1100" dirty="0"/>
              <a:t>.</a:t>
            </a:r>
            <a:r>
              <a:rPr lang="en-US" sz="1100" dirty="0" err="1"/>
              <a:t>amurobl</a:t>
            </a:r>
            <a:r>
              <a:rPr lang="ru-RU" sz="1100" dirty="0"/>
              <a:t>@</a:t>
            </a:r>
            <a:r>
              <a:rPr lang="en-US" sz="1100" dirty="0"/>
              <a:t>mail</a:t>
            </a:r>
            <a:r>
              <a:rPr lang="ru-RU" sz="1100" dirty="0"/>
              <a:t>.</a:t>
            </a:r>
            <a:r>
              <a:rPr lang="en-US" sz="1100" dirty="0" err="1" smtClean="0"/>
              <a:t>ru</a:t>
            </a:r>
            <a:r>
              <a:rPr lang="ru-RU" sz="1100" dirty="0"/>
              <a:t>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www</a:t>
            </a:r>
            <a:r>
              <a:rPr lang="ru-RU" sz="1100" dirty="0"/>
              <a:t>.</a:t>
            </a:r>
            <a:r>
              <a:rPr lang="ru-RU" sz="1100" dirty="0" err="1"/>
              <a:t>invest.amurobl.r</a:t>
            </a:r>
            <a:r>
              <a:rPr lang="en-US" sz="1100" dirty="0"/>
              <a:t>u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b="1" dirty="0"/>
              <a:t>Центр поддержки экспорта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(4162) </a:t>
            </a:r>
            <a:r>
              <a:rPr lang="ru-RU" sz="1100" dirty="0" smtClean="0"/>
              <a:t>772-609;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e-mail: </a:t>
            </a:r>
            <a:r>
              <a:rPr lang="en-US" sz="1100" dirty="0" err="1" smtClean="0"/>
              <a:t>info@amurexport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323528" y="4077072"/>
            <a:ext cx="8424936" cy="432048"/>
          </a:xfrm>
        </p:spPr>
        <p:txBody>
          <a:bodyPr>
            <a:noAutofit/>
          </a:bodyPr>
          <a:lstStyle/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Некоммерческая организация «Фонд содействия кредитованию субъектов малого и среднего предпринимательства Амурской области (в состав НО входят «Центр поддержки предпринимательства» и «Центр кластерного развития»)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Объект 8"/>
          <p:cNvSpPr>
            <a:spLocks noGrp="1"/>
          </p:cNvSpPr>
          <p:nvPr>
            <p:ph sz="half" idx="2"/>
          </p:nvPr>
        </p:nvSpPr>
        <p:spPr>
          <a:xfrm>
            <a:off x="251520" y="4521857"/>
            <a:ext cx="6120680" cy="1224136"/>
          </a:xfr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 smtClean="0"/>
              <a:t>Предоставление </a:t>
            </a:r>
            <a:r>
              <a:rPr lang="ru-RU" sz="1100" dirty="0"/>
              <a:t>поручительств по обязательствам (кредитные договоры, договоры займа, договоры лизинга, договоры банковской гарантии) субъектов малого и среднего </a:t>
            </a:r>
            <a:r>
              <a:rPr lang="ru-RU" sz="1100" dirty="0" smtClean="0"/>
              <a:t>предпринимательства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Финансовое, маркетинговое, информационное, правовое сопровождение деятельности субъектов малого и среднего </a:t>
            </a:r>
            <a:r>
              <a:rPr lang="ru-RU" sz="1100" dirty="0" smtClean="0"/>
              <a:t>предпринимательства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Организация и проведение семинаров, тренингов, мастер-классов, </a:t>
            </a:r>
            <a:r>
              <a:rPr lang="ru-RU" sz="1100" dirty="0" smtClean="0"/>
              <a:t>форумов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Оказание содействия в выводе на рынок новых продуктов (работ, услуг) участников территориальных кластеров;  продвижение товаров (работ, услуг) на </a:t>
            </a:r>
            <a:r>
              <a:rPr lang="ru-RU" sz="1100" dirty="0" err="1"/>
              <a:t>конгрессно</a:t>
            </a:r>
            <a:r>
              <a:rPr lang="ru-RU" sz="1100" dirty="0"/>
              <a:t>-выставочных </a:t>
            </a:r>
            <a:r>
              <a:rPr lang="ru-RU" sz="1100" dirty="0" smtClean="0"/>
              <a:t>мероприятиях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Обеспечение участия в мероприятиях на крупных российских и международных выставочных </a:t>
            </a:r>
            <a:r>
              <a:rPr lang="ru-RU" sz="1100" dirty="0" smtClean="0"/>
              <a:t>площадках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sp>
        <p:nvSpPr>
          <p:cNvPr id="11" name="Объект 8"/>
          <p:cNvSpPr txBox="1">
            <a:spLocks/>
          </p:cNvSpPr>
          <p:nvPr/>
        </p:nvSpPr>
        <p:spPr>
          <a:xfrm>
            <a:off x="6535166" y="4571206"/>
            <a:ext cx="2340000" cy="1368152"/>
          </a:xfrm>
          <a:prstGeom prst="rect">
            <a:avLst/>
          </a:prstGeom>
          <a:ln>
            <a:noFill/>
          </a:ln>
        </p:spPr>
        <p:txBody>
          <a:bodyPr vert="horz" lIns="0" tIns="45720" rIns="9000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</a:t>
            </a:r>
            <a:r>
              <a:rPr lang="ru-RU" sz="1100" dirty="0" smtClean="0"/>
              <a:t>Благовещенск, ул</a:t>
            </a:r>
            <a:r>
              <a:rPr lang="ru-RU" sz="1100" dirty="0"/>
              <a:t>. </a:t>
            </a:r>
            <a:r>
              <a:rPr lang="ru-RU" sz="1100" dirty="0" smtClean="0"/>
              <a:t>Амурская, 38;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</a:t>
            </a:r>
            <a:r>
              <a:rPr lang="ru-RU" sz="1100" dirty="0" smtClean="0"/>
              <a:t>+7 (4162</a:t>
            </a:r>
            <a:r>
              <a:rPr lang="ru-RU" sz="1100" dirty="0"/>
              <a:t>) </a:t>
            </a:r>
            <a:r>
              <a:rPr lang="ru-RU" sz="1100" dirty="0" smtClean="0"/>
              <a:t>77 26 46,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+7 (965) 671 10 70;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https://</a:t>
            </a:r>
            <a:r>
              <a:rPr lang="en-US" sz="1100" dirty="0" smtClean="0"/>
              <a:t>business.amurobl.ru</a:t>
            </a:r>
            <a:r>
              <a:rPr lang="ru-RU" sz="1100" dirty="0" smtClean="0"/>
              <a:t>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amurfondgarant.ru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pic>
        <p:nvPicPr>
          <p:cNvPr id="13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ИНФРАСТРУКТУРА ПОДДЕРЖКИ ИНВЕСТИЦИОННОЙ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ПРЕДПРИНИМАТЕЛЬСКОЙ ДЕЯТЕЛЬНОСТИ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</a:t>
            </a:r>
            <a:r>
              <a:rPr lang="ru-RU" sz="2600" b="1" dirty="0"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0302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2"/>
          <p:cNvSpPr>
            <a:spLocks noGrp="1"/>
          </p:cNvSpPr>
          <p:nvPr>
            <p:ph type="body" idx="1"/>
          </p:nvPr>
        </p:nvSpPr>
        <p:spPr>
          <a:xfrm>
            <a:off x="358897" y="4189462"/>
            <a:ext cx="8424936" cy="28803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Союз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«Торгово-промышленная палата Амурской области»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Объект 8"/>
          <p:cNvSpPr>
            <a:spLocks noGrp="1"/>
          </p:cNvSpPr>
          <p:nvPr>
            <p:ph sz="half" idx="2"/>
          </p:nvPr>
        </p:nvSpPr>
        <p:spPr>
          <a:xfrm>
            <a:off x="259958" y="4477494"/>
            <a:ext cx="6192688" cy="1368152"/>
          </a:xfrm>
          <a:ln>
            <a:noFill/>
          </a:ln>
        </p:spPr>
        <p:txBody>
          <a:bodyPr>
            <a:noAutofit/>
          </a:bodyPr>
          <a:lstStyle/>
          <a:p>
            <a:pPr marL="0" indent="0" algn="just">
              <a:spcBef>
                <a:spcPts val="50"/>
              </a:spcBef>
              <a:buClr>
                <a:srgbClr val="0070C0"/>
              </a:buClr>
              <a:buNone/>
            </a:pPr>
            <a:r>
              <a:rPr lang="ru-RU" sz="1100" dirty="0"/>
              <a:t>Представление и защита прав и интересов бизнеса; содействие урегулированию споров между хозяйствующими субъектами; содействие развитию образования и подготовки кадров для предпринимательской деятельности; содействие в патентовании изобретений, полезных моделей, промышленных образцов, регистрация товарных знаков и т.п. Информационные и консультационные услуги по вопросам организации и ведения предпринимательской деятельности, независимая оценка различных видов собственности, услуги по внешнеэкономической и коммерческой деятельности, независимые услуги в области охраны труда, официальные переводы.</a:t>
            </a:r>
          </a:p>
        </p:txBody>
      </p:sp>
      <p:sp>
        <p:nvSpPr>
          <p:cNvPr id="19" name="Объект 8"/>
          <p:cNvSpPr txBox="1">
            <a:spLocks/>
          </p:cNvSpPr>
          <p:nvPr/>
        </p:nvSpPr>
        <p:spPr>
          <a:xfrm>
            <a:off x="6233980" y="4477494"/>
            <a:ext cx="2664296" cy="13681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ул. </a:t>
            </a:r>
            <a:r>
              <a:rPr lang="ru-RU" sz="1100" dirty="0" smtClean="0"/>
              <a:t>Чайковского, 1, </a:t>
            </a:r>
            <a:r>
              <a:rPr lang="ru-RU" sz="1100" dirty="0" err="1" smtClean="0"/>
              <a:t>каб</a:t>
            </a:r>
            <a:r>
              <a:rPr lang="ru-RU" sz="1100" dirty="0" smtClean="0"/>
              <a:t>. 314; 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</a:t>
            </a:r>
            <a:r>
              <a:rPr lang="ru-RU" sz="1100" dirty="0" smtClean="0"/>
              <a:t>.</a:t>
            </a:r>
            <a:r>
              <a:rPr lang="en-US" sz="1100" dirty="0" smtClean="0"/>
              <a:t> </a:t>
            </a:r>
            <a:r>
              <a:rPr lang="ru-RU" sz="1100" dirty="0"/>
              <a:t>г</a:t>
            </a:r>
            <a:r>
              <a:rPr lang="ru-RU" sz="1100" dirty="0" smtClean="0"/>
              <a:t>ор. линии/приёмная: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+7 (929) 475-72-03;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/>
              <a:t>: </a:t>
            </a:r>
            <a:r>
              <a:rPr lang="en-US" sz="1100" dirty="0" smtClean="0"/>
              <a:t>info@tppamur.ru</a:t>
            </a:r>
            <a:r>
              <a:rPr lang="ru-RU" sz="1100" dirty="0" smtClean="0"/>
              <a:t>;</a:t>
            </a:r>
            <a:endParaRPr lang="en-US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http</a:t>
            </a:r>
            <a:r>
              <a:rPr lang="en-US" sz="1100" dirty="0" smtClean="0"/>
              <a:t>://www.amur.tpprf.ru</a:t>
            </a:r>
            <a:endParaRPr lang="en-US" sz="1100" dirty="0"/>
          </a:p>
        </p:txBody>
      </p:sp>
      <p:pic>
        <p:nvPicPr>
          <p:cNvPr id="21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ИНФРАСТРУКТУРА ПОДДЕРЖКИ ИНВЕСТИЦИОННОЙ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ПРЕДПРИНИМАТЕЛЬСКОЙ ДЕЯТЕЛЬНОСТИ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</a:t>
            </a:r>
            <a:r>
              <a:rPr lang="ru-RU" sz="2600" b="1" dirty="0">
                <a:cs typeface="Times New Roman" pitchFamily="18" charset="0"/>
              </a:rPr>
              <a:t>6</a:t>
            </a:r>
          </a:p>
        </p:txBody>
      </p:sp>
      <p:sp>
        <p:nvSpPr>
          <p:cNvPr id="27" name="Текст 2"/>
          <p:cNvSpPr>
            <a:spLocks noGrp="1"/>
          </p:cNvSpPr>
          <p:nvPr>
            <p:ph type="body" idx="1"/>
          </p:nvPr>
        </p:nvSpPr>
        <p:spPr>
          <a:xfrm>
            <a:off x="364205" y="1412776"/>
            <a:ext cx="8424936" cy="28803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Ассоциация продвижения и развития предпринимательства в социальной сфере</a:t>
            </a:r>
          </a:p>
        </p:txBody>
      </p:sp>
      <p:sp>
        <p:nvSpPr>
          <p:cNvPr id="28" name="Объект 8"/>
          <p:cNvSpPr>
            <a:spLocks noGrp="1"/>
          </p:cNvSpPr>
          <p:nvPr>
            <p:ph sz="half" idx="2"/>
          </p:nvPr>
        </p:nvSpPr>
        <p:spPr>
          <a:xfrm>
            <a:off x="256193" y="1772816"/>
            <a:ext cx="5904656" cy="648072"/>
          </a:xfrm>
          <a:ln>
            <a:noFill/>
          </a:ln>
        </p:spPr>
        <p:txBody>
          <a:bodyPr>
            <a:noAutofit/>
          </a:bodyPr>
          <a:lstStyle/>
          <a:p>
            <a:pPr marL="0" indent="0" algn="just">
              <a:spcBef>
                <a:spcPts val="50"/>
              </a:spcBef>
              <a:buClr>
                <a:srgbClr val="0070C0"/>
              </a:buClr>
              <a:buNone/>
            </a:pPr>
            <a:r>
              <a:rPr lang="ru-RU" sz="1100" dirty="0"/>
              <a:t>Защита интересов социальных предпринимателей, развитие взаимодействия с органами власти различных уровней, развитие взаимодействия с общественными объединениями предпринимателей и иными институтами поддержки социального </a:t>
            </a:r>
            <a:r>
              <a:rPr lang="ru-RU" sz="1100" dirty="0" smtClean="0"/>
              <a:t>предпринимательства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sp>
        <p:nvSpPr>
          <p:cNvPr id="29" name="Объект 8"/>
          <p:cNvSpPr txBox="1">
            <a:spLocks/>
          </p:cNvSpPr>
          <p:nvPr/>
        </p:nvSpPr>
        <p:spPr>
          <a:xfrm>
            <a:off x="6369190" y="1700808"/>
            <a:ext cx="2520280" cy="936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г. Благовещенск, ул. Островского, 55;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</a:t>
            </a:r>
            <a:r>
              <a:rPr lang="ru-RU" sz="1100" dirty="0" smtClean="0"/>
              <a:t>ел. + 7 (909) 817 70 10;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/>
              <a:t>: </a:t>
            </a:r>
            <a:r>
              <a:rPr lang="en-US" sz="1100" dirty="0"/>
              <a:t>m</a:t>
            </a:r>
            <a:r>
              <a:rPr lang="ru-RU" sz="1100" dirty="0"/>
              <a:t>arianna8307@mail.ru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1"/>
          </p:nvPr>
        </p:nvSpPr>
        <p:spPr>
          <a:xfrm>
            <a:off x="343644" y="2636912"/>
            <a:ext cx="8424936" cy="432048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Региональное объединение работодателей «Союз промышленников, предпринимателей и работодателей Амурской области»</a:t>
            </a:r>
          </a:p>
        </p:txBody>
      </p:sp>
      <p:sp>
        <p:nvSpPr>
          <p:cNvPr id="33" name="Объект 8"/>
          <p:cNvSpPr txBox="1">
            <a:spLocks/>
          </p:cNvSpPr>
          <p:nvPr/>
        </p:nvSpPr>
        <p:spPr>
          <a:xfrm>
            <a:off x="6373010" y="3068960"/>
            <a:ext cx="2520280" cy="13681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(4162) </a:t>
            </a:r>
            <a:r>
              <a:rPr lang="ru-RU" sz="1100" dirty="0" smtClean="0"/>
              <a:t>51-07-65;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/>
              <a:t>: </a:t>
            </a:r>
            <a:r>
              <a:rPr lang="ru-RU" sz="1100" dirty="0" smtClean="0"/>
              <a:t>Pvb-amur@mail.ru,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class@drsk.ru</a:t>
            </a:r>
            <a:r>
              <a:rPr lang="ru-RU" sz="1100" dirty="0" smtClean="0"/>
              <a:t>;</a:t>
            </a:r>
            <a:endParaRPr lang="ru-RU" sz="1100" dirty="0"/>
          </a:p>
          <a:p>
            <a:pPr marL="0" indent="0" algn="r" fontAlgn="base">
              <a:spcBef>
                <a:spcPts val="0"/>
              </a:spcBef>
              <a:buNone/>
            </a:pPr>
            <a:r>
              <a:rPr lang="ru-RU" sz="1100" dirty="0"/>
              <a:t>http://amur.rspp.ru</a:t>
            </a:r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</p:txBody>
      </p:sp>
      <p:sp>
        <p:nvSpPr>
          <p:cNvPr id="34" name="Объект 8"/>
          <p:cNvSpPr>
            <a:spLocks noGrp="1"/>
          </p:cNvSpPr>
          <p:nvPr>
            <p:ph sz="half" idx="2"/>
          </p:nvPr>
        </p:nvSpPr>
        <p:spPr>
          <a:xfrm>
            <a:off x="251520" y="3089920"/>
            <a:ext cx="5974498" cy="927352"/>
          </a:xfrm>
          <a:ln>
            <a:noFill/>
          </a:ln>
        </p:spPr>
        <p:txBody>
          <a:bodyPr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Оценка регулирующего воздействия нормативных правовых </a:t>
            </a:r>
            <a:r>
              <a:rPr lang="ru-RU" sz="1100" dirty="0" smtClean="0"/>
              <a:t>актов</a:t>
            </a:r>
            <a:r>
              <a:rPr lang="en-US" sz="1100" dirty="0" smtClean="0"/>
              <a:t>.</a:t>
            </a:r>
            <a:endParaRPr lang="ru-RU" sz="1100" u="sng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Услуги в сфере международного </a:t>
            </a:r>
            <a:r>
              <a:rPr lang="ru-RU" sz="1100" dirty="0" smtClean="0"/>
              <a:t>сотрудничества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Оказание информационной и консультационной помощи по вопросам социальной ответственности и социально-трудовых </a:t>
            </a:r>
            <a:r>
              <a:rPr lang="ru-RU" sz="1100" dirty="0" smtClean="0"/>
              <a:t>отношений</a:t>
            </a:r>
            <a:r>
              <a:rPr lang="en-US" sz="1100" dirty="0" smtClean="0"/>
              <a:t>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38677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8827" y="3212976"/>
            <a:ext cx="8424936" cy="432048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Амурское региональное отделение общероссийской общественной организации малого и среднего предпринимательства «ОПОРА РОССИИ»</a:t>
            </a:r>
          </a:p>
        </p:txBody>
      </p:sp>
      <p:sp>
        <p:nvSpPr>
          <p:cNvPr id="8" name="Объект 8"/>
          <p:cNvSpPr txBox="1">
            <a:spLocks/>
          </p:cNvSpPr>
          <p:nvPr/>
        </p:nvSpPr>
        <p:spPr>
          <a:xfrm>
            <a:off x="6377568" y="3609021"/>
            <a:ext cx="2520280" cy="10441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ул. Пушкина, </a:t>
            </a:r>
            <a:r>
              <a:rPr lang="ru-RU" sz="1100" dirty="0" smtClean="0"/>
              <a:t>64;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(4162) </a:t>
            </a:r>
            <a:r>
              <a:rPr lang="ru-RU" sz="1100" dirty="0" smtClean="0"/>
              <a:t>58-21-92,</a:t>
            </a:r>
            <a:endParaRPr lang="en-US" sz="11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+7 (914) 558-21-92</a:t>
            </a:r>
            <a:r>
              <a:rPr lang="ru-RU" sz="1100" dirty="0" smtClean="0"/>
              <a:t>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/>
              <a:t>: </a:t>
            </a:r>
            <a:r>
              <a:rPr lang="ru-RU" sz="1100" dirty="0" smtClean="0"/>
              <a:t>opora-amur@mail.ru;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www</a:t>
            </a:r>
            <a:r>
              <a:rPr lang="ru-RU" sz="1100" dirty="0"/>
              <a:t>.opora-amur.ru</a:t>
            </a:r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</p:txBody>
      </p:sp>
      <p:sp>
        <p:nvSpPr>
          <p:cNvPr id="10" name="Объект 8"/>
          <p:cNvSpPr>
            <a:spLocks noGrp="1"/>
          </p:cNvSpPr>
          <p:nvPr>
            <p:ph sz="half" idx="2"/>
          </p:nvPr>
        </p:nvSpPr>
        <p:spPr>
          <a:xfrm>
            <a:off x="251519" y="3644033"/>
            <a:ext cx="6264697" cy="1152128"/>
          </a:xfrm>
          <a:ln>
            <a:noFill/>
          </a:ln>
        </p:spPr>
        <p:txBody>
          <a:bodyPr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Юридическое сопровождение деятельности субъектов малого и среднего </a:t>
            </a:r>
            <a:r>
              <a:rPr lang="ru-RU" sz="1100" dirty="0" smtClean="0"/>
              <a:t>предпринимательства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Консультационные услуги в целях содействия развитию предпринимательской </a:t>
            </a:r>
            <a:r>
              <a:rPr lang="ru-RU" sz="1100" dirty="0" smtClean="0"/>
              <a:t>деятельности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Проведение для малых и средних предприятий семинаров, конференций, форумов, «круглых столов</a:t>
            </a:r>
            <a:r>
              <a:rPr lang="ru-RU" sz="1100" dirty="0" smtClean="0"/>
              <a:t>»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pic>
        <p:nvPicPr>
          <p:cNvPr id="19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ИНФРАСТРУКТУРА ПОДДЕРЖКИ ИНВЕСТИЦИОННОЙ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ПРЕДПРИНИМАТЕЛЬСКОЙ ДЕЯТЕЛЬНОСТИ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</a:t>
            </a:r>
            <a:r>
              <a:rPr lang="ru-RU" sz="2600" b="1" dirty="0">
                <a:cs typeface="Times New Roman" pitchFamily="18" charset="0"/>
              </a:rPr>
              <a:t>7</a:t>
            </a:r>
          </a:p>
        </p:txBody>
      </p:sp>
      <p:sp>
        <p:nvSpPr>
          <p:cNvPr id="23" name="Текст 2"/>
          <p:cNvSpPr>
            <a:spLocks noGrp="1"/>
          </p:cNvSpPr>
          <p:nvPr>
            <p:ph type="body" idx="1"/>
          </p:nvPr>
        </p:nvSpPr>
        <p:spPr>
          <a:xfrm>
            <a:off x="330384" y="4792589"/>
            <a:ext cx="8424936" cy="21602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Амурское региональное отделение общероссийской общественной организации «Деловая Россия»</a:t>
            </a:r>
          </a:p>
        </p:txBody>
      </p:sp>
      <p:sp>
        <p:nvSpPr>
          <p:cNvPr id="24" name="Объект 8"/>
          <p:cNvSpPr>
            <a:spLocks noGrp="1"/>
          </p:cNvSpPr>
          <p:nvPr>
            <p:ph sz="half" idx="2"/>
          </p:nvPr>
        </p:nvSpPr>
        <p:spPr>
          <a:xfrm>
            <a:off x="251521" y="5008614"/>
            <a:ext cx="6137604" cy="792088"/>
          </a:xfrm>
          <a:ln>
            <a:noFill/>
          </a:ln>
        </p:spPr>
        <p:txBody>
          <a:bodyPr>
            <a:noAutofit/>
          </a:bodyPr>
          <a:lstStyle/>
          <a:p>
            <a:pPr marL="0" lvl="0" indent="0" algn="just">
              <a:spcBef>
                <a:spcPts val="50"/>
              </a:spcBef>
              <a:buClr>
                <a:srgbClr val="0070C0"/>
              </a:buClr>
              <a:buNone/>
            </a:pPr>
            <a:r>
              <a:rPr lang="ru-RU" sz="1100" dirty="0"/>
              <a:t>Объединение усилий предпринимателей для содействия созданию в России благоприятного делового климата, ускоренному развитию отечественной экономики, становлению среднего класса – класса новых российских собственников – и росту благосостояния народа; установление делового и социального партнерства между властью и деловым сообществом; защита законных прав и интересов предпринимателей.</a:t>
            </a:r>
          </a:p>
        </p:txBody>
      </p:sp>
      <p:sp>
        <p:nvSpPr>
          <p:cNvPr id="25" name="Объект 8"/>
          <p:cNvSpPr txBox="1">
            <a:spLocks/>
          </p:cNvSpPr>
          <p:nvPr/>
        </p:nvSpPr>
        <p:spPr>
          <a:xfrm>
            <a:off x="6300192" y="5008614"/>
            <a:ext cx="2599144" cy="122869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г. Благовещенск, ул. </a:t>
            </a:r>
            <a:r>
              <a:rPr lang="ru-RU" sz="1000" dirty="0" err="1" smtClean="0"/>
              <a:t>Зейская</a:t>
            </a:r>
            <a:r>
              <a:rPr lang="ru-RU" sz="1000" dirty="0" smtClean="0"/>
              <a:t> 301, </a:t>
            </a:r>
            <a:r>
              <a:rPr lang="ru-RU" sz="1000" dirty="0"/>
              <a:t>офис </a:t>
            </a:r>
            <a:r>
              <a:rPr lang="ru-RU" sz="1000" dirty="0" smtClean="0"/>
              <a:t>118;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тел. (4162) 37-70-10,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+7 (909) </a:t>
            </a:r>
            <a:r>
              <a:rPr lang="ru-RU" sz="1000" dirty="0" smtClean="0"/>
              <a:t>817 </a:t>
            </a:r>
            <a:r>
              <a:rPr lang="ru-RU" sz="1000" dirty="0"/>
              <a:t>70 </a:t>
            </a:r>
            <a:r>
              <a:rPr lang="ru-RU" sz="1000" dirty="0" smtClean="0"/>
              <a:t>10;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/>
              <a:t>e</a:t>
            </a:r>
            <a:r>
              <a:rPr lang="ru-RU" sz="1000" dirty="0"/>
              <a:t>-</a:t>
            </a:r>
            <a:r>
              <a:rPr lang="en-US" sz="1000" dirty="0"/>
              <a:t>mail</a:t>
            </a:r>
            <a:r>
              <a:rPr lang="ru-RU" sz="1000" dirty="0"/>
              <a:t>: </a:t>
            </a:r>
            <a:r>
              <a:rPr lang="ru-RU" sz="1000" dirty="0" smtClean="0"/>
              <a:t>Dellorosamur28@mail.ru;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/>
              <a:t>https://deloros.ru/regiony/dalnevostochnyy/amurskaya-oblast/</a:t>
            </a:r>
            <a:endParaRPr lang="ru-RU" sz="1000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"/>
          </p:nvPr>
        </p:nvSpPr>
        <p:spPr>
          <a:xfrm>
            <a:off x="324195" y="1270695"/>
            <a:ext cx="8424936" cy="43204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Совет по улучшению инвестиционного климата и развитию предпринимательства при мэре города Благовещенска</a:t>
            </a:r>
          </a:p>
        </p:txBody>
      </p:sp>
      <p:sp>
        <p:nvSpPr>
          <p:cNvPr id="16" name="Объект 8"/>
          <p:cNvSpPr>
            <a:spLocks noGrp="1"/>
          </p:cNvSpPr>
          <p:nvPr>
            <p:ph sz="half" idx="2"/>
          </p:nvPr>
        </p:nvSpPr>
        <p:spPr>
          <a:xfrm>
            <a:off x="251519" y="1702743"/>
            <a:ext cx="6265363" cy="1510233"/>
          </a:xfrm>
          <a:ln>
            <a:noFill/>
          </a:ln>
        </p:spPr>
        <p:txBody>
          <a:bodyPr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Содействие инвесторам (инициаторам) инвестиционных проектов и субъектам малого и среднего предпринимательства в преодолении административных и других барьеров, возникающих при реализации инвестиционных и иных проектов на территории города </a:t>
            </a:r>
            <a:r>
              <a:rPr lang="ru-RU" sz="1100" dirty="0" smtClean="0"/>
              <a:t>Благовещенска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Рассмотрение вопросов, возникающих у инвесторов и субъектов предпринимательства по реализации инвестиционных и иных проектов 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Подготовка предложений по повышению инвестиционной привлекательности и созданию благоприятной среды для развития предпринимательства на территории города </a:t>
            </a:r>
            <a:r>
              <a:rPr lang="ru-RU" sz="1100" dirty="0" smtClean="0"/>
              <a:t>Благовещенска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sp>
        <p:nvSpPr>
          <p:cNvPr id="18" name="Объект 8"/>
          <p:cNvSpPr txBox="1">
            <a:spLocks/>
          </p:cNvSpPr>
          <p:nvPr/>
        </p:nvSpPr>
        <p:spPr>
          <a:xfrm>
            <a:off x="6379056" y="1734740"/>
            <a:ext cx="2520280" cy="9021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ул. Ленина 131, </a:t>
            </a:r>
            <a:r>
              <a:rPr lang="ru-RU" sz="1100" dirty="0" err="1"/>
              <a:t>каб</a:t>
            </a:r>
            <a:r>
              <a:rPr lang="ru-RU" sz="1100" dirty="0"/>
              <a:t>. </a:t>
            </a:r>
            <a:r>
              <a:rPr lang="ru-RU" sz="1100" dirty="0" smtClean="0"/>
              <a:t>105;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(4162) </a:t>
            </a:r>
            <a:r>
              <a:rPr lang="en-US" sz="1100" dirty="0" smtClean="0"/>
              <a:t>233</a:t>
            </a:r>
            <a:r>
              <a:rPr lang="ru-RU" sz="1100" dirty="0" smtClean="0"/>
              <a:t>-</a:t>
            </a:r>
            <a:r>
              <a:rPr lang="en-US" sz="1100" dirty="0" smtClean="0"/>
              <a:t>911</a:t>
            </a:r>
            <a:r>
              <a:rPr lang="ru-RU" sz="1100" dirty="0" smtClean="0"/>
              <a:t>, </a:t>
            </a:r>
            <a:r>
              <a:rPr lang="en-US" sz="1100" dirty="0" smtClean="0"/>
              <a:t>233</a:t>
            </a:r>
            <a:r>
              <a:rPr lang="ru-RU" sz="1100" dirty="0" smtClean="0"/>
              <a:t>-</a:t>
            </a:r>
            <a:r>
              <a:rPr lang="en-US" sz="1100" dirty="0" smtClean="0"/>
              <a:t>912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05674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2">
            <a:extLst>
              <a:ext uri="{FF2B5EF4-FFF2-40B4-BE49-F238E27FC236}">
                <a16:creationId xmlns:a16="http://schemas.microsoft.com/office/drawing/2014/main" xmlns="" id="{5B250E72-4137-4719-88DB-598E66CE8D4F}"/>
              </a:ext>
            </a:extLst>
          </p:cNvPr>
          <p:cNvSpPr txBox="1">
            <a:spLocks/>
          </p:cNvSpPr>
          <p:nvPr/>
        </p:nvSpPr>
        <p:spPr>
          <a:xfrm>
            <a:off x="334624" y="1556792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ГАУ Амурской области «Многофункциональный центр предоставления государственных и муниципальных услуг по городу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Благовещенску»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Объект 8">
            <a:extLst>
              <a:ext uri="{FF2B5EF4-FFF2-40B4-BE49-F238E27FC236}">
                <a16:creationId xmlns:a16="http://schemas.microsoft.com/office/drawing/2014/main" xmlns="" id="{4B53A936-08A0-4DEE-802A-334B8A0B6B8A}"/>
              </a:ext>
            </a:extLst>
          </p:cNvPr>
          <p:cNvSpPr txBox="1">
            <a:spLocks/>
          </p:cNvSpPr>
          <p:nvPr/>
        </p:nvSpPr>
        <p:spPr>
          <a:xfrm>
            <a:off x="241160" y="1970721"/>
            <a:ext cx="6328684" cy="50405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50"/>
              </a:spcBef>
              <a:buClr>
                <a:srgbClr val="0070C0"/>
              </a:buClr>
              <a:buFont typeface="Arial" pitchFamily="34" charset="0"/>
              <a:buNone/>
            </a:pPr>
            <a:r>
              <a:rPr lang="ru-RU" sz="1200" dirty="0" smtClean="0"/>
              <a:t>Предоставление широкого спектра государственных </a:t>
            </a:r>
            <a:r>
              <a:rPr lang="ru-RU" sz="1200" dirty="0"/>
              <a:t>и муниципальных услуг по принципу «одного окна</a:t>
            </a:r>
            <a:r>
              <a:rPr lang="ru-RU" sz="1200" dirty="0" smtClean="0"/>
              <a:t>»</a:t>
            </a:r>
            <a:r>
              <a:rPr lang="en-US" sz="1200" dirty="0" smtClean="0"/>
              <a:t>.</a:t>
            </a:r>
            <a:endParaRPr lang="ru-RU" sz="1200" dirty="0"/>
          </a:p>
        </p:txBody>
      </p:sp>
      <p:sp>
        <p:nvSpPr>
          <p:cNvPr id="21" name="Объект 8">
            <a:extLst>
              <a:ext uri="{FF2B5EF4-FFF2-40B4-BE49-F238E27FC236}">
                <a16:creationId xmlns:a16="http://schemas.microsoft.com/office/drawing/2014/main" xmlns="" id="{DC18403B-2B96-42F6-B0FC-8E97615A3308}"/>
              </a:ext>
            </a:extLst>
          </p:cNvPr>
          <p:cNvSpPr txBox="1">
            <a:spLocks/>
          </p:cNvSpPr>
          <p:nvPr/>
        </p:nvSpPr>
        <p:spPr>
          <a:xfrm>
            <a:off x="6363990" y="1815829"/>
            <a:ext cx="2520280" cy="1152128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г. Благовещенск,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ул. 50 лет </a:t>
            </a:r>
            <a:r>
              <a:rPr lang="ru-RU" sz="1000" dirty="0" smtClean="0"/>
              <a:t>Октября, 4/2, 6/1, 8/2,</a:t>
            </a:r>
            <a:endParaRPr lang="en-US" sz="10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у</a:t>
            </a:r>
            <a:r>
              <a:rPr lang="ru-RU" sz="1000" dirty="0" smtClean="0"/>
              <a:t>л. Амурская, 38; 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тел</a:t>
            </a:r>
            <a:r>
              <a:rPr lang="en-US" sz="1000" dirty="0"/>
              <a:t>. (4162) </a:t>
            </a:r>
            <a:r>
              <a:rPr lang="en-US" sz="1000" dirty="0" smtClean="0"/>
              <a:t>992-222</a:t>
            </a:r>
            <a:r>
              <a:rPr lang="ru-RU" sz="1000" dirty="0" smtClean="0"/>
              <a:t>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/>
              <a:t>e-mail: </a:t>
            </a:r>
            <a:r>
              <a:rPr lang="en-US" sz="1000" dirty="0" smtClean="0"/>
              <a:t>mfc_blag@mail.ru</a:t>
            </a:r>
            <a:r>
              <a:rPr lang="ru-RU" sz="1000" dirty="0" smtClean="0"/>
              <a:t>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/>
              <a:t>https://mfc-amur.ru</a:t>
            </a:r>
            <a:endParaRPr lang="ru-RU" sz="1000" dirty="0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xmlns="" id="{04C39658-2938-4233-B196-2A2A5F54A32F}"/>
              </a:ext>
            </a:extLst>
          </p:cNvPr>
          <p:cNvSpPr txBox="1">
            <a:spLocks/>
          </p:cNvSpPr>
          <p:nvPr/>
        </p:nvSpPr>
        <p:spPr>
          <a:xfrm>
            <a:off x="334624" y="2852936"/>
            <a:ext cx="8424936" cy="2160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Автономная некоммерческая организация «Амурская региональная микрокредитная компания»</a:t>
            </a:r>
          </a:p>
        </p:txBody>
      </p:sp>
      <p:sp>
        <p:nvSpPr>
          <p:cNvPr id="23" name="Объект 8">
            <a:extLst>
              <a:ext uri="{FF2B5EF4-FFF2-40B4-BE49-F238E27FC236}">
                <a16:creationId xmlns:a16="http://schemas.microsoft.com/office/drawing/2014/main" xmlns="" id="{9AE3E78C-34AC-4A83-9302-9B65CDFC1275}"/>
              </a:ext>
            </a:extLst>
          </p:cNvPr>
          <p:cNvSpPr txBox="1">
            <a:spLocks/>
          </p:cNvSpPr>
          <p:nvPr/>
        </p:nvSpPr>
        <p:spPr>
          <a:xfrm>
            <a:off x="6544270" y="3068960"/>
            <a:ext cx="2340000" cy="100811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г. Благовещенск, ул. </a:t>
            </a:r>
            <a:r>
              <a:rPr lang="ru-RU" sz="1000" dirty="0" smtClean="0"/>
              <a:t>Амурская, 38;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тел. (4162) </a:t>
            </a:r>
            <a:r>
              <a:rPr lang="ru-RU" sz="1000" dirty="0" smtClean="0"/>
              <a:t>770-730,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+</a:t>
            </a:r>
            <a:r>
              <a:rPr lang="ru-RU" sz="1000" dirty="0" smtClean="0"/>
              <a:t>7-914-556-36-06;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 smtClean="0"/>
              <a:t>https://</a:t>
            </a:r>
            <a:r>
              <a:rPr lang="ru-RU" sz="1000" dirty="0" smtClean="0"/>
              <a:t>бизнескредит28.рф</a:t>
            </a:r>
            <a:endParaRPr lang="ru-RU" sz="1000" dirty="0"/>
          </a:p>
        </p:txBody>
      </p:sp>
      <p:sp>
        <p:nvSpPr>
          <p:cNvPr id="24" name="Объект 8">
            <a:extLst>
              <a:ext uri="{FF2B5EF4-FFF2-40B4-BE49-F238E27FC236}">
                <a16:creationId xmlns:a16="http://schemas.microsoft.com/office/drawing/2014/main" xmlns="" id="{A3B5E2F8-753D-4448-87A2-5550F7B77754}"/>
              </a:ext>
            </a:extLst>
          </p:cNvPr>
          <p:cNvSpPr txBox="1">
            <a:spLocks/>
          </p:cNvSpPr>
          <p:nvPr/>
        </p:nvSpPr>
        <p:spPr>
          <a:xfrm>
            <a:off x="243310" y="3068960"/>
            <a:ext cx="6120680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50"/>
              </a:spcBef>
              <a:buClr>
                <a:srgbClr val="0070C0"/>
              </a:buClr>
              <a:buNone/>
            </a:pPr>
            <a:r>
              <a:rPr lang="ru-RU" sz="1100" dirty="0"/>
              <a:t>Обеспечение доступа субъектов малого и среднего предпринимательства и организаций, образующих инфраструктуру поддержки субъектов малого и среднего предпринимательства на территории Амурской области, к финансовым ресурсам посредством предоставления </a:t>
            </a:r>
            <a:r>
              <a:rPr lang="ru-RU" sz="1100" dirty="0" err="1" smtClean="0"/>
              <a:t>микрозаймов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pic>
        <p:nvPicPr>
          <p:cNvPr id="25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ИНФРАСТРУКТУРА ПОДДЕРЖКИ ИНВЕСТИЦИОННОЙ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ПРЕДПРИНИМАТЕЛЬСКОЙ ДЕЯТЕЛЬНОСТИ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48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xmlns="" id="{5B250E72-4137-4719-88DB-598E66CE8D4F}"/>
              </a:ext>
            </a:extLst>
          </p:cNvPr>
          <p:cNvSpPr txBox="1">
            <a:spLocks/>
          </p:cNvSpPr>
          <p:nvPr/>
        </p:nvSpPr>
        <p:spPr>
          <a:xfrm>
            <a:off x="334624" y="4040801"/>
            <a:ext cx="8424936" cy="2885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Уполномоченный по защите прав предпринимателей Амурской области – </a:t>
            </a:r>
            <a:r>
              <a:rPr lang="ru-RU" sz="1200" dirty="0" smtClean="0">
                <a:solidFill>
                  <a:srgbClr val="0066CC"/>
                </a:solidFill>
              </a:rPr>
              <a:t>Радченко Игорь Павлович</a:t>
            </a:r>
            <a:endParaRPr lang="ru-RU" sz="1200" dirty="0">
              <a:solidFill>
                <a:srgbClr val="0066CC"/>
              </a:solidFill>
            </a:endParaRPr>
          </a:p>
        </p:txBody>
      </p:sp>
      <p:sp>
        <p:nvSpPr>
          <p:cNvPr id="13" name="Объект 8">
            <a:extLst>
              <a:ext uri="{FF2B5EF4-FFF2-40B4-BE49-F238E27FC236}">
                <a16:creationId xmlns:a16="http://schemas.microsoft.com/office/drawing/2014/main" xmlns="" id="{4B53A936-08A0-4DEE-802A-334B8A0B6B8A}"/>
              </a:ext>
            </a:extLst>
          </p:cNvPr>
          <p:cNvSpPr txBox="1">
            <a:spLocks/>
          </p:cNvSpPr>
          <p:nvPr/>
        </p:nvSpPr>
        <p:spPr>
          <a:xfrm>
            <a:off x="241160" y="4361057"/>
            <a:ext cx="6336704" cy="169650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Защита прав </a:t>
            </a:r>
            <a:r>
              <a:rPr lang="ru-RU" sz="1100" dirty="0"/>
              <a:t>и </a:t>
            </a:r>
            <a:r>
              <a:rPr lang="ru-RU" sz="1100" dirty="0" smtClean="0"/>
              <a:t>законных интересов </a:t>
            </a:r>
            <a:r>
              <a:rPr lang="ru-RU" sz="1100" dirty="0"/>
              <a:t>субъектов предпринимательской </a:t>
            </a:r>
            <a:r>
              <a:rPr lang="ru-RU" sz="1100" dirty="0" smtClean="0"/>
              <a:t>деятельности</a:t>
            </a:r>
            <a:r>
              <a:rPr lang="en-US" sz="1100" dirty="0"/>
              <a:t>.</a:t>
            </a:r>
            <a:endParaRPr lang="ru-RU" sz="1100" dirty="0" smtClean="0"/>
          </a:p>
          <a:p>
            <a:pPr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Осуществление контроля </a:t>
            </a:r>
            <a:r>
              <a:rPr lang="ru-RU" sz="1100" dirty="0"/>
              <a:t>за соблюдением прав и законных интересов предпринимателей федеральными органами исполнительной власти, органами исполнительной власти </a:t>
            </a:r>
            <a:r>
              <a:rPr lang="ru-RU" sz="1100" dirty="0" smtClean="0"/>
              <a:t>субъектов Российской </a:t>
            </a:r>
            <a:r>
              <a:rPr lang="ru-RU" sz="1100" dirty="0"/>
              <a:t>Федерации, органами местного </a:t>
            </a:r>
            <a:r>
              <a:rPr lang="ru-RU" sz="1100" dirty="0" smtClean="0"/>
              <a:t>самоуправления</a:t>
            </a:r>
            <a:r>
              <a:rPr lang="en-US" sz="1100" dirty="0" smtClean="0"/>
              <a:t>.</a:t>
            </a:r>
            <a:endParaRPr lang="ru-RU" sz="1100" dirty="0" smtClean="0"/>
          </a:p>
          <a:p>
            <a:pPr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Содействие </a:t>
            </a:r>
            <a:r>
              <a:rPr lang="ru-RU" sz="1100" dirty="0"/>
              <a:t>развитию общественных институтов, ориентированных на защиту прав и </a:t>
            </a:r>
            <a:r>
              <a:rPr lang="ru-RU" sz="1100" dirty="0" smtClean="0"/>
              <a:t>законных интересов </a:t>
            </a:r>
            <a:r>
              <a:rPr lang="ru-RU" sz="1100" dirty="0"/>
              <a:t>субъектов предпринимательской </a:t>
            </a:r>
            <a:r>
              <a:rPr lang="ru-RU" sz="1100" dirty="0" smtClean="0"/>
              <a:t>деятельности</a:t>
            </a:r>
            <a:r>
              <a:rPr lang="en-US" sz="1100" dirty="0" smtClean="0"/>
              <a:t>.</a:t>
            </a:r>
            <a:endParaRPr lang="ru-RU" sz="1100" dirty="0" smtClean="0"/>
          </a:p>
          <a:p>
            <a:pPr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Взаимодействие </a:t>
            </a:r>
            <a:r>
              <a:rPr lang="ru-RU" sz="1100" dirty="0"/>
              <a:t>с предпринимательским </a:t>
            </a:r>
            <a:r>
              <a:rPr lang="ru-RU" sz="1100" dirty="0" smtClean="0"/>
              <a:t>сообществом</a:t>
            </a:r>
            <a:r>
              <a:rPr lang="en-US" sz="1100" dirty="0" smtClean="0"/>
              <a:t>.</a:t>
            </a:r>
            <a:endParaRPr lang="ru-RU" sz="1100" dirty="0" smtClean="0"/>
          </a:p>
          <a:p>
            <a:pPr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Участие </a:t>
            </a:r>
            <a:r>
              <a:rPr lang="ru-RU" sz="1100" dirty="0"/>
              <a:t>в формировании и реализации государственной политики в области развития предпринимательской деятельности.</a:t>
            </a:r>
          </a:p>
        </p:txBody>
      </p:sp>
      <p:sp>
        <p:nvSpPr>
          <p:cNvPr id="14" name="Объект 8">
            <a:extLst>
              <a:ext uri="{FF2B5EF4-FFF2-40B4-BE49-F238E27FC236}">
                <a16:creationId xmlns:a16="http://schemas.microsoft.com/office/drawing/2014/main" xmlns="" id="{DC18403B-2B96-42F6-B0FC-8E97615A3308}"/>
              </a:ext>
            </a:extLst>
          </p:cNvPr>
          <p:cNvSpPr txBox="1">
            <a:spLocks/>
          </p:cNvSpPr>
          <p:nvPr/>
        </p:nvSpPr>
        <p:spPr>
          <a:xfrm>
            <a:off x="6372010" y="4307167"/>
            <a:ext cx="2520280" cy="1246335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г. Благовещенск,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 smtClean="0"/>
              <a:t>тел</a:t>
            </a:r>
            <a:r>
              <a:rPr lang="en-US" sz="1000" dirty="0"/>
              <a:t>. </a:t>
            </a:r>
            <a:r>
              <a:rPr lang="en-US" sz="1000" dirty="0" smtClean="0"/>
              <a:t>8 909 817 08 56</a:t>
            </a:r>
            <a:r>
              <a:rPr lang="ru-RU" sz="1000" dirty="0" smtClean="0"/>
              <a:t>,</a:t>
            </a:r>
            <a:endParaRPr lang="en-US" sz="10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 smtClean="0"/>
              <a:t>8 914 387 16 06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/>
              <a:t>e-mail: </a:t>
            </a:r>
            <a:r>
              <a:rPr lang="ru-RU" sz="1000" dirty="0" smtClean="0"/>
              <a:t>89143871606</a:t>
            </a:r>
            <a:r>
              <a:rPr lang="en-US" sz="1000" dirty="0" smtClean="0"/>
              <a:t>@mail.ru</a:t>
            </a:r>
            <a:r>
              <a:rPr lang="ru-RU" sz="1000" dirty="0" smtClean="0"/>
              <a:t>,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 err="1" smtClean="0"/>
              <a:t>amurobl@ombudsmanbiz</a:t>
            </a:r>
            <a:r>
              <a:rPr lang="ru-RU" sz="1000" dirty="0" smtClean="0"/>
              <a:t>;</a:t>
            </a:r>
            <a:endParaRPr lang="en-US" sz="10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 err="1" smtClean="0"/>
              <a:t>офф</a:t>
            </a:r>
            <a:r>
              <a:rPr lang="ru-RU" sz="1000" dirty="0" smtClean="0"/>
              <a:t>. </a:t>
            </a:r>
            <a:r>
              <a:rPr lang="en-US" sz="1000" dirty="0" smtClean="0"/>
              <a:t>Telegram-</a:t>
            </a:r>
            <a:r>
              <a:rPr lang="ru-RU" sz="1000" dirty="0" smtClean="0"/>
              <a:t>канал: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 smtClean="0"/>
              <a:t>t.me/RUP_Amur28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4218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281" y="3217373"/>
            <a:ext cx="45550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solidFill>
                <a:srgbClr val="0070C0"/>
              </a:solidFill>
            </a:endParaRPr>
          </a:p>
          <a:p>
            <a:r>
              <a:rPr lang="ru-RU" sz="1200" b="1" dirty="0">
                <a:solidFill>
                  <a:srgbClr val="0070C0"/>
                </a:solidFill>
              </a:rPr>
              <a:t>Управление экономического развития и инвестиций администрации города Благовещенска</a:t>
            </a:r>
          </a:p>
          <a:p>
            <a:endParaRPr lang="ru-RU" sz="1200" b="1" dirty="0">
              <a:solidFill>
                <a:srgbClr val="0070C0"/>
              </a:solidFill>
            </a:endParaRPr>
          </a:p>
          <a:p>
            <a:r>
              <a:rPr lang="ru-RU" sz="1200" dirty="0"/>
              <a:t>675000, Амурская область, г. Благовещенск, ул. Ленина, </a:t>
            </a:r>
            <a:r>
              <a:rPr lang="ru-RU" sz="1200" dirty="0" smtClean="0"/>
              <a:t>131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Начальник управления – Соколовская Елена Александровна, тел. +7 (4162) </a:t>
            </a:r>
            <a:r>
              <a:rPr lang="ru-RU" sz="1200" dirty="0" smtClean="0"/>
              <a:t>233-900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Отдел развития предпринимательства и инвестиций – </a:t>
            </a:r>
            <a:r>
              <a:rPr lang="ru-RU" sz="1200" dirty="0" err="1" smtClean="0"/>
              <a:t>каб</a:t>
            </a:r>
            <a:r>
              <a:rPr lang="ru-RU" sz="1200" dirty="0" smtClean="0"/>
              <a:t>. 105</a:t>
            </a:r>
            <a:r>
              <a:rPr lang="ru-RU" sz="1200" dirty="0" smtClean="0"/>
              <a:t>, тел</a:t>
            </a:r>
            <a:r>
              <a:rPr lang="ru-RU" sz="1200" dirty="0"/>
              <a:t>. +7 (4162) </a:t>
            </a:r>
            <a:r>
              <a:rPr lang="ru-RU" sz="1200" dirty="0" smtClean="0"/>
              <a:t>233-911, +7 (4162) 233-912, +7 (4162) 233-913</a:t>
            </a:r>
            <a:endParaRPr lang="ru-RU" sz="1200" dirty="0"/>
          </a:p>
          <a:p>
            <a:endParaRPr lang="ru-RU" sz="1200" dirty="0"/>
          </a:p>
          <a:p>
            <a:r>
              <a:rPr lang="en-US" sz="1200" dirty="0" smtClean="0"/>
              <a:t>e-mail</a:t>
            </a:r>
            <a:r>
              <a:rPr lang="en-US" sz="1200" dirty="0"/>
              <a:t>: otdel.opin@admblag.ru</a:t>
            </a:r>
            <a:endParaRPr lang="ru-RU" sz="1200" dirty="0"/>
          </a:p>
          <a:p>
            <a:endParaRPr lang="ru-RU" sz="1200" dirty="0" smtClean="0"/>
          </a:p>
          <a:p>
            <a:r>
              <a:rPr lang="ru-RU" sz="1200" dirty="0" smtClean="0"/>
              <a:t>Обратная связь на сайте - адрес </a:t>
            </a:r>
            <a:r>
              <a:rPr lang="ru-RU" sz="1200" dirty="0"/>
              <a:t>в сети </a:t>
            </a:r>
            <a:r>
              <a:rPr lang="ru-RU" sz="1200" dirty="0" smtClean="0"/>
              <a:t>Интернет: www.admblag.ru</a:t>
            </a:r>
            <a:endParaRPr lang="ru-RU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D7DD87-FE3C-4F42-8905-CFC05D4B371C}"/>
              </a:ext>
            </a:extLst>
          </p:cNvPr>
          <p:cNvSpPr txBox="1"/>
          <p:nvPr/>
        </p:nvSpPr>
        <p:spPr>
          <a:xfrm>
            <a:off x="398785" y="1417174"/>
            <a:ext cx="8136904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Контакты</a:t>
            </a:r>
          </a:p>
          <a:p>
            <a:endParaRPr lang="ru-RU" sz="5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200" dirty="0" smtClean="0"/>
              <a:t>Калашников Александр Сергеевич</a:t>
            </a:r>
            <a:r>
              <a:rPr lang="ru-RU" sz="1200" dirty="0"/>
              <a:t> - заместитель мэра города Благовещенска, телефон: </a:t>
            </a:r>
            <a:r>
              <a:rPr lang="ru-RU" sz="1200" dirty="0" smtClean="0"/>
              <a:t>233-714</a:t>
            </a:r>
            <a:endParaRPr lang="ru-RU" sz="1200" dirty="0"/>
          </a:p>
          <a:p>
            <a:endParaRPr lang="ru-RU" sz="600" dirty="0"/>
          </a:p>
          <a:p>
            <a:r>
              <a:rPr lang="ru-RU" sz="1200" dirty="0" err="1"/>
              <a:t>Кролевецкий</a:t>
            </a:r>
            <a:r>
              <a:rPr lang="ru-RU" sz="1200" dirty="0"/>
              <a:t> Андрей Анатольевич - начальник управления архитектуры и градостроительства администрации города Благовещенска, телефон: </a:t>
            </a:r>
            <a:r>
              <a:rPr lang="ru-RU" sz="1200" dirty="0" smtClean="0"/>
              <a:t>233-817, 233-815</a:t>
            </a:r>
            <a:endParaRPr lang="ru-RU" sz="1200" dirty="0"/>
          </a:p>
          <a:p>
            <a:endParaRPr lang="ru-RU" sz="600" dirty="0"/>
          </a:p>
          <a:p>
            <a:r>
              <a:rPr lang="ru-RU" sz="1200" dirty="0" err="1" smtClean="0"/>
              <a:t>Покарева</a:t>
            </a:r>
            <a:r>
              <a:rPr lang="ru-RU" sz="1200" dirty="0" smtClean="0"/>
              <a:t> Ольга Михайловна-</a:t>
            </a:r>
            <a:r>
              <a:rPr lang="ru-RU" sz="1200" dirty="0"/>
              <a:t> начальник земельного управления администрации города </a:t>
            </a:r>
            <a:r>
              <a:rPr lang="ru-RU" sz="1200" dirty="0" smtClean="0"/>
              <a:t>Благовещенска, </a:t>
            </a:r>
          </a:p>
          <a:p>
            <a:r>
              <a:rPr lang="ru-RU" sz="1200" dirty="0" smtClean="0"/>
              <a:t>телефон</a:t>
            </a:r>
            <a:r>
              <a:rPr lang="ru-RU" sz="1200" dirty="0"/>
              <a:t>: </a:t>
            </a:r>
            <a:r>
              <a:rPr lang="ru-RU" sz="1200" dirty="0" smtClean="0"/>
              <a:t>233-861</a:t>
            </a:r>
            <a:endParaRPr lang="ru-RU" sz="1200" dirty="0"/>
          </a:p>
          <a:p>
            <a:endParaRPr lang="ru-RU" sz="600" dirty="0"/>
          </a:p>
          <a:p>
            <a:r>
              <a:rPr lang="ru-RU" sz="1200" dirty="0"/>
              <a:t>Богданова Ольга Альбертовна - председатель комитета по управлению имуществом муниципального образования города Благовещенска, телефон: </a:t>
            </a:r>
            <a:r>
              <a:rPr lang="ru-RU" sz="1200" dirty="0" smtClean="0"/>
              <a:t>223-701</a:t>
            </a:r>
            <a:endParaRPr lang="ru-RU" sz="1200" dirty="0"/>
          </a:p>
          <a:p>
            <a:endParaRPr lang="ru-RU" sz="1200" b="1" dirty="0">
              <a:solidFill>
                <a:srgbClr val="0070C0"/>
              </a:solidFill>
            </a:endParaRPr>
          </a:p>
        </p:txBody>
      </p:sp>
      <p:pic>
        <p:nvPicPr>
          <p:cNvPr id="11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95536" y="188639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СПРАВОЧНАЯ ИНФОРМАЦИЯ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ДЛЯ ИНВЕСТОРОВ И ПРЕДПРИНИМАТЕЛЕЙ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49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1027" name="Picture 3" descr="C:\Users\DailideDA\Desktop\qr-cod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089" y="3861048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81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4" y="692696"/>
            <a:ext cx="669674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/>
              <a:t>Уважаемые </a:t>
            </a:r>
            <a:r>
              <a:rPr lang="ru-RU" sz="1400" b="1" i="1" dirty="0"/>
              <a:t>инвесторы и предприниматели</a:t>
            </a:r>
            <a:r>
              <a:rPr lang="ru-RU" sz="1400" b="1" i="1" dirty="0" smtClean="0"/>
              <a:t>!</a:t>
            </a:r>
          </a:p>
          <a:p>
            <a:pPr algn="just"/>
            <a:endParaRPr lang="ru-RU" sz="1400" b="1" i="1" dirty="0"/>
          </a:p>
          <a:p>
            <a:pPr indent="457200" algn="just"/>
            <a:r>
              <a:rPr lang="ru-RU" sz="1400" dirty="0"/>
              <a:t>Наш город был основан в 1856 году как </a:t>
            </a:r>
            <a:r>
              <a:rPr lang="ru-RU" sz="1400" dirty="0" err="1"/>
              <a:t>Усть-Зейский</a:t>
            </a:r>
            <a:r>
              <a:rPr lang="ru-RU" sz="1400" dirty="0"/>
              <a:t> военный пост на Амуре, на границе с Китаем. Сегодня Благовещенск – административный, политический, деловой, промышленный, научно-образова­тельный и культурный центр Амурской области. Администрация города делает всё возможное для того, чтобы повысить привлекательность делового  климата столицы Приамурья.</a:t>
            </a:r>
          </a:p>
          <a:p>
            <a:pPr indent="457200" algn="just"/>
            <a:r>
              <a:rPr lang="ru-RU" sz="1400" dirty="0"/>
              <a:t>Уникальное географическое положение на границе с КНР, наличие таможенного перехода и развитой транспортной инфраструктуры – международного аэропорта, железнодорожного, автомобильного, речного транспорта – способствуют укреплению экономического и социального сотрудничества России и Китая. Трансграничный мост и канатно-подвесная дорога через реку Амур открывают новые возможности развития туризма, торговли и промышленного производства.  </a:t>
            </a:r>
          </a:p>
          <a:p>
            <a:pPr indent="457200" algn="just"/>
            <a:r>
              <a:rPr lang="ru-RU" sz="1400" dirty="0"/>
              <a:t>На территории Благовещенска реализуются крупные инвестиционные проекты, </a:t>
            </a:r>
            <a:r>
              <a:rPr lang="ru-RU" sz="1400" dirty="0" smtClean="0"/>
              <a:t>город открыт </a:t>
            </a:r>
            <a:r>
              <a:rPr lang="ru-RU" sz="1400" dirty="0"/>
              <a:t>для новых деловых партнеров. Наша инвестиционная политика направлена на поддержку конкурентоспособности, снижение административных барьеров, сопровождение перспективных проектов и установление эффективного сотрудничества с инвесторами во всех отраслях.</a:t>
            </a:r>
          </a:p>
          <a:p>
            <a:pPr indent="457200" algn="just"/>
            <a:r>
              <a:rPr lang="ru-RU" sz="1400" dirty="0"/>
              <a:t>Мы готовы к диалогу с инвестиционным сообществом.</a:t>
            </a:r>
          </a:p>
          <a:p>
            <a:pPr indent="457200" algn="just"/>
            <a:r>
              <a:rPr lang="ru-RU" sz="1400" dirty="0"/>
              <a:t>Приглашаем оценить инвестиционный потенциал нашего города и перспективы совместной работы.</a:t>
            </a:r>
          </a:p>
          <a:p>
            <a:pPr algn="just"/>
            <a:endParaRPr lang="ru-RU" sz="1400" dirty="0">
              <a:cs typeface="Arial" pitchFamily="34" charset="0"/>
            </a:endParaRPr>
          </a:p>
          <a:p>
            <a:pPr algn="just"/>
            <a:endParaRPr lang="ru-RU" sz="1400" dirty="0">
              <a:cs typeface="Arial" pitchFamily="34" charset="0"/>
            </a:endParaRPr>
          </a:p>
          <a:p>
            <a:pPr algn="just"/>
            <a:r>
              <a:rPr lang="ru-RU" sz="1400" dirty="0">
                <a:cs typeface="Arial" pitchFamily="34" charset="0"/>
              </a:rPr>
              <a:t>Мэр города Благовещенска</a:t>
            </a:r>
          </a:p>
          <a:p>
            <a:pPr algn="just"/>
            <a:r>
              <a:rPr lang="ru-RU" sz="1400" dirty="0">
                <a:cs typeface="Arial" pitchFamily="34" charset="0"/>
              </a:rPr>
              <a:t>Олег </a:t>
            </a:r>
            <a:r>
              <a:rPr lang="ru-RU" sz="1400" dirty="0" err="1">
                <a:cs typeface="Arial" pitchFamily="34" charset="0"/>
              </a:rPr>
              <a:t>Имамеев</a:t>
            </a:r>
            <a:endParaRPr lang="ru-RU" sz="1400" dirty="0"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0085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81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2" b="21304"/>
          <a:stretch/>
        </p:blipFill>
        <p:spPr bwMode="auto">
          <a:xfrm>
            <a:off x="0" y="1315797"/>
            <a:ext cx="914400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544309"/>
            <a:ext cx="9144000" cy="1215384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07604" y="2875002"/>
            <a:ext cx="7128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</a:rPr>
              <a:t>ДОБРО ПОЖАЛОВАТЬ В БЛАГОВЕЩЕНСК!</a:t>
            </a:r>
          </a:p>
        </p:txBody>
      </p:sp>
    </p:spTree>
    <p:extLst>
      <p:ext uri="{BB962C8B-B14F-4D97-AF65-F5344CB8AC3E}">
        <p14:creationId xmlns:p14="http://schemas.microsoft.com/office/powerpoint/2010/main" val="78393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ed8bd1dc-6451-47e0-b2b8-4077671bf39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994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\\fileserv\FILES\Управление экономического развития и инвестиций\Отдел развития предпринимательства и инвестиций\Новые фото города 2017\фото много города\IMG_001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62701" r="-68" b="16853"/>
          <a:stretch/>
        </p:blipFill>
        <p:spPr bwMode="auto">
          <a:xfrm>
            <a:off x="0" y="0"/>
            <a:ext cx="9150151" cy="118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188000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67544" y="404665"/>
            <a:ext cx="44644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ОБЩАЯ ИНФОРМАЦИЯ</a:t>
            </a:r>
          </a:p>
        </p:txBody>
      </p:sp>
      <p:pic>
        <p:nvPicPr>
          <p:cNvPr id="7" name="Рисунок 6" descr="C:\Users\User\Desktop\Амурская область карта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9" t="19317" r="36944" b="20789"/>
          <a:stretch/>
        </p:blipFill>
        <p:spPr bwMode="auto">
          <a:xfrm>
            <a:off x="251520" y="1268760"/>
            <a:ext cx="3960440" cy="30243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8152" y="1410998"/>
            <a:ext cx="4386336" cy="5258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66CC"/>
                </a:solidFill>
              </a:rPr>
              <a:t>Дата основания</a:t>
            </a:r>
            <a:r>
              <a:rPr lang="ru-RU" sz="1200" b="1" dirty="0">
                <a:solidFill>
                  <a:srgbClr val="0070C0"/>
                </a:solidFill>
              </a:rPr>
              <a:t>:</a:t>
            </a:r>
            <a:r>
              <a:rPr lang="ru-RU" sz="1200" dirty="0"/>
              <a:t>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1856</a:t>
            </a:r>
            <a:r>
              <a:rPr lang="ru-RU" sz="1200" dirty="0"/>
              <a:t> год</a:t>
            </a:r>
          </a:p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66CC"/>
                </a:solidFill>
              </a:rPr>
              <a:t>Площадь</a:t>
            </a:r>
            <a:r>
              <a:rPr lang="ru-RU" sz="1200" b="1" dirty="0">
                <a:solidFill>
                  <a:srgbClr val="0070C0"/>
                </a:solidFill>
              </a:rPr>
              <a:t>:</a:t>
            </a:r>
            <a:r>
              <a:rPr lang="ru-RU" sz="1200" dirty="0"/>
              <a:t>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321</a:t>
            </a:r>
            <a:r>
              <a:rPr lang="ru-RU" sz="1200" dirty="0"/>
              <a:t> км</a:t>
            </a:r>
            <a:r>
              <a:rPr lang="ru-RU" sz="1200" baseline="30000" dirty="0"/>
              <a:t>2</a:t>
            </a:r>
          </a:p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Численность населения: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246,3 </a:t>
            </a:r>
            <a:r>
              <a:rPr lang="ru-RU" sz="1200" dirty="0" smtClean="0"/>
              <a:t>тыс</a:t>
            </a:r>
            <a:r>
              <a:rPr lang="ru-RU" sz="1200" dirty="0"/>
              <a:t>. человек</a:t>
            </a:r>
          </a:p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Плотность населения: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766</a:t>
            </a:r>
            <a:r>
              <a:rPr lang="ru-RU" sz="1200" dirty="0" smtClean="0"/>
              <a:t> чел</a:t>
            </a:r>
            <a:r>
              <a:rPr lang="ru-RU" sz="1200" dirty="0"/>
              <a:t>./км</a:t>
            </a:r>
            <a:r>
              <a:rPr lang="ru-RU" sz="1200" baseline="30000" dirty="0"/>
              <a:t>2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В состав территории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100" dirty="0"/>
              <a:t>муниципального образования города Благовещенска входят сельские населенные пункты: село Белогорье, поселок </a:t>
            </a:r>
            <a:r>
              <a:rPr lang="ru-RU" sz="1100" dirty="0" err="1"/>
              <a:t>Мухинка</a:t>
            </a:r>
            <a:r>
              <a:rPr lang="ru-RU" sz="1100" dirty="0"/>
              <a:t>, железнодорожные станции Белогорье и </a:t>
            </a:r>
            <a:r>
              <a:rPr lang="ru-RU" sz="1100" dirty="0" err="1"/>
              <a:t>Призейская</a:t>
            </a:r>
            <a:r>
              <a:rPr lang="ru-RU" sz="1100" dirty="0"/>
              <a:t>, село Плодопитомник, село Садовое.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Климатические условия: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100" dirty="0"/>
              <a:t>Благовещенск расположен на юге Амурской области в умеренном географическом поясе, преобладает муссонный климат. Средняя температура января: – </a:t>
            </a:r>
            <a:r>
              <a:rPr lang="en-US" sz="1100" dirty="0" smtClean="0"/>
              <a:t>30</a:t>
            </a:r>
            <a:r>
              <a:rPr lang="ru-RU" sz="1100" dirty="0" smtClean="0"/>
              <a:t>,</a:t>
            </a:r>
            <a:r>
              <a:rPr lang="en-US" sz="1100" dirty="0" smtClean="0"/>
              <a:t>2</a:t>
            </a:r>
            <a:r>
              <a:rPr lang="ru-RU" sz="1100" dirty="0" smtClean="0"/>
              <a:t>°С</a:t>
            </a:r>
            <a:r>
              <a:rPr lang="ru-RU" sz="1100" dirty="0"/>
              <a:t>, средняя температура июля: +</a:t>
            </a:r>
            <a:r>
              <a:rPr lang="ru-RU" sz="1100" dirty="0" smtClean="0"/>
              <a:t>2</a:t>
            </a:r>
            <a:r>
              <a:rPr lang="en-US" sz="1100" dirty="0" smtClean="0"/>
              <a:t>0</a:t>
            </a:r>
            <a:r>
              <a:rPr lang="ru-RU" sz="1100" dirty="0" smtClean="0"/>
              <a:t>,</a:t>
            </a:r>
            <a:r>
              <a:rPr lang="en-US" sz="1100" dirty="0" smtClean="0"/>
              <a:t>8</a:t>
            </a:r>
            <a:r>
              <a:rPr lang="ru-RU" sz="1100" dirty="0" smtClean="0"/>
              <a:t>°С</a:t>
            </a:r>
            <a:r>
              <a:rPr lang="ru-RU" sz="1100" dirty="0"/>
              <a:t>.</a:t>
            </a:r>
          </a:p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Часовой пояс:</a:t>
            </a:r>
            <a:r>
              <a:rPr lang="ru-RU" sz="1200" dirty="0">
                <a:solidFill>
                  <a:srgbClr val="0070C0"/>
                </a:solidFill>
              </a:rPr>
              <a:t> </a:t>
            </a:r>
            <a:r>
              <a:rPr lang="ru-RU" sz="1100" dirty="0"/>
              <a:t>UTC+9/MSK+6. </a:t>
            </a:r>
            <a:r>
              <a:rPr lang="ru-RU" sz="1200" b="1" dirty="0">
                <a:solidFill>
                  <a:srgbClr val="0070C0"/>
                </a:solidFill>
              </a:rPr>
              <a:t>Телефонный код: </a:t>
            </a:r>
            <a:r>
              <a:rPr lang="ru-RU" sz="1100" dirty="0"/>
              <a:t>+7 4162.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Природные ресурсы: </a:t>
            </a:r>
            <a:r>
              <a:rPr lang="ru-RU" sz="1100" dirty="0"/>
              <a:t>город Благовещенск расположен на левом берегу р. Амур при впадении в нее р. </a:t>
            </a:r>
            <a:r>
              <a:rPr lang="ru-RU" sz="1100" dirty="0" err="1" smtClean="0"/>
              <a:t>Зея</a:t>
            </a:r>
            <a:r>
              <a:rPr lang="ru-RU" sz="1100" dirty="0" smtClean="0"/>
              <a:t>. </a:t>
            </a:r>
            <a:r>
              <a:rPr lang="ru-RU" sz="1100" dirty="0"/>
              <a:t>В долине рек Амур и </a:t>
            </a:r>
            <a:r>
              <a:rPr lang="ru-RU" sz="1100" dirty="0" err="1"/>
              <a:t>Зея</a:t>
            </a:r>
            <a:r>
              <a:rPr lang="ru-RU" sz="1100" dirty="0"/>
              <a:t> по территории города протекают реки </a:t>
            </a:r>
            <a:r>
              <a:rPr lang="ru-RU" sz="1100" dirty="0" err="1"/>
              <a:t>Бурхановка</a:t>
            </a:r>
            <a:r>
              <a:rPr lang="ru-RU" sz="1100" dirty="0"/>
              <a:t> и Чигири. Площадь зеленых насаждений в пределах современной городской черты составляет 11 783 га, что соответствует 36,7% общей площади города. Наибольшую площадь занимают городские леса 11 185 га, которые расположены большими массивами и представлены </a:t>
            </a:r>
            <a:r>
              <a:rPr lang="ru-RU" sz="1100" dirty="0" err="1"/>
              <a:t>низкобонитетными</a:t>
            </a:r>
            <a:r>
              <a:rPr lang="ru-RU" sz="1100" dirty="0"/>
              <a:t> насаждениями дуба монгольского, березы и ценными для рекреации насаждениями сосны.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Минеральные ресурсы: </a:t>
            </a:r>
            <a:r>
              <a:rPr lang="ru-RU" sz="1100" dirty="0"/>
              <a:t>в пределах территории городского округа разведаны и утверждены балансы запасов месторождения полезных ископаемых: песок природный, песок кварцевый, песок строительный, галька, гравий, щебень, торф, суглинок для кирпича М 125, глина для керамического кирпича,  суглинок для керамзита М 500,  глина для керамзита, </a:t>
            </a:r>
            <a:r>
              <a:rPr lang="ru-RU" sz="1100" dirty="0" err="1"/>
              <a:t>гранодиорит</a:t>
            </a:r>
            <a:r>
              <a:rPr lang="ru-RU" sz="1100" dirty="0"/>
              <a:t> для получения щебня в тяжелый бетон, сапропель силикатный.</a:t>
            </a:r>
          </a:p>
          <a:p>
            <a:pPr algn="just">
              <a:spcAft>
                <a:spcPts val="300"/>
              </a:spcAft>
            </a:pP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293097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Благовещенск является административным центром </a:t>
            </a:r>
            <a:r>
              <a:rPr lang="ru-RU" sz="1200" dirty="0"/>
              <a:t>Амурской области, расположен в Дальневосточном федеральном округе Российской Федерации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44" y="5229202"/>
            <a:ext cx="360040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Город Благовещенск –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единственный из областных центров</a:t>
            </a:r>
            <a:r>
              <a:rPr lang="ru-RU" sz="1200" dirty="0"/>
              <a:t> Российской Федерации, который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расположен на государственной границе</a:t>
            </a:r>
            <a:r>
              <a:rPr lang="ru-RU" sz="1200" dirty="0"/>
              <a:t>. Благовещенск и китайский город </a:t>
            </a:r>
            <a:r>
              <a:rPr lang="ru-RU" sz="1200" dirty="0" err="1"/>
              <a:t>Хэйхэ</a:t>
            </a:r>
            <a:r>
              <a:rPr lang="ru-RU" sz="1200" dirty="0"/>
              <a:t> разделяют лишь 800 метров реки Амур.  </a:t>
            </a:r>
          </a:p>
        </p:txBody>
      </p:sp>
      <p:sp>
        <p:nvSpPr>
          <p:cNvPr id="20" name="Овал 19"/>
          <p:cNvSpPr/>
          <p:nvPr/>
        </p:nvSpPr>
        <p:spPr>
          <a:xfrm>
            <a:off x="2591792" y="3356992"/>
            <a:ext cx="108000" cy="108000"/>
          </a:xfrm>
          <a:prstGeom prst="ellipse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4427984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4904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3eafd43b-66f1-4384-bfdf-860548e1921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32"/>
          <a:stretch/>
        </p:blipFill>
        <p:spPr bwMode="auto">
          <a:xfrm>
            <a:off x="-2580" y="0"/>
            <a:ext cx="9144000" cy="686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40947" y="8868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6000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kolovskaya\Desktop\Инвест стратегия\Инвестиц паспорт\357721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4" b="11657"/>
          <a:stretch/>
        </p:blipFill>
        <p:spPr bwMode="auto">
          <a:xfrm>
            <a:off x="5308081" y="-3509"/>
            <a:ext cx="383591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okolovskaya\Desktop\Инвест стратегия\Инвестиц паспорт\1689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57" b="28571"/>
          <a:stretch/>
        </p:blipFill>
        <p:spPr bwMode="auto">
          <a:xfrm>
            <a:off x="0" y="-3509"/>
            <a:ext cx="5308081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384"/>
            <a:ext cx="9144000" cy="1183107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344270"/>
            <a:ext cx="65527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ТРАНСПОРТНАЯ ИНФРАСТРУКТУРА И СВЯЗЬ 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0835" y="1219151"/>
            <a:ext cx="835292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dirty="0"/>
              <a:t>Благовещенск – один из наиболее развитых приграничных городов на территории Дальнего Востока, он имеет сложившуюся транспортную инфраструктуру: железнодорожное, воздушное, речное, автомобильное сообщения. Таможенный переход города является транзитным центром для туристов, а также импорта и экспорта товаров.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043608" y="1916832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Arial" pitchFamily="34" charset="0"/>
              </a:rPr>
              <a:t>Автомобильный транспорт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5590455" y="1890701"/>
            <a:ext cx="3153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Железнодорожный транспорт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1045694" y="3340383"/>
            <a:ext cx="2360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Arial" pitchFamily="34" charset="0"/>
              </a:rPr>
              <a:t>Воздушный транспорт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580112" y="3254125"/>
            <a:ext cx="1994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Водный транспорт</a:t>
            </a:r>
          </a:p>
        </p:txBody>
      </p:sp>
      <p:pic>
        <p:nvPicPr>
          <p:cNvPr id="165" name="Picture 10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214" y="1948299"/>
            <a:ext cx="450217" cy="328573"/>
          </a:xfrm>
          <a:prstGeom prst="rect">
            <a:avLst/>
          </a:prstGeom>
          <a:noFill/>
        </p:spPr>
      </p:pic>
      <p:pic>
        <p:nvPicPr>
          <p:cNvPr id="166" name="Picture 10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0878" y="1843084"/>
            <a:ext cx="288925" cy="433788"/>
          </a:xfrm>
          <a:prstGeom prst="rect">
            <a:avLst/>
          </a:prstGeom>
          <a:noFill/>
        </p:spPr>
      </p:pic>
      <p:sp>
        <p:nvSpPr>
          <p:cNvPr id="167" name="Freeform 108"/>
          <p:cNvSpPr/>
          <p:nvPr/>
        </p:nvSpPr>
        <p:spPr>
          <a:xfrm>
            <a:off x="282300" y="3340383"/>
            <a:ext cx="331347" cy="333283"/>
          </a:xfrm>
          <a:custGeom>
            <a:avLst/>
            <a:gdLst/>
            <a:ahLst/>
            <a:cxnLst/>
            <a:rect l="l" t="t" r="r" b="b"/>
            <a:pathLst>
              <a:path w="440714" h="435710">
                <a:moveTo>
                  <a:pt x="419620" y="17703"/>
                </a:moveTo>
                <a:cubicBezTo>
                  <a:pt x="398513" y="0"/>
                  <a:pt x="286563" y="119125"/>
                  <a:pt x="286563" y="119125"/>
                </a:cubicBezTo>
                <a:lnTo>
                  <a:pt x="42011" y="98538"/>
                </a:lnTo>
                <a:cubicBezTo>
                  <a:pt x="42011" y="98538"/>
                  <a:pt x="0" y="129907"/>
                  <a:pt x="11747" y="131698"/>
                </a:cubicBezTo>
                <a:cubicBezTo>
                  <a:pt x="225069" y="164299"/>
                  <a:pt x="205867" y="207542"/>
                  <a:pt x="205867" y="207542"/>
                </a:cubicBezTo>
                <a:lnTo>
                  <a:pt x="146329" y="295007"/>
                </a:lnTo>
                <a:cubicBezTo>
                  <a:pt x="146329" y="295007"/>
                  <a:pt x="127736" y="287476"/>
                  <a:pt x="60807" y="277735"/>
                </a:cubicBezTo>
                <a:cubicBezTo>
                  <a:pt x="40640" y="299846"/>
                  <a:pt x="51689" y="309930"/>
                  <a:pt x="51689" y="309930"/>
                </a:cubicBezTo>
                <a:cubicBezTo>
                  <a:pt x="51689" y="309930"/>
                  <a:pt x="94246" y="313879"/>
                  <a:pt x="116078" y="328167"/>
                </a:cubicBezTo>
                <a:cubicBezTo>
                  <a:pt x="106946" y="360374"/>
                  <a:pt x="106946" y="360374"/>
                  <a:pt x="138189" y="348347"/>
                </a:cubicBezTo>
                <a:cubicBezTo>
                  <a:pt x="150711" y="368083"/>
                  <a:pt x="162217" y="410793"/>
                  <a:pt x="162217" y="410793"/>
                </a:cubicBezTo>
                <a:cubicBezTo>
                  <a:pt x="162217" y="410793"/>
                  <a:pt x="173279" y="420877"/>
                  <a:pt x="193459" y="398779"/>
                </a:cubicBezTo>
                <a:cubicBezTo>
                  <a:pt x="187185" y="341375"/>
                  <a:pt x="168440" y="315187"/>
                  <a:pt x="168440" y="315187"/>
                </a:cubicBezTo>
                <a:lnTo>
                  <a:pt x="250088" y="247890"/>
                </a:lnTo>
                <a:cubicBezTo>
                  <a:pt x="250088" y="247890"/>
                  <a:pt x="280352" y="214730"/>
                  <a:pt x="332295" y="424191"/>
                </a:cubicBezTo>
                <a:cubicBezTo>
                  <a:pt x="335165" y="435710"/>
                  <a:pt x="362559" y="391032"/>
                  <a:pt x="362559" y="391032"/>
                </a:cubicBezTo>
                <a:lnTo>
                  <a:pt x="330784" y="159460"/>
                </a:lnTo>
                <a:cubicBezTo>
                  <a:pt x="330784" y="159460"/>
                  <a:pt x="440714" y="35406"/>
                  <a:pt x="419620" y="17703"/>
                </a:cubicBezTo>
              </a:path>
            </a:pathLst>
          </a:custGeom>
          <a:solidFill>
            <a:srgbClr val="0078B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168" name="Picture 10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5942" y="3185634"/>
            <a:ext cx="577850" cy="408305"/>
          </a:xfrm>
          <a:prstGeom prst="rect">
            <a:avLst/>
          </a:prstGeom>
          <a:noFill/>
        </p:spPr>
      </p:pic>
      <p:sp>
        <p:nvSpPr>
          <p:cNvPr id="169" name="TextBox 168"/>
          <p:cNvSpPr txBox="1"/>
          <p:nvPr/>
        </p:nvSpPr>
        <p:spPr>
          <a:xfrm>
            <a:off x="4788024" y="3619585"/>
            <a:ext cx="4176464" cy="175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</a:rPr>
              <a:t>2 крупных предприятия речного транспорта</a:t>
            </a:r>
            <a:r>
              <a:rPr lang="ru-RU" sz="1100" dirty="0"/>
              <a:t>:</a:t>
            </a:r>
          </a:p>
          <a:p>
            <a:pPr marL="180000" indent="-180000" algn="just">
              <a:lnSpc>
                <a:spcPct val="80000"/>
              </a:lnSpc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b="1" dirty="0">
                <a:solidFill>
                  <a:srgbClr val="0070C0"/>
                </a:solidFill>
              </a:rPr>
              <a:t>ЗАО «Торговый порт Благовещенск» 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перевозка и перевалка сои, угля, контейнеров, леса, тарно-штучных грузов, навалочных грузов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sz="1000" dirty="0"/>
              <a:t>добыча нерудных строительных материалов</a:t>
            </a:r>
          </a:p>
          <a:p>
            <a:pPr algn="just">
              <a:lnSpc>
                <a:spcPct val="80000"/>
              </a:lnSpc>
              <a:spcAft>
                <a:spcPts val="200"/>
              </a:spcAft>
            </a:pPr>
            <a:r>
              <a:rPr lang="ru-RU" sz="1000" dirty="0"/>
              <a:t>В летний период работает грузовая паромная переправа, в зимний период - понтонный мост, </a:t>
            </a:r>
            <a:r>
              <a:rPr lang="ru-RU" sz="1000" b="1" dirty="0"/>
              <a:t>соединяющий порты России и Китая</a:t>
            </a:r>
            <a:r>
              <a:rPr lang="ru-RU" sz="1000" dirty="0"/>
              <a:t>. </a:t>
            </a:r>
          </a:p>
          <a:p>
            <a:pPr marL="171450" indent="-171450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1100" b="1" dirty="0">
                <a:solidFill>
                  <a:srgbClr val="0070C0"/>
                </a:solidFill>
              </a:rPr>
              <a:t>ЗАО «Пассажирский порт «</a:t>
            </a:r>
            <a:r>
              <a:rPr lang="ru-RU" sz="1100" b="1" dirty="0" err="1">
                <a:solidFill>
                  <a:srgbClr val="0070C0"/>
                </a:solidFill>
              </a:rPr>
              <a:t>АмурАССО</a:t>
            </a:r>
            <a:r>
              <a:rPr lang="ru-RU" sz="1100" b="1" dirty="0">
                <a:solidFill>
                  <a:srgbClr val="0070C0"/>
                </a:solidFill>
              </a:rPr>
              <a:t>» 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перевозка пассажиров и грузов, в том числе негабаритных 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погрузо-разгрузочные операции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складское хранение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таможенное оформление грузов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79512" y="3700423"/>
            <a:ext cx="4169450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100" b="1" dirty="0" smtClean="0">
                <a:solidFill>
                  <a:srgbClr val="0070C0"/>
                </a:solidFill>
              </a:rPr>
              <a:t>Аэропорт города Благовещенска</a:t>
            </a:r>
            <a:r>
              <a:rPr lang="ru-RU" sz="1000" b="1" dirty="0" smtClean="0">
                <a:solidFill>
                  <a:srgbClr val="0070C0"/>
                </a:solidFill>
              </a:rPr>
              <a:t> </a:t>
            </a:r>
            <a:r>
              <a:rPr lang="ru-RU" sz="1000" dirty="0" smtClean="0"/>
              <a:t>входит в состав национальной опорной аэропортовой сети и включен в перечень аэродромов федерального значения. Взлетно-посадочная полоса класса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lang="ru-RU" sz="1000" dirty="0" smtClean="0"/>
              <a:t> позволяет обслуживать все типы самолетов и вертолетов отечественного иностранного производства. Перевозка пассажиров осуществляется по внутрироссийским и международным направлениям. Ежегодно перевозится порядка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400,0</a:t>
            </a:r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000" dirty="0" smtClean="0"/>
              <a:t>тыс. пассажиров. </a:t>
            </a:r>
            <a:endParaRPr lang="ru-RU" sz="1000" dirty="0"/>
          </a:p>
        </p:txBody>
      </p:sp>
      <p:sp>
        <p:nvSpPr>
          <p:cNvPr id="171" name="TextBox 170"/>
          <p:cNvSpPr txBox="1"/>
          <p:nvPr/>
        </p:nvSpPr>
        <p:spPr>
          <a:xfrm>
            <a:off x="4788024" y="2276872"/>
            <a:ext cx="4176464" cy="85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100" b="1" dirty="0" smtClean="0">
                <a:solidFill>
                  <a:srgbClr val="0070C0"/>
                </a:solidFill>
              </a:rPr>
              <a:t>Железнодорожная станция «Благовещенск»</a:t>
            </a:r>
            <a:r>
              <a:rPr lang="ru-RU" sz="1100" dirty="0" smtClean="0"/>
              <a:t> </a:t>
            </a:r>
            <a:r>
              <a:rPr lang="ru-RU" sz="1000" dirty="0" smtClean="0"/>
              <a:t>является грузовой станцией 1-го класса с параллельным расположением парков. Объем выполняемых </a:t>
            </a:r>
            <a:r>
              <a:rPr lang="ru-RU" sz="1000" dirty="0" err="1" smtClean="0"/>
              <a:t>погрузочно</a:t>
            </a:r>
            <a:r>
              <a:rPr lang="en-US" sz="1000" dirty="0"/>
              <a:t>-</a:t>
            </a:r>
            <a:r>
              <a:rPr lang="ru-RU" sz="1000" dirty="0" smtClean="0"/>
              <a:t>разгрузочных работ</a:t>
            </a:r>
            <a:r>
              <a:rPr lang="ru-RU" sz="1000" dirty="0"/>
              <a:t> </a:t>
            </a:r>
            <a:r>
              <a:rPr lang="ru-RU" sz="1000" dirty="0" smtClean="0"/>
              <a:t>составляет более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3,8</a:t>
            </a:r>
            <a:r>
              <a:rPr lang="ru-RU" sz="1000" dirty="0" smtClean="0"/>
              <a:t> млн. тонн в год. Через станцию осуществляется движение поездов дальнего следования по направлениям: г. Москва; г. Чита; г. Тында; г. Хабаровск; г. Нижний Бестях (Якутия); г. Владивосток; г. Белогорск.</a:t>
            </a:r>
            <a:endParaRPr lang="ru-RU" sz="1000" dirty="0"/>
          </a:p>
        </p:txBody>
      </p:sp>
      <p:sp>
        <p:nvSpPr>
          <p:cNvPr id="172" name="TextBox 171"/>
          <p:cNvSpPr txBox="1"/>
          <p:nvPr/>
        </p:nvSpPr>
        <p:spPr>
          <a:xfrm>
            <a:off x="179512" y="2276872"/>
            <a:ext cx="4176464" cy="112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000" dirty="0" smtClean="0"/>
              <a:t>Общая протяженность муниципальной маршрутной сети (в одном направлении) составляет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535,85</a:t>
            </a:r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000" dirty="0" smtClean="0"/>
              <a:t>км.</a:t>
            </a:r>
            <a:endParaRPr lang="ru-RU" sz="1000" dirty="0"/>
          </a:p>
          <a:p>
            <a:pPr algn="just">
              <a:lnSpc>
                <a:spcPct val="80000"/>
              </a:lnSpc>
            </a:pPr>
            <a:r>
              <a:rPr lang="ru-RU" sz="1000" dirty="0"/>
              <a:t>Грузооборот грузовых автомобилей крупных и средних предприятий всех видов экономической деятельности в </a:t>
            </a:r>
            <a:r>
              <a:rPr lang="ru-RU" sz="1000" dirty="0" smtClean="0"/>
              <a:t>202</a:t>
            </a:r>
            <a:r>
              <a:rPr lang="en-US" sz="1000" dirty="0" smtClean="0"/>
              <a:t>2</a:t>
            </a:r>
            <a:r>
              <a:rPr lang="ru-RU" sz="1000" dirty="0" smtClean="0"/>
              <a:t> </a:t>
            </a:r>
            <a:r>
              <a:rPr lang="ru-RU" sz="1000" dirty="0"/>
              <a:t>году составил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149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933,5 </a:t>
            </a:r>
            <a:r>
              <a:rPr lang="ru-RU" sz="1000" dirty="0"/>
              <a:t>тыс. т-км .</a:t>
            </a:r>
          </a:p>
          <a:p>
            <a:pPr algn="just">
              <a:lnSpc>
                <a:spcPct val="80000"/>
              </a:lnSpc>
            </a:pPr>
            <a:r>
              <a:rPr lang="ru-RU" sz="1000" dirty="0"/>
              <a:t>Пассажирооборот автомобильного транспорта общего пользования составил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132 751,9 </a:t>
            </a:r>
            <a:r>
              <a:rPr lang="ru-RU" sz="1000" dirty="0" smtClean="0"/>
              <a:t>тыс</a:t>
            </a:r>
            <a:r>
              <a:rPr lang="ru-RU" sz="1000" dirty="0"/>
              <a:t>. пасс.-км</a:t>
            </a:r>
            <a:r>
              <a:rPr lang="ru-RU" sz="900" dirty="0"/>
              <a:t>.</a:t>
            </a:r>
          </a:p>
          <a:p>
            <a:endParaRPr lang="ru-RU" sz="900" dirty="0"/>
          </a:p>
        </p:txBody>
      </p:sp>
      <p:sp>
        <p:nvSpPr>
          <p:cNvPr id="202" name="TextBox 201"/>
          <p:cNvSpPr txBox="1"/>
          <p:nvPr/>
        </p:nvSpPr>
        <p:spPr>
          <a:xfrm>
            <a:off x="688175" y="4689740"/>
            <a:ext cx="3111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НАПРАВЛЕНИЯ АЭРОПОРТА БЛАГОВЕЩЕНСК (ИГНАТЬЕВО)</a:t>
            </a:r>
          </a:p>
        </p:txBody>
      </p:sp>
      <p:cxnSp>
        <p:nvCxnSpPr>
          <p:cNvPr id="217" name="Прямая соединительная линия 216"/>
          <p:cNvCxnSpPr/>
          <p:nvPr/>
        </p:nvCxnSpPr>
        <p:spPr>
          <a:xfrm>
            <a:off x="4572000" y="1837590"/>
            <a:ext cx="0" cy="468226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8" name="Рисунок 217" descr="http://www.transinfo.su/files/transinfo/image/icon-gps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78" y="5409440"/>
            <a:ext cx="360040" cy="34398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TextBox 218"/>
          <p:cNvSpPr txBox="1"/>
          <p:nvPr/>
        </p:nvSpPr>
        <p:spPr>
          <a:xfrm>
            <a:off x="5580112" y="5431046"/>
            <a:ext cx="2044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Связь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4805942" y="5804443"/>
            <a:ext cx="4158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000" dirty="0"/>
              <a:t>Основной оператор фиксированной связи и </a:t>
            </a:r>
            <a:r>
              <a:rPr lang="ru-RU" sz="1000" dirty="0" err="1"/>
              <a:t>интернет-провайдер</a:t>
            </a:r>
            <a:r>
              <a:rPr lang="ru-RU" sz="1000" dirty="0"/>
              <a:t> —  «Ростелеком».</a:t>
            </a:r>
          </a:p>
          <a:p>
            <a:pPr algn="just">
              <a:lnSpc>
                <a:spcPct val="80000"/>
              </a:lnSpc>
            </a:pPr>
            <a:r>
              <a:rPr lang="ru-RU" sz="1000" dirty="0"/>
              <a:t>Операторы сотовой связи: «МТС», Билайн», «МегаФон», «</a:t>
            </a:r>
            <a:r>
              <a:rPr lang="ru-RU" sz="1000" dirty="0" err="1"/>
              <a:t>Yota</a:t>
            </a:r>
            <a:r>
              <a:rPr lang="ru-RU" sz="1000" dirty="0"/>
              <a:t>». В Благовещенске доступна GSM- и CDMA-связь китайских операторов </a:t>
            </a:r>
            <a:r>
              <a:rPr lang="ru-RU" sz="1000" dirty="0" err="1"/>
              <a:t>China</a:t>
            </a:r>
            <a:r>
              <a:rPr lang="ru-RU" sz="1000" dirty="0"/>
              <a:t> </a:t>
            </a:r>
            <a:r>
              <a:rPr lang="ru-RU" sz="1000" dirty="0" err="1"/>
              <a:t>Mobile</a:t>
            </a:r>
            <a:r>
              <a:rPr lang="ru-RU" sz="1000" dirty="0"/>
              <a:t> и </a:t>
            </a:r>
            <a:r>
              <a:rPr lang="ru-RU" sz="1000" dirty="0" err="1"/>
              <a:t>China</a:t>
            </a:r>
            <a:r>
              <a:rPr lang="ru-RU" sz="1000" dirty="0"/>
              <a:t> </a:t>
            </a:r>
            <a:r>
              <a:rPr lang="ru-RU" sz="1000" dirty="0" err="1"/>
              <a:t>Unicom</a:t>
            </a:r>
            <a:r>
              <a:rPr lang="ru-RU" sz="1000" dirty="0"/>
              <a:t>.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9</a:t>
            </a:r>
          </a:p>
        </p:txBody>
      </p:sp>
      <p:sp>
        <p:nvSpPr>
          <p:cNvPr id="98" name="Овал 97"/>
          <p:cNvSpPr/>
          <p:nvPr/>
        </p:nvSpPr>
        <p:spPr>
          <a:xfrm>
            <a:off x="2225897" y="6714696"/>
            <a:ext cx="36512" cy="3651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715003"/>
              </p:ext>
            </p:extLst>
          </p:nvPr>
        </p:nvGraphicFramePr>
        <p:xfrm>
          <a:off x="251520" y="4984576"/>
          <a:ext cx="3929660" cy="1463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7332"/>
                <a:gridCol w="1872208"/>
                <a:gridCol w="1080120"/>
              </a:tblGrid>
              <a:tr h="37016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Москва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43872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Владивосток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50728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Иркутск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/>
                        <a:t>Комсомольск-на-Амуре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57584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Чита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44976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Хабаровск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/>
                        <a:t>Свободный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Якутск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/>
                        <a:t>Октябрьский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Новосибирск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err="1" smtClean="0"/>
                        <a:t>Зея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Улан-Удэ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/>
                        <a:t>Тында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Екатеринбург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26712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Южно-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Сахалинск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105544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Красноярск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1524000" indent="0" algn="l"/>
                      <a:r>
                        <a:rPr lang="ru-RU" sz="800" dirty="0" smtClean="0"/>
                        <a:t>Внутрироссийские направления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40424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Магадан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1524000" indent="0" algn="l"/>
                      <a:r>
                        <a:rPr lang="ru-RU" sz="800" dirty="0" smtClean="0"/>
                        <a:t>Внутриобластные направления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</a:tbl>
          </a:graphicData>
        </a:graphic>
      </p:graphicFrame>
      <p:sp>
        <p:nvSpPr>
          <p:cNvPr id="77" name="Овал 76"/>
          <p:cNvSpPr/>
          <p:nvPr/>
        </p:nvSpPr>
        <p:spPr>
          <a:xfrm>
            <a:off x="2042317" y="5570549"/>
            <a:ext cx="250825" cy="25082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2091310" y="5618967"/>
            <a:ext cx="152842" cy="15399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8" name="Овал 77"/>
          <p:cNvSpPr/>
          <p:nvPr/>
        </p:nvSpPr>
        <p:spPr>
          <a:xfrm flipV="1">
            <a:off x="2989461" y="5878837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9" name="Овал 78"/>
          <p:cNvSpPr/>
          <p:nvPr/>
        </p:nvSpPr>
        <p:spPr>
          <a:xfrm flipV="1">
            <a:off x="2987824" y="5511144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0" name="Овал 79"/>
          <p:cNvSpPr/>
          <p:nvPr/>
        </p:nvSpPr>
        <p:spPr>
          <a:xfrm flipV="1">
            <a:off x="2989461" y="5626922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1" name="Овал 80"/>
          <p:cNvSpPr/>
          <p:nvPr/>
        </p:nvSpPr>
        <p:spPr>
          <a:xfrm flipV="1">
            <a:off x="2989461" y="5751486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82" name="Прямая соединительная линия 81"/>
          <p:cNvCxnSpPr>
            <a:stCxn id="76" idx="6"/>
            <a:endCxn id="78" idx="2"/>
          </p:cNvCxnSpPr>
          <p:nvPr/>
        </p:nvCxnSpPr>
        <p:spPr>
          <a:xfrm>
            <a:off x="2244152" y="5695962"/>
            <a:ext cx="745309" cy="205734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>
            <a:stCxn id="76" idx="6"/>
            <a:endCxn id="79" idx="2"/>
          </p:cNvCxnSpPr>
          <p:nvPr/>
        </p:nvCxnSpPr>
        <p:spPr>
          <a:xfrm flipV="1">
            <a:off x="2244152" y="5534003"/>
            <a:ext cx="743672" cy="161959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76" idx="6"/>
            <a:endCxn id="80" idx="2"/>
          </p:cNvCxnSpPr>
          <p:nvPr/>
        </p:nvCxnSpPr>
        <p:spPr>
          <a:xfrm flipV="1">
            <a:off x="2244152" y="5649781"/>
            <a:ext cx="745309" cy="46181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stCxn id="76" idx="6"/>
            <a:endCxn id="81" idx="2"/>
          </p:cNvCxnSpPr>
          <p:nvPr/>
        </p:nvCxnSpPr>
        <p:spPr>
          <a:xfrm>
            <a:off x="2244152" y="5695962"/>
            <a:ext cx="745309" cy="78383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Овал 95"/>
          <p:cNvSpPr/>
          <p:nvPr/>
        </p:nvSpPr>
        <p:spPr>
          <a:xfrm flipV="1">
            <a:off x="1281906" y="6237312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99" name="Овал 98"/>
          <p:cNvSpPr/>
          <p:nvPr/>
        </p:nvSpPr>
        <p:spPr>
          <a:xfrm flipV="1">
            <a:off x="1281910" y="636216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1" name="Овал 100"/>
          <p:cNvSpPr/>
          <p:nvPr/>
        </p:nvSpPr>
        <p:spPr>
          <a:xfrm flipV="1">
            <a:off x="1281907" y="611173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2" name="Овал 101"/>
          <p:cNvSpPr/>
          <p:nvPr/>
        </p:nvSpPr>
        <p:spPr>
          <a:xfrm flipV="1">
            <a:off x="1281908" y="5998509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3" name="Овал 102"/>
          <p:cNvSpPr/>
          <p:nvPr/>
        </p:nvSpPr>
        <p:spPr>
          <a:xfrm flipV="1">
            <a:off x="1281910" y="5877271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9" name="Овал 108"/>
          <p:cNvSpPr/>
          <p:nvPr/>
        </p:nvSpPr>
        <p:spPr>
          <a:xfrm flipV="1">
            <a:off x="1281909" y="575148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3" name="Овал 112"/>
          <p:cNvSpPr/>
          <p:nvPr/>
        </p:nvSpPr>
        <p:spPr>
          <a:xfrm flipV="1">
            <a:off x="1281905" y="5626462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4" name="Овал 113"/>
          <p:cNvSpPr/>
          <p:nvPr/>
        </p:nvSpPr>
        <p:spPr>
          <a:xfrm flipV="1">
            <a:off x="1281904" y="5510514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6" name="Овал 115"/>
          <p:cNvSpPr/>
          <p:nvPr/>
        </p:nvSpPr>
        <p:spPr>
          <a:xfrm flipV="1">
            <a:off x="1281903" y="5385327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7" name="Овал 116"/>
          <p:cNvSpPr/>
          <p:nvPr/>
        </p:nvSpPr>
        <p:spPr>
          <a:xfrm flipV="1">
            <a:off x="1281910" y="5256725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9" name="Овал 118"/>
          <p:cNvSpPr/>
          <p:nvPr/>
        </p:nvSpPr>
        <p:spPr>
          <a:xfrm flipV="1">
            <a:off x="1281902" y="5134332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25" name="Овал 124"/>
          <p:cNvSpPr/>
          <p:nvPr/>
        </p:nvSpPr>
        <p:spPr>
          <a:xfrm flipV="1">
            <a:off x="1281901" y="501317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26" name="Прямая соединительная линия 125"/>
          <p:cNvCxnSpPr>
            <a:stCxn id="77" idx="1"/>
            <a:endCxn id="125" idx="7"/>
          </p:cNvCxnSpPr>
          <p:nvPr/>
        </p:nvCxnSpPr>
        <p:spPr>
          <a:xfrm flipH="1" flipV="1">
            <a:off x="1320925" y="5052200"/>
            <a:ext cx="758124" cy="55508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>
            <a:stCxn id="77" idx="1"/>
            <a:endCxn id="119" idx="7"/>
          </p:cNvCxnSpPr>
          <p:nvPr/>
        </p:nvCxnSpPr>
        <p:spPr>
          <a:xfrm flipH="1" flipV="1">
            <a:off x="1320926" y="5173356"/>
            <a:ext cx="758123" cy="43392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>
            <a:stCxn id="77" idx="1"/>
          </p:cNvCxnSpPr>
          <p:nvPr/>
        </p:nvCxnSpPr>
        <p:spPr>
          <a:xfrm flipH="1" flipV="1">
            <a:off x="1327630" y="5302445"/>
            <a:ext cx="751419" cy="30483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>
            <a:stCxn id="77" idx="2"/>
          </p:cNvCxnSpPr>
          <p:nvPr/>
        </p:nvCxnSpPr>
        <p:spPr>
          <a:xfrm flipH="1" flipV="1">
            <a:off x="1327629" y="5408187"/>
            <a:ext cx="714688" cy="2877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>
            <a:stCxn id="77" idx="2"/>
            <a:endCxn id="114" idx="6"/>
          </p:cNvCxnSpPr>
          <p:nvPr/>
        </p:nvCxnSpPr>
        <p:spPr>
          <a:xfrm flipH="1" flipV="1">
            <a:off x="1327623" y="5533373"/>
            <a:ext cx="714694" cy="16258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>
            <a:stCxn id="77" idx="2"/>
            <a:endCxn id="113" idx="6"/>
          </p:cNvCxnSpPr>
          <p:nvPr/>
        </p:nvCxnSpPr>
        <p:spPr>
          <a:xfrm flipH="1" flipV="1">
            <a:off x="1327624" y="5649321"/>
            <a:ext cx="714693" cy="4664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>
            <a:stCxn id="77" idx="3"/>
            <a:endCxn id="109" idx="6"/>
          </p:cNvCxnSpPr>
          <p:nvPr/>
        </p:nvCxnSpPr>
        <p:spPr>
          <a:xfrm flipH="1" flipV="1">
            <a:off x="1327628" y="5774345"/>
            <a:ext cx="751421" cy="1029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>
            <a:stCxn id="77" idx="3"/>
          </p:cNvCxnSpPr>
          <p:nvPr/>
        </p:nvCxnSpPr>
        <p:spPr>
          <a:xfrm flipH="1">
            <a:off x="1327629" y="5784642"/>
            <a:ext cx="751420" cy="1154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>
            <a:stCxn id="77" idx="3"/>
            <a:endCxn id="102" idx="5"/>
          </p:cNvCxnSpPr>
          <p:nvPr/>
        </p:nvCxnSpPr>
        <p:spPr>
          <a:xfrm flipH="1">
            <a:off x="1320932" y="5784642"/>
            <a:ext cx="758117" cy="22056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>
            <a:stCxn id="77" idx="4"/>
            <a:endCxn id="101" idx="5"/>
          </p:cNvCxnSpPr>
          <p:nvPr/>
        </p:nvCxnSpPr>
        <p:spPr>
          <a:xfrm flipH="1">
            <a:off x="1320931" y="5821374"/>
            <a:ext cx="846799" cy="29705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>
            <a:stCxn id="77" idx="4"/>
            <a:endCxn id="96" idx="5"/>
          </p:cNvCxnSpPr>
          <p:nvPr/>
        </p:nvCxnSpPr>
        <p:spPr>
          <a:xfrm flipH="1">
            <a:off x="1320930" y="5821374"/>
            <a:ext cx="846800" cy="42263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>
            <a:stCxn id="77" idx="4"/>
            <a:endCxn id="99" idx="5"/>
          </p:cNvCxnSpPr>
          <p:nvPr/>
        </p:nvCxnSpPr>
        <p:spPr>
          <a:xfrm flipH="1">
            <a:off x="1320934" y="5821374"/>
            <a:ext cx="846796" cy="54748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 flipV="1">
            <a:off x="2657538" y="6246934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2" name="Овал 61"/>
          <p:cNvSpPr/>
          <p:nvPr/>
        </p:nvSpPr>
        <p:spPr>
          <a:xfrm flipV="1">
            <a:off x="2657437" y="6365002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8" name="Овал 67"/>
          <p:cNvSpPr/>
          <p:nvPr/>
        </p:nvSpPr>
        <p:spPr>
          <a:xfrm flipV="1">
            <a:off x="2989876" y="5278521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69" name="Прямая соединительная линия 68"/>
          <p:cNvCxnSpPr>
            <a:stCxn id="77" idx="0"/>
            <a:endCxn id="68" idx="2"/>
          </p:cNvCxnSpPr>
          <p:nvPr/>
        </p:nvCxnSpPr>
        <p:spPr>
          <a:xfrm flipV="1">
            <a:off x="2167730" y="5301380"/>
            <a:ext cx="822146" cy="26916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8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176808</TotalTime>
  <Words>7362</Words>
  <Application>Microsoft Office PowerPoint</Application>
  <PresentationFormat>Экран (4:3)</PresentationFormat>
  <Paragraphs>922</Paragraphs>
  <Slides>50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Соколовская Елена Александровна</dc:creator>
  <cp:lastModifiedBy>Дайлиде Дмитрий Анатольевич</cp:lastModifiedBy>
  <cp:revision>1411</cp:revision>
  <cp:lastPrinted>2023-06-27T08:51:59Z</cp:lastPrinted>
  <dcterms:created xsi:type="dcterms:W3CDTF">2017-08-09T05:22:47Z</dcterms:created>
  <dcterms:modified xsi:type="dcterms:W3CDTF">2024-02-12T08:50:21Z</dcterms:modified>
</cp:coreProperties>
</file>