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67" r:id="rId2"/>
    <p:sldId id="269" r:id="rId3"/>
    <p:sldId id="371" r:id="rId4"/>
    <p:sldId id="375" r:id="rId5"/>
    <p:sldId id="383" r:id="rId6"/>
    <p:sldId id="384" r:id="rId7"/>
    <p:sldId id="385" r:id="rId8"/>
    <p:sldId id="373" r:id="rId9"/>
    <p:sldId id="412" r:id="rId10"/>
    <p:sldId id="408" r:id="rId11"/>
    <p:sldId id="402" r:id="rId12"/>
    <p:sldId id="404" r:id="rId13"/>
    <p:sldId id="413" r:id="rId14"/>
    <p:sldId id="374" r:id="rId15"/>
    <p:sldId id="390" r:id="rId16"/>
    <p:sldId id="395" r:id="rId17"/>
    <p:sldId id="381" r:id="rId18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D813F9-F28E-0C44-A346-DEC14CF922E5}">
          <p14:sldIdLst>
            <p14:sldId id="267"/>
            <p14:sldId id="269"/>
            <p14:sldId id="371"/>
            <p14:sldId id="375"/>
            <p14:sldId id="383"/>
            <p14:sldId id="384"/>
            <p14:sldId id="385"/>
            <p14:sldId id="373"/>
            <p14:sldId id="412"/>
            <p14:sldId id="408"/>
            <p14:sldId id="402"/>
            <p14:sldId id="404"/>
            <p14:sldId id="413"/>
            <p14:sldId id="374"/>
            <p14:sldId id="390"/>
            <p14:sldId id="395"/>
            <p14:sldId id="3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56A0"/>
    <a:srgbClr val="F1F1F1"/>
    <a:srgbClr val="D1D1D1"/>
    <a:srgbClr val="B1C1E4"/>
    <a:srgbClr val="B9B9B9"/>
    <a:srgbClr val="A6A6A6"/>
    <a:srgbClr val="595959"/>
    <a:srgbClr val="FBFBFB"/>
    <a:srgbClr val="FCFCFC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65" autoAdjust="0"/>
    <p:restoredTop sz="94719"/>
  </p:normalViewPr>
  <p:slideViewPr>
    <p:cSldViewPr snapToGrid="0">
      <p:cViewPr varScale="1">
        <p:scale>
          <a:sx n="120" d="100"/>
          <a:sy n="120" d="100"/>
        </p:scale>
        <p:origin x="1194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850039391194496"/>
          <c:y val="9.0156754660335875E-2"/>
          <c:w val="0.26130368841143758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1C1E4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536-F044-9683-AF306EA1524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D536-F044-9683-AF306EA1524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F3A-46E7-9C42-DDEA258CD6B8}"/>
              </c:ext>
            </c:extLst>
          </c:dPt>
          <c:dLbls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10,00%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D536-F044-9683-AF306EA1524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77,00%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F3A-46E7-9C42-DDEA258CD6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обрабатывающее производство</c:v>
                </c:pt>
                <c:pt idx="1">
                  <c:v>прочие</c:v>
                </c:pt>
                <c:pt idx="2">
                  <c:v>водоснабжение; водоотведение, организация сбора и утилизации отходов</c:v>
                </c:pt>
                <c:pt idx="3">
                  <c:v>обеспечение электрической энергией, газом и паром; конденсирование воздуха</c:v>
                </c:pt>
                <c:pt idx="4">
                  <c:v>транспортировка и хранение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2.1999999999999999E-2</c:v>
                </c:pt>
                <c:pt idx="1">
                  <c:v>0.05</c:v>
                </c:pt>
                <c:pt idx="2">
                  <c:v>5.8000000000000003E-2</c:v>
                </c:pt>
                <c:pt idx="3">
                  <c:v>0.1</c:v>
                </c:pt>
                <c:pt idx="4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536-F044-9683-AF306EA152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9795840"/>
        <c:axId val="69798912"/>
      </c:barChart>
      <c:catAx>
        <c:axId val="69795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69798912"/>
        <c:crosses val="autoZero"/>
        <c:auto val="1"/>
        <c:lblAlgn val="ctr"/>
        <c:lblOffset val="100"/>
        <c:noMultiLvlLbl val="0"/>
      </c:catAx>
      <c:valAx>
        <c:axId val="69798912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69795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120621387412206"/>
          <c:y val="9.0156754660335875E-2"/>
          <c:w val="0.41854047734500277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>
              <a:softEdge rad="0"/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1-74CC-7149-9EE5-F5E81176CC68}"/>
              </c:ext>
            </c:extLst>
          </c:dPt>
          <c:dPt>
            <c:idx val="1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3-74CC-7149-9EE5-F5E81176CC6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4CC-7149-9EE5-F5E81176CC6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/>
                      <a:t>68634,9 р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4CC-7149-9EE5-F5E81176CC6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baseline="0" dirty="0"/>
                      <a:t>64567,6 р</a:t>
                    </a:r>
                    <a:endParaRPr lang="ru-RU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4CC-7149-9EE5-F5E81176CC6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/>
                      <a:t>48303,9 р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4CC-7149-9EE5-F5E81176CC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учреждений культуры и искусства</c:v>
                </c:pt>
                <c:pt idx="1">
                  <c:v>общеобразовательных учреждений</c:v>
                </c:pt>
                <c:pt idx="2">
                  <c:v>дошкольных образовательных учреждений</c:v>
                </c:pt>
              </c:strCache>
            </c:strRef>
          </c:cat>
          <c:val>
            <c:numRef>
              <c:f>Лист1!$B$2:$B$4</c:f>
              <c:numCache>
                <c:formatCode>#,##0\ [$₽-419]</c:formatCode>
                <c:ptCount val="3"/>
                <c:pt idx="0">
                  <c:v>53231.3</c:v>
                </c:pt>
                <c:pt idx="1">
                  <c:v>45453.4</c:v>
                </c:pt>
                <c:pt idx="2">
                  <c:v>35820.6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4CC-7149-9EE5-F5E81176CC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15382656"/>
        <c:axId val="215546112"/>
      </c:barChart>
      <c:catAx>
        <c:axId val="215382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15546112"/>
        <c:crosses val="autoZero"/>
        <c:auto val="1"/>
        <c:lblAlgn val="ctr"/>
        <c:lblOffset val="100"/>
        <c:noMultiLvlLbl val="0"/>
      </c:catAx>
      <c:valAx>
        <c:axId val="215546112"/>
        <c:scaling>
          <c:orientation val="minMax"/>
        </c:scaling>
        <c:delete val="1"/>
        <c:axPos val="b"/>
        <c:numFmt formatCode="#,##0\ [$₽-419]" sourceLinked="1"/>
        <c:majorTickMark val="none"/>
        <c:minorTickMark val="none"/>
        <c:tickLblPos val="nextTo"/>
        <c:crossAx val="215382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"/>
          <c:y val="9.0156754660335875E-2"/>
          <c:w val="0.5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1C1E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D2E-2D4B-B55A-631E22352E3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D2E-2D4B-B55A-631E22352E3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D2E-2D4B-B55A-631E22352E35}"/>
              </c:ext>
            </c:extLst>
          </c:dPt>
          <c:dPt>
            <c:idx val="3"/>
            <c:invertIfNegative val="0"/>
            <c:bubble3D val="0"/>
            <c:spPr>
              <a:solidFill>
                <a:srgbClr val="4756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D2E-2D4B-B55A-631E22352E3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69745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D2E-2D4B-B55A-631E22352E3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82358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D2E-2D4B-B55A-631E22352E3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92182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D2E-2D4B-B55A-631E22352E35}"/>
                </c:ext>
              </c:extLst>
            </c:dLbl>
            <c:dLbl>
              <c:idx val="3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67362 р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D2E-2D4B-B55A-631E22352E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сельское, лесное хозяйство, охота </c:v>
                </c:pt>
                <c:pt idx="1">
                  <c:v>гос. управление. соцобеспечение, безопасность</c:v>
                </c:pt>
                <c:pt idx="2">
                  <c:v>обеспечение электрической энергией, газом и паром</c:v>
                </c:pt>
                <c:pt idx="3">
                  <c:v>обрабатывающее производство</c:v>
                </c:pt>
              </c:strCache>
            </c:strRef>
          </c:cat>
          <c:val>
            <c:numRef>
              <c:f>Лист1!$B$2:$B$5</c:f>
              <c:numCache>
                <c:formatCode>#,##0\ [$₽-419]</c:formatCode>
                <c:ptCount val="4"/>
                <c:pt idx="0">
                  <c:v>43447.1</c:v>
                </c:pt>
                <c:pt idx="1">
                  <c:v>58497.9</c:v>
                </c:pt>
                <c:pt idx="2">
                  <c:v>68736.100000000006</c:v>
                </c:pt>
                <c:pt idx="3">
                  <c:v>62279.6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D2E-2D4B-B55A-631E22352E3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3"/>
        <c:overlap val="-18"/>
        <c:axId val="217897984"/>
        <c:axId val="217942272"/>
      </c:barChart>
      <c:catAx>
        <c:axId val="217897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17942272"/>
        <c:crosses val="autoZero"/>
        <c:auto val="1"/>
        <c:lblAlgn val="ctr"/>
        <c:lblOffset val="100"/>
        <c:noMultiLvlLbl val="0"/>
      </c:catAx>
      <c:valAx>
        <c:axId val="217942272"/>
        <c:scaling>
          <c:orientation val="minMax"/>
        </c:scaling>
        <c:delete val="1"/>
        <c:axPos val="b"/>
        <c:numFmt formatCode="#,##0\ [$₽-419]" sourceLinked="1"/>
        <c:majorTickMark val="none"/>
        <c:minorTickMark val="none"/>
        <c:tickLblPos val="nextTo"/>
        <c:crossAx val="217897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x-none" smtClean="0"/>
              <a:t>19.08.2026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834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3577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98463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378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284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9606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87960-28E4-7815-99D9-313CF635A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DA2913B-9A35-EB12-F0F4-6B10F339C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9A7AF89-1190-B616-3F7D-22A702493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1CCF27-DA1B-E069-F741-60B8BE110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44384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F79C1-152E-6DD3-914F-0975F6064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3440153-E37B-8928-C321-4FF7191F9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B100BCA-CCC8-C840-A107-7B63A6D37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BA88BC-B174-F26A-60B2-81DA885D49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91266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10114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4623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16327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t>19.08.2026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626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t>19.08.2026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0939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t>19.08.2026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568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t>19.08.2026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9922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t>19.08.2026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4368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t>19.08.2026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4144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t>19.08.2026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1079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t>19.08.2026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202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t>19.08.2026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6710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t>19.08.2026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0703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t>19.08.2026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3252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t>19.08.2026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992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7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svg"/><Relationship Id="rId11" Type="http://schemas.openxmlformats.org/officeDocument/2006/relationships/image" Target="../media/image77.png"/><Relationship Id="rId5" Type="http://schemas.openxmlformats.org/officeDocument/2006/relationships/image" Target="../media/image73.png"/><Relationship Id="rId10" Type="http://schemas.openxmlformats.org/officeDocument/2006/relationships/image" Target="../media/image30.svg"/><Relationship Id="rId4" Type="http://schemas.openxmlformats.org/officeDocument/2006/relationships/image" Target="../media/image72.sv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svg"/><Relationship Id="rId18" Type="http://schemas.openxmlformats.org/officeDocument/2006/relationships/image" Target="../media/image93.png"/><Relationship Id="rId3" Type="http://schemas.openxmlformats.org/officeDocument/2006/relationships/hyperlink" Target="https://investmap.amurobl.ru/" TargetMode="External"/><Relationship Id="rId7" Type="http://schemas.openxmlformats.org/officeDocument/2006/relationships/image" Target="../media/image25.svg"/><Relationship Id="rId12" Type="http://schemas.openxmlformats.org/officeDocument/2006/relationships/image" Target="../media/image89.png"/><Relationship Id="rId17" Type="http://schemas.openxmlformats.org/officeDocument/2006/relationships/image" Target="../media/image46.svg"/><Relationship Id="rId2" Type="http://schemas.openxmlformats.org/officeDocument/2006/relationships/hyperlink" Target="https://zavadm.amurobl.ru/pages/investroam%201/" TargetMode="Externa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88.svg"/><Relationship Id="rId5" Type="http://schemas.openxmlformats.org/officeDocument/2006/relationships/image" Target="../media/image84.svg"/><Relationship Id="rId15" Type="http://schemas.openxmlformats.org/officeDocument/2006/relationships/image" Target="../media/image92.svg"/><Relationship Id="rId10" Type="http://schemas.openxmlformats.org/officeDocument/2006/relationships/image" Target="../media/image87.png"/><Relationship Id="rId4" Type="http://schemas.openxmlformats.org/officeDocument/2006/relationships/image" Target="../media/image83.png"/><Relationship Id="rId9" Type="http://schemas.openxmlformats.org/officeDocument/2006/relationships/image" Target="../media/image86.svg"/><Relationship Id="rId14" Type="http://schemas.openxmlformats.org/officeDocument/2006/relationships/image" Target="../media/image9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zavadm.amurobl.ru/pages/investroam%201/mery-podderzhki/" TargetMode="External"/><Relationship Id="rId3" Type="http://schemas.openxmlformats.org/officeDocument/2006/relationships/image" Target="../media/image25.svg"/><Relationship Id="rId7" Type="http://schemas.openxmlformats.org/officeDocument/2006/relationships/hyperlink" Target="https://zavadm.amurobl.ru/pages/investroam%201/soprovozhdenie-investitsionnykh-proektov-po-printsipu-odnogo-okna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svg"/><Relationship Id="rId18" Type="http://schemas.openxmlformats.org/officeDocument/2006/relationships/hyperlink" Target="https://invest.amurobl.ru/" TargetMode="External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hyperlink" Target="https://visitamur.ru/" TargetMode="External"/><Relationship Id="rId2" Type="http://schemas.openxmlformats.org/officeDocument/2006/relationships/notesSlide" Target="../notesSlides/notesSlide9.xml"/><Relationship Id="rId16" Type="http://schemas.openxmlformats.org/officeDocument/2006/relationships/hyperlink" Target="https://&#1073;&#1080;&#1079;&#1085;&#1077;&#1089;&#1082;&#1088;&#1077;&#1076;&#1080;&#1090;28.&#1088;&#1092;/" TargetMode="External"/><Relationship Id="rId20" Type="http://schemas.openxmlformats.org/officeDocument/2006/relationships/hyperlink" Target="https://fond.amurobl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jpeg"/><Relationship Id="rId11" Type="http://schemas.openxmlformats.org/officeDocument/2006/relationships/image" Target="../media/image105.jpeg"/><Relationship Id="rId5" Type="http://schemas.openxmlformats.org/officeDocument/2006/relationships/image" Target="../media/image99.jpeg"/><Relationship Id="rId15" Type="http://schemas.openxmlformats.org/officeDocument/2006/relationships/hyperlink" Target="https://business.amurobl.ru/" TargetMode="External"/><Relationship Id="rId10" Type="http://schemas.openxmlformats.org/officeDocument/2006/relationships/image" Target="../media/image104.png"/><Relationship Id="rId19" Type="http://schemas.openxmlformats.org/officeDocument/2006/relationships/hyperlink" Target="https://amurexport.ru/" TargetMode="External"/><Relationship Id="rId4" Type="http://schemas.openxmlformats.org/officeDocument/2006/relationships/image" Target="../media/image98.jpeg"/><Relationship Id="rId9" Type="http://schemas.openxmlformats.org/officeDocument/2006/relationships/image" Target="../media/image103.jpeg"/><Relationship Id="rId14" Type="http://schemas.openxmlformats.org/officeDocument/2006/relationships/image" Target="../media/image10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gkh.amurobl.ru/" TargetMode="External"/><Relationship Id="rId3" Type="http://schemas.openxmlformats.org/officeDocument/2006/relationships/hyperlink" Target="https://economy.amurobl.ru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io.amurobl.ru/" TargetMode="External"/><Relationship Id="rId11" Type="http://schemas.openxmlformats.org/officeDocument/2006/relationships/hyperlink" Target="https://mintrans.amurobl.ru/" TargetMode="External"/><Relationship Id="rId5" Type="http://schemas.openxmlformats.org/officeDocument/2006/relationships/hyperlink" Target="https://agro.amurobl.ru/" TargetMode="External"/><Relationship Id="rId10" Type="http://schemas.openxmlformats.org/officeDocument/2006/relationships/hyperlink" Target="https://digital.amurobl.ru/" TargetMode="External"/><Relationship Id="rId4" Type="http://schemas.openxmlformats.org/officeDocument/2006/relationships/hyperlink" Target="https://mstroy28.amurobl.ru/" TargetMode="External"/><Relationship Id="rId9" Type="http://schemas.openxmlformats.org/officeDocument/2006/relationships/hyperlink" Target="https://mpr.amurobl.ru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109.png"/><Relationship Id="rId7" Type="http://schemas.openxmlformats.org/officeDocument/2006/relationships/image" Target="../media/image24.png"/><Relationship Id="rId12" Type="http://schemas.openxmlformats.org/officeDocument/2006/relationships/image" Target="../media/image11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svg"/><Relationship Id="rId11" Type="http://schemas.openxmlformats.org/officeDocument/2006/relationships/image" Target="../media/image115.png"/><Relationship Id="rId5" Type="http://schemas.openxmlformats.org/officeDocument/2006/relationships/image" Target="../media/image111.png"/><Relationship Id="rId10" Type="http://schemas.openxmlformats.org/officeDocument/2006/relationships/image" Target="../media/image114.svg"/><Relationship Id="rId4" Type="http://schemas.openxmlformats.org/officeDocument/2006/relationships/image" Target="../media/image110.svg"/><Relationship Id="rId9" Type="http://schemas.openxmlformats.org/officeDocument/2006/relationships/image" Target="../media/image1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sv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chart" Target="../charts/chart2.xm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43.png"/><Relationship Id="rId18" Type="http://schemas.openxmlformats.org/officeDocument/2006/relationships/image" Target="../media/image48.svg"/><Relationship Id="rId3" Type="http://schemas.openxmlformats.org/officeDocument/2006/relationships/image" Target="../media/image33.png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6.svg"/><Relationship Id="rId20" Type="http://schemas.openxmlformats.org/officeDocument/2006/relationships/image" Target="../media/image5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svg"/><Relationship Id="rId19" Type="http://schemas.openxmlformats.org/officeDocument/2006/relationships/image" Target="../media/image49.png"/><Relationship Id="rId4" Type="http://schemas.openxmlformats.org/officeDocument/2006/relationships/image" Target="../media/image34.svg"/><Relationship Id="rId9" Type="http://schemas.openxmlformats.org/officeDocument/2006/relationships/image" Target="../media/image39.png"/><Relationship Id="rId14" Type="http://schemas.openxmlformats.org/officeDocument/2006/relationships/image" Target="../media/image4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10" Type="http://schemas.openxmlformats.org/officeDocument/2006/relationships/image" Target="../media/image59.svg"/><Relationship Id="rId4" Type="http://schemas.openxmlformats.org/officeDocument/2006/relationships/image" Target="../media/image53.svg"/><Relationship Id="rId9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g"/><Relationship Id="rId13" Type="http://schemas.openxmlformats.org/officeDocument/2006/relationships/image" Target="../media/image68.png"/><Relationship Id="rId3" Type="http://schemas.openxmlformats.org/officeDocument/2006/relationships/image" Target="../media/image60.jpg"/><Relationship Id="rId7" Type="http://schemas.microsoft.com/office/2007/relationships/hdphoto" Target="../media/hdphoto2.wdp"/><Relationship Id="rId12" Type="http://schemas.openxmlformats.org/officeDocument/2006/relationships/image" Target="../media/image6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6.png"/><Relationship Id="rId5" Type="http://schemas.openxmlformats.org/officeDocument/2006/relationships/image" Target="../media/image62.jpg"/><Relationship Id="rId15" Type="http://schemas.openxmlformats.org/officeDocument/2006/relationships/image" Target="../media/image70.jpg"/><Relationship Id="rId10" Type="http://schemas.microsoft.com/office/2007/relationships/hdphoto" Target="../media/hdphoto3.wdp"/><Relationship Id="rId4" Type="http://schemas.openxmlformats.org/officeDocument/2006/relationships/image" Target="../media/image61.jpg"/><Relationship Id="rId9" Type="http://schemas.openxmlformats.org/officeDocument/2006/relationships/image" Target="../media/image65.jpeg"/><Relationship Id="rId14" Type="http://schemas.openxmlformats.org/officeDocument/2006/relationships/image" Target="../media/image6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АМУРСКАЯ ОБЛАСТЬ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7ADD95D-5C91-58E1-5040-4A8B960DB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4135" y="1358828"/>
            <a:ext cx="2153464" cy="2830400"/>
          </a:xfrm>
          <a:custGeom>
            <a:avLst/>
            <a:gdLst>
              <a:gd name="connsiteX0" fmla="*/ 222517 w 2153464"/>
              <a:gd name="connsiteY0" fmla="*/ 0 h 2896381"/>
              <a:gd name="connsiteX1" fmla="*/ 1930947 w 2153464"/>
              <a:gd name="connsiteY1" fmla="*/ 0 h 2896381"/>
              <a:gd name="connsiteX2" fmla="*/ 2153464 w 2153464"/>
              <a:gd name="connsiteY2" fmla="*/ 222517 h 2896381"/>
              <a:gd name="connsiteX3" fmla="*/ 2153464 w 2153464"/>
              <a:gd name="connsiteY3" fmla="*/ 2673864 h 2896381"/>
              <a:gd name="connsiteX4" fmla="*/ 1930947 w 2153464"/>
              <a:gd name="connsiteY4" fmla="*/ 2896381 h 2896381"/>
              <a:gd name="connsiteX5" fmla="*/ 222517 w 2153464"/>
              <a:gd name="connsiteY5" fmla="*/ 2896381 h 2896381"/>
              <a:gd name="connsiteX6" fmla="*/ 0 w 2153464"/>
              <a:gd name="connsiteY6" fmla="*/ 2673864 h 2896381"/>
              <a:gd name="connsiteX7" fmla="*/ 0 w 2153464"/>
              <a:gd name="connsiteY7" fmla="*/ 222517 h 2896381"/>
              <a:gd name="connsiteX8" fmla="*/ 222517 w 2153464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3464" h="2896381">
                <a:moveTo>
                  <a:pt x="222517" y="0"/>
                </a:moveTo>
                <a:lnTo>
                  <a:pt x="1930947" y="0"/>
                </a:lnTo>
                <a:cubicBezTo>
                  <a:pt x="2053840" y="0"/>
                  <a:pt x="2153464" y="99624"/>
                  <a:pt x="2153464" y="222517"/>
                </a:cubicBezTo>
                <a:lnTo>
                  <a:pt x="2153464" y="2673864"/>
                </a:lnTo>
                <a:cubicBezTo>
                  <a:pt x="2153464" y="2796757"/>
                  <a:pt x="2053840" y="2896381"/>
                  <a:pt x="1930947" y="2896381"/>
                </a:cubicBezTo>
                <a:lnTo>
                  <a:pt x="222517" y="2896381"/>
                </a:lnTo>
                <a:cubicBezTo>
                  <a:pt x="99624" y="2896381"/>
                  <a:pt x="0" y="2796757"/>
                  <a:pt x="0" y="2673864"/>
                </a:cubicBezTo>
                <a:lnTo>
                  <a:pt x="0" y="222517"/>
                </a:lnTo>
                <a:cubicBezTo>
                  <a:pt x="0" y="99624"/>
                  <a:pt x="99624" y="0"/>
                  <a:pt x="22251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F5C67211-303C-B1E1-A395-221ED7DB4133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1"/>
          <a:stretch/>
        </p:blipFill>
        <p:spPr bwMode="auto">
          <a:xfrm>
            <a:off x="258616" y="1358828"/>
            <a:ext cx="7194807" cy="2830400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24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АДМИНИСТРАЦИЕЙ ЗАВИТИНСКОГО МУНИЦИПАЛЬНОГО ОКРУГА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E88262-BAE3-F081-9C71-6007A2B868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650" y="250212"/>
            <a:ext cx="434709" cy="51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3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685A8-F7C3-F2BF-A0EF-3322004B2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902F0FF8-D7BC-5A90-66F8-7107F873E6F7}"/>
              </a:ext>
            </a:extLst>
          </p:cNvPr>
          <p:cNvSpPr/>
          <p:nvPr/>
        </p:nvSpPr>
        <p:spPr>
          <a:xfrm>
            <a:off x="627015" y="1956987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B60799F1-804E-364B-47D8-EDF6921D55E8}"/>
              </a:ext>
            </a:extLst>
          </p:cNvPr>
          <p:cNvSpPr/>
          <p:nvPr/>
        </p:nvSpPr>
        <p:spPr>
          <a:xfrm>
            <a:off x="4365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01194-F58F-7977-B5EA-4F2AA6D97899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АДМИНИСТРАЦИИ, ПРАВИТЕЛЬСТВА ОБЛАСТИ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543EF462-B3DD-138C-ECBD-CF021C82966A}"/>
              </a:ext>
            </a:extLst>
          </p:cNvPr>
          <p:cNvSpPr/>
          <p:nvPr/>
        </p:nvSpPr>
        <p:spPr>
          <a:xfrm>
            <a:off x="627017" y="163628"/>
            <a:ext cx="182121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EFA8711-2121-28E9-9943-5434821F3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796552C-74FE-ED3B-7943-D91A8138EC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203288"/>
              </p:ext>
            </p:extLst>
          </p:nvPr>
        </p:nvGraphicFramePr>
        <p:xfrm>
          <a:off x="398415" y="1376758"/>
          <a:ext cx="9174500" cy="4925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6284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5548216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</a:tblGrid>
              <a:tr h="791896"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ДЕЙСТВИЯ АДМИНИСТРАЦИИ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</a:t>
                      </a:r>
                    </a:p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Путепровода через Транссиб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Информирование предпринимателей о будущих изменениях в дорожно-транспортной инфраструктуре </a:t>
                      </a:r>
                      <a:endParaRPr lang="x-none" sz="8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411071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Информирование инвесторов о новых логистических и иных возможностях при реализации проекта </a:t>
                      </a:r>
                      <a:endParaRPr lang="x-none" sz="8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042328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Нивелирование угрозы выбора инвестором другого муниципального образования 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Использование буклетов и других информационных материалов для презентации сильных сторон и возможностей МО перед потенциальными инвесторами</a:t>
                      </a:r>
                      <a:endParaRPr lang="x-none" sz="8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433674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каналов информирования: модернизация сайта, использование профильных ресурсов для информирования               о площадках, публикация рекламных и иных материалов на популярных интернет-ресурсах </a:t>
                      </a:r>
                      <a:endParaRPr lang="x-none" sz="8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028609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Кадровые проблемы 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регулярных встреч и мастер-классов предприятий со школьниками для популяризации рабочих специальностей</a:t>
                      </a:r>
                      <a:endParaRPr lang="x-none" sz="8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411071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Содействие в релокации работников из других населенных пунктов </a:t>
                      </a: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506195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туризма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Привлечение крупных предприятий для участия в промышленном туризме и помощь в разработке маршрутов со стороны администрации </a:t>
                      </a:r>
                      <a:endParaRPr lang="x-none" sz="8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485187"/>
                  </a:ext>
                </a:extLst>
              </a:tr>
              <a:tr h="411071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ежегодных фестивалей с целью сохранения и развития культурного наследия округа </a:t>
                      </a:r>
                      <a:endParaRPr lang="x-none" sz="8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584461"/>
                  </a:ext>
                </a:extLst>
              </a:tr>
              <a:tr h="411071">
                <a:tc rowSpan="2"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предпринимательства 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Регулярная рассылка информации о мерах поддержки бизнеса </a:t>
                      </a:r>
                      <a:endParaRPr lang="x-none" sz="8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837612"/>
                  </a:ext>
                </a:extLst>
              </a:tr>
              <a:tr h="411071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Активная работа с Центром поддержки предпринимательства «Мой бизнес» и проявление инициативы по созданию новых проектов и привлечению инвесторов</a:t>
                      </a:r>
                      <a:endParaRPr lang="x-none" sz="8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548349"/>
                  </a:ext>
                </a:extLst>
              </a:tr>
            </a:tbl>
          </a:graphicData>
        </a:graphic>
      </p:graphicFrame>
      <p:pic>
        <p:nvPicPr>
          <p:cNvPr id="12" name="Рисунок 11" descr="Щит со сплошной заливкой">
            <a:extLst>
              <a:ext uri="{FF2B5EF4-FFF2-40B4-BE49-F238E27FC236}">
                <a16:creationId xmlns:a16="http://schemas.microsoft.com/office/drawing/2014/main" id="{E30D36B0-2FC1-76F1-1183-CBEA4971E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9711" y="3249000"/>
            <a:ext cx="360000" cy="360000"/>
          </a:xfrm>
          <a:prstGeom prst="rect">
            <a:avLst/>
          </a:prstGeom>
        </p:spPr>
      </p:pic>
      <p:pic>
        <p:nvPicPr>
          <p:cNvPr id="13" name="Рисунок 12" descr="Указатель со сплошной заливкой">
            <a:extLst>
              <a:ext uri="{FF2B5EF4-FFF2-40B4-BE49-F238E27FC236}">
                <a16:creationId xmlns:a16="http://schemas.microsoft.com/office/drawing/2014/main" id="{EC0A4811-76DB-27F1-F5DB-286340BCD4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2993" y="2374357"/>
            <a:ext cx="360000" cy="360000"/>
          </a:xfrm>
          <a:prstGeom prst="rect">
            <a:avLst/>
          </a:prstGeom>
        </p:spPr>
      </p:pic>
      <p:pic>
        <p:nvPicPr>
          <p:cNvPr id="14" name="Рисунок 13" descr="Портфель со сплошной заливкой">
            <a:extLst>
              <a:ext uri="{FF2B5EF4-FFF2-40B4-BE49-F238E27FC236}">
                <a16:creationId xmlns:a16="http://schemas.microsoft.com/office/drawing/2014/main" id="{28B91FD6-9663-B8E1-51F5-BE4E4F3AB1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2993" y="5703080"/>
            <a:ext cx="360000" cy="360000"/>
          </a:xfrm>
          <a:prstGeom prst="rect">
            <a:avLst/>
          </a:prstGeom>
        </p:spPr>
      </p:pic>
      <p:pic>
        <p:nvPicPr>
          <p:cNvPr id="15" name="Рисунок 14" descr="Отменить подписку со сплошной заливкой">
            <a:extLst>
              <a:ext uri="{FF2B5EF4-FFF2-40B4-BE49-F238E27FC236}">
                <a16:creationId xmlns:a16="http://schemas.microsoft.com/office/drawing/2014/main" id="{00D33911-5205-12C3-2F51-5E9A779E98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1592" y="4066250"/>
            <a:ext cx="360000" cy="360000"/>
          </a:xfrm>
          <a:prstGeom prst="rect">
            <a:avLst/>
          </a:prstGeom>
        </p:spPr>
      </p:pic>
      <p:pic>
        <p:nvPicPr>
          <p:cNvPr id="16" name="Рисунок 15" descr="Камера со сплошной заливкой">
            <a:extLst>
              <a:ext uri="{FF2B5EF4-FFF2-40B4-BE49-F238E27FC236}">
                <a16:creationId xmlns:a16="http://schemas.microsoft.com/office/drawing/2014/main" id="{9DF8632B-D878-E41E-A5A6-AD86220689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2993" y="4883985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EE145C-8146-AFE7-D91E-14BC5C57D4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262133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B0BF2B5B-D07E-4C64-A867-D2A033F8E587}"/>
              </a:ext>
            </a:extLst>
          </p:cNvPr>
          <p:cNvSpPr/>
          <p:nvPr/>
        </p:nvSpPr>
        <p:spPr>
          <a:xfrm>
            <a:off x="627015" y="1956987"/>
            <a:ext cx="8879225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8AB45174-ADCB-CCB8-91FD-0B8FE60A37FB}"/>
              </a:ext>
            </a:extLst>
          </p:cNvPr>
          <p:cNvSpPr/>
          <p:nvPr/>
        </p:nvSpPr>
        <p:spPr>
          <a:xfrm>
            <a:off x="369841" y="111579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BCFC9-2094-4D30-5E88-AD2AAC9910B5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47F25DC1-0EF0-8FCE-EC12-BF13D24215FF}"/>
              </a:ext>
            </a:extLst>
          </p:cNvPr>
          <p:cNvSpPr/>
          <p:nvPr/>
        </p:nvSpPr>
        <p:spPr>
          <a:xfrm>
            <a:off x="627017" y="163628"/>
            <a:ext cx="147610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708517"/>
              </p:ext>
            </p:extLst>
          </p:nvPr>
        </p:nvGraphicFramePr>
        <p:xfrm>
          <a:off x="395111" y="1009651"/>
          <a:ext cx="9111129" cy="5219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5161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149482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8243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8243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990480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ВЫРУЧКА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РАБОЧИЕ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675806">
                <a:tc>
                  <a:txBody>
                    <a:bodyPr/>
                    <a:lstStyle/>
                    <a:p>
                      <a:pPr algn="just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Эксплуатационное локомотивное депо Белогорск – структурное подразделение Забайкальской дирекции тяги – структурного подразделения Дирекции тяги – филиала ОАО «РЖД»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рельсошпальной решетки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‒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50763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Теплоресурс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пара</a:t>
                      </a:r>
                      <a:r>
                        <a:rPr lang="ru-RU" sz="900" b="0" i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горячей воды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630</a:t>
                      </a: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,0</a:t>
                      </a: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507630">
                <a:tc>
                  <a:txBody>
                    <a:bodyPr/>
                    <a:lstStyle/>
                    <a:p>
                      <a:pPr algn="just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«Дальневосточная распределительная сетевая компания» «Амурские электрические сети», Завитинский район электрических сетей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Передача электроэнергии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‒</a:t>
                      </a: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50763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«Строитель»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Дорожно-эксплуатационная деятельность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760</a:t>
                      </a: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485187"/>
                  </a:ext>
                </a:extLst>
              </a:tr>
              <a:tr h="50763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Захария К.И.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Торговля</a:t>
                      </a:r>
                      <a:r>
                        <a:rPr lang="ru-RU" sz="900" b="0" i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розничная преимущественно продовольственными товарами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482407"/>
                  </a:ext>
                </a:extLst>
              </a:tr>
              <a:tr h="50763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«Династия»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 общественного питания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459432"/>
                  </a:ext>
                </a:extLst>
              </a:tr>
              <a:tr h="50763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Тарасова С.С.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мясных полуфабрикатов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183076"/>
                  </a:ext>
                </a:extLst>
              </a:tr>
              <a:tr h="50763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«Движение»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продукции сельского</a:t>
                      </a:r>
                      <a:r>
                        <a:rPr lang="ru-RU" sz="900" b="0" i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хозяйства, растениеводство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135,0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8575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F127894-A823-802A-D158-07CFF374686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284856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83604F0B-1B63-9830-5465-9207F27CD48C}"/>
              </a:ext>
            </a:extLst>
          </p:cNvPr>
          <p:cNvSpPr/>
          <p:nvPr/>
        </p:nvSpPr>
        <p:spPr>
          <a:xfrm>
            <a:off x="369841" y="1939594"/>
            <a:ext cx="9136387" cy="418563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4733D63F-9C91-7172-A732-28E6372E6603}"/>
              </a:ext>
            </a:extLst>
          </p:cNvPr>
          <p:cNvSpPr/>
          <p:nvPr/>
        </p:nvSpPr>
        <p:spPr>
          <a:xfrm>
            <a:off x="369829" y="1209675"/>
            <a:ext cx="9136399" cy="1001782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9F1C0A-0B2A-DA06-9CBA-B877B267DC3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71DB78E3-261E-0A63-C832-846882E4B22E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7163517-862E-F95A-CFC5-24B3C29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3D0F098-1E6E-711D-3B14-A0204797B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195004"/>
              </p:ext>
            </p:extLst>
          </p:nvPr>
        </p:nvGraphicFramePr>
        <p:xfrm>
          <a:off x="369829" y="919509"/>
          <a:ext cx="9136390" cy="4280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9333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2926517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965816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РЕАЛИЗАЦИИ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674995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Одыванова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Л.Н.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Объекты придорожного сервиса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</a:t>
                      </a: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628153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Шальнев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А.Н.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Объекты придорожного сервиса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2025-</a:t>
                      </a:r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620202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«Росатом Возобновляемая энергия»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ветровой электростанции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50 000 000 000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2026-2030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803082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Захария Р.Г.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Производственно-торговый комплекс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2024-2026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485187"/>
                  </a:ext>
                </a:extLst>
              </a:tr>
              <a:tr h="58828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ИП Коростелев С.А.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Экотуризм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2026-2028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FEAC1D7-97FF-AE29-136F-32347288D2C7}"/>
              </a:ext>
            </a:extLst>
          </p:cNvPr>
          <p:cNvSpPr txBox="1"/>
          <p:nvPr/>
        </p:nvSpPr>
        <p:spPr>
          <a:xfrm>
            <a:off x="660100" y="6596418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 МУНИЦИПАЛЬНОГО ОКРУГА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97" y="4617985"/>
            <a:ext cx="4286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18" y="3989898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94D47341-EB98-4A66-8E7A-2DFCED952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38" y="2085497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F0DB4794-7EBB-4AB7-B5F6-776D88DF6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38" y="2652985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5725C55-BA5F-4865-84B1-D73EE4299E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332" y="3210640"/>
            <a:ext cx="511534" cy="5115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573C53A-5637-44CF-A332-95F76AAC4081}"/>
              </a:ext>
            </a:extLst>
          </p:cNvPr>
          <p:cNvSpPr txBox="1"/>
          <p:nvPr/>
        </p:nvSpPr>
        <p:spPr>
          <a:xfrm>
            <a:off x="909623" y="5422790"/>
            <a:ext cx="27479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СППСК «Амурский Аграрный Союз»</a:t>
            </a:r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99FC321F-FC42-41D8-9980-250BF8D4DD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04291B6-BFD8-423C-8793-1809ECEFA7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772" y="5397329"/>
            <a:ext cx="586190" cy="4700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564839D-7AAB-4427-BBB8-8F29CE1C4958}"/>
              </a:ext>
            </a:extLst>
          </p:cNvPr>
          <p:cNvSpPr txBox="1"/>
          <p:nvPr/>
        </p:nvSpPr>
        <p:spPr>
          <a:xfrm>
            <a:off x="3918226" y="5312742"/>
            <a:ext cx="2663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Строительство базы по производству комбикормов и кормосмеси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0DBC9A-08D7-470E-BABF-7F2D6CFD5BC3}"/>
              </a:ext>
            </a:extLst>
          </p:cNvPr>
          <p:cNvSpPr txBox="1"/>
          <p:nvPr/>
        </p:nvSpPr>
        <p:spPr>
          <a:xfrm>
            <a:off x="7168793" y="5305385"/>
            <a:ext cx="10921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100,0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12CCEA-0DBF-479F-8C2A-807474F4FCE5}"/>
              </a:ext>
            </a:extLst>
          </p:cNvPr>
          <p:cNvSpPr txBox="1"/>
          <p:nvPr/>
        </p:nvSpPr>
        <p:spPr>
          <a:xfrm>
            <a:off x="8460106" y="5306656"/>
            <a:ext cx="7754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2026-2029</a:t>
            </a:r>
          </a:p>
        </p:txBody>
      </p:sp>
    </p:spTree>
    <p:extLst>
      <p:ext uri="{BB962C8B-B14F-4D97-AF65-F5344CB8AC3E}">
        <p14:creationId xmlns:p14="http://schemas.microsoft.com/office/powerpoint/2010/main" val="2184469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62CA7548-6045-4ECD-4A16-A7415314D93C}"/>
              </a:ext>
            </a:extLst>
          </p:cNvPr>
          <p:cNvSpPr/>
          <p:nvPr/>
        </p:nvSpPr>
        <p:spPr>
          <a:xfrm>
            <a:off x="621668" y="4941668"/>
            <a:ext cx="5050516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подробной информацией о площадках, точках подключения,          ресурсных мощностях, транспортной и инженерной инфраструктуре можно                          по ссылкам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/>
              </a:rPr>
              <a:t>https://zavadm.amurobl.ru/pages/investroam%201/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https://investmap.amurobl.ru/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9EE9BF0B-A955-72BD-BF57-41E9CFEF29D7}"/>
              </a:ext>
            </a:extLst>
          </p:cNvPr>
          <p:cNvSpPr/>
          <p:nvPr/>
        </p:nvSpPr>
        <p:spPr>
          <a:xfrm>
            <a:off x="621668" y="5676970"/>
            <a:ext cx="5050516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реестром муниципального имущества в округе можно                                 на сайте </a:t>
            </a:r>
            <a:r>
              <a:rPr lang="en-US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https://investmap.amurobl.ru/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7" name="Рисунок 176" descr="Протекающий кран со сплошной заливкой">
            <a:extLst>
              <a:ext uri="{FF2B5EF4-FFF2-40B4-BE49-F238E27FC236}">
                <a16:creationId xmlns:a16="http://schemas.microsoft.com/office/drawing/2014/main" id="{CA8B5039-688D-6BC4-F5B2-17D48DBC2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270" y="3824239"/>
            <a:ext cx="360000" cy="360000"/>
          </a:xfrm>
          <a:prstGeom prst="rect">
            <a:avLst/>
          </a:prstGeom>
        </p:spPr>
      </p:pic>
      <p:pic>
        <p:nvPicPr>
          <p:cNvPr id="176" name="Рисунок 175" descr="Протекающий кран со сплошной заливкой">
            <a:extLst>
              <a:ext uri="{FF2B5EF4-FFF2-40B4-BE49-F238E27FC236}">
                <a16:creationId xmlns:a16="http://schemas.microsoft.com/office/drawing/2014/main" id="{3E68B0A0-4742-F882-8E9C-7A80A16BF3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9313" y="3327380"/>
            <a:ext cx="360000" cy="360000"/>
          </a:xfrm>
          <a:prstGeom prst="rect">
            <a:avLst/>
          </a:prstGeom>
        </p:spPr>
      </p:pic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4906277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7015" y="1401547"/>
            <a:ext cx="5045169" cy="1253923"/>
          </a:xfrm>
          <a:prstGeom prst="roundRect">
            <a:avLst>
              <a:gd name="adj" fmla="val 22570"/>
            </a:avLst>
          </a:prstGeom>
          <a:solidFill>
            <a:srgbClr val="4756A0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9B17874-7392-F85E-5379-718FAA06C17E}"/>
              </a:ext>
            </a:extLst>
          </p:cNvPr>
          <p:cNvSpPr txBox="1"/>
          <p:nvPr/>
        </p:nvSpPr>
        <p:spPr>
          <a:xfrm>
            <a:off x="6343567" y="5537887"/>
            <a:ext cx="126966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свободных инвестиционных площадок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0BCAE04-B8CB-BA7A-9570-46EBF00DFEB3}"/>
              </a:ext>
            </a:extLst>
          </p:cNvPr>
          <p:cNvSpPr txBox="1"/>
          <p:nvPr/>
        </p:nvSpPr>
        <p:spPr>
          <a:xfrm>
            <a:off x="8358876" y="5604629"/>
            <a:ext cx="132496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 электроснабжения</a:t>
            </a: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3A9B2723-88E7-A952-51F4-C32FCFC650A2}"/>
              </a:ext>
            </a:extLst>
          </p:cNvPr>
          <p:cNvSpPr/>
          <p:nvPr/>
        </p:nvSpPr>
        <p:spPr>
          <a:xfrm>
            <a:off x="6024876" y="5568490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98000" rtlCol="0" anchor="t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25" name="Рисунок 24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52178" y="5559035"/>
            <a:ext cx="180000" cy="180000"/>
          </a:xfrm>
          <a:prstGeom prst="rect">
            <a:avLst/>
          </a:prstGeom>
        </p:spPr>
      </p:pic>
      <p:sp>
        <p:nvSpPr>
          <p:cNvPr id="123" name="Скругленный прямоугольник 122">
            <a:extLst>
              <a:ext uri="{FF2B5EF4-FFF2-40B4-BE49-F238E27FC236}">
                <a16:creationId xmlns:a16="http://schemas.microsoft.com/office/drawing/2014/main" id="{ED5127D8-F80B-2E74-96D7-6C60603119FC}"/>
              </a:ext>
            </a:extLst>
          </p:cNvPr>
          <p:cNvSpPr/>
          <p:nvPr/>
        </p:nvSpPr>
        <p:spPr>
          <a:xfrm>
            <a:off x="621668" y="2760771"/>
            <a:ext cx="5050516" cy="2075596"/>
          </a:xfrm>
          <a:prstGeom prst="roundRect">
            <a:avLst>
              <a:gd name="adj" fmla="val 1252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D28A327-E730-2B92-6BD0-2BE87DFA2691}"/>
              </a:ext>
            </a:extLst>
          </p:cNvPr>
          <p:cNvSpPr txBox="1"/>
          <p:nvPr/>
        </p:nvSpPr>
        <p:spPr>
          <a:xfrm>
            <a:off x="622937" y="3002834"/>
            <a:ext cx="50492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ТАРИФЫ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821550" y="1582759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821550" y="2052325"/>
            <a:ext cx="162796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id="{232EBB5B-D463-93FE-88A2-B246377A86B1}"/>
              </a:ext>
            </a:extLst>
          </p:cNvPr>
          <p:cNvCxnSpPr>
            <a:cxnSpLocks/>
          </p:cNvCxnSpPr>
          <p:nvPr/>
        </p:nvCxnSpPr>
        <p:spPr>
          <a:xfrm>
            <a:off x="3270704" y="1600649"/>
            <a:ext cx="0" cy="85571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id="{988ACE5A-6D1B-F8A8-DF02-1D7D941D0CDF}"/>
              </a:ext>
            </a:extLst>
          </p:cNvPr>
          <p:cNvSpPr txBox="1"/>
          <p:nvPr/>
        </p:nvSpPr>
        <p:spPr>
          <a:xfrm>
            <a:off x="3400153" y="1861022"/>
            <a:ext cx="19668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0D9C8C4-A496-33F2-C518-0068D65EEB43}"/>
              </a:ext>
            </a:extLst>
          </p:cNvPr>
          <p:cNvSpPr txBox="1"/>
          <p:nvPr/>
        </p:nvSpPr>
        <p:spPr>
          <a:xfrm>
            <a:off x="3670709" y="1937966"/>
            <a:ext cx="23541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Greenfield 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654FC60-0AEC-4D72-3067-D5804B890430}"/>
              </a:ext>
            </a:extLst>
          </p:cNvPr>
          <p:cNvSpPr txBox="1"/>
          <p:nvPr/>
        </p:nvSpPr>
        <p:spPr>
          <a:xfrm>
            <a:off x="1168749" y="3338103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661,9,90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подогрев воды (м3)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48F919B7-90B8-C9E2-4B26-E6EE9FAC0F10}"/>
              </a:ext>
            </a:extLst>
          </p:cNvPr>
          <p:cNvSpPr txBox="1"/>
          <p:nvPr/>
        </p:nvSpPr>
        <p:spPr>
          <a:xfrm>
            <a:off x="1168749" y="3827655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45,88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холодная вода (м3)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90DEA080-6B2C-362A-231A-C9436F916D74}"/>
              </a:ext>
            </a:extLst>
          </p:cNvPr>
          <p:cNvSpPr txBox="1"/>
          <p:nvPr/>
        </p:nvSpPr>
        <p:spPr>
          <a:xfrm>
            <a:off x="1164855" y="4323130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51,58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водоотведение (м3)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A739D09-46B0-1DCC-5AF6-CC88281C6D1B}"/>
              </a:ext>
            </a:extLst>
          </p:cNvPr>
          <p:cNvSpPr txBox="1"/>
          <p:nvPr/>
        </p:nvSpPr>
        <p:spPr>
          <a:xfrm>
            <a:off x="3561826" y="3343641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‒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природный газ (м3)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C4EF67B-79D6-EF4B-9677-0966A8E74B66}"/>
              </a:ext>
            </a:extLst>
          </p:cNvPr>
          <p:cNvSpPr txBox="1"/>
          <p:nvPr/>
        </p:nvSpPr>
        <p:spPr>
          <a:xfrm>
            <a:off x="3561826" y="3833193"/>
            <a:ext cx="192227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10,52 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электроэнергия (кВт ч.)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ED396BB-12B2-75E3-FB8C-029EA35F4927}"/>
              </a:ext>
            </a:extLst>
          </p:cNvPr>
          <p:cNvSpPr txBox="1"/>
          <p:nvPr/>
        </p:nvSpPr>
        <p:spPr>
          <a:xfrm>
            <a:off x="3557931" y="4328668"/>
            <a:ext cx="19736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6541,00 руб. 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отопление (Гкал)</a:t>
            </a:r>
          </a:p>
        </p:txBody>
      </p:sp>
      <p:pic>
        <p:nvPicPr>
          <p:cNvPr id="171" name="Рисунок 170" descr="Интернет со сплошной заливкой">
            <a:extLst>
              <a:ext uri="{FF2B5EF4-FFF2-40B4-BE49-F238E27FC236}">
                <a16:creationId xmlns:a16="http://schemas.microsoft.com/office/drawing/2014/main" id="{00F6B643-AEC0-8141-3916-0C9E8889AC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3270" y="5079738"/>
            <a:ext cx="360000" cy="360000"/>
          </a:xfrm>
          <a:prstGeom prst="rect">
            <a:avLst/>
          </a:prstGeom>
        </p:spPr>
      </p:pic>
      <p:pic>
        <p:nvPicPr>
          <p:cNvPr id="172" name="Рисунок 171" descr="Интернет со сплошной заливкой">
            <a:extLst>
              <a:ext uri="{FF2B5EF4-FFF2-40B4-BE49-F238E27FC236}">
                <a16:creationId xmlns:a16="http://schemas.microsoft.com/office/drawing/2014/main" id="{2384CCAE-E434-A850-0F75-819F1F8ACA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3270" y="5811969"/>
            <a:ext cx="360000" cy="360000"/>
          </a:xfrm>
          <a:prstGeom prst="rect">
            <a:avLst/>
          </a:prstGeom>
        </p:spPr>
      </p:pic>
      <p:pic>
        <p:nvPicPr>
          <p:cNvPr id="173" name="Рисунок 172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FEA428CD-D6DA-61F4-7EBB-968108BFDB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38496" y="3824239"/>
            <a:ext cx="360000" cy="360000"/>
          </a:xfrm>
          <a:prstGeom prst="rect">
            <a:avLst/>
          </a:prstGeom>
        </p:spPr>
      </p:pic>
      <p:pic>
        <p:nvPicPr>
          <p:cNvPr id="179" name="Рисунок 178" descr="Пожарный гидрант со сплошной заливкой">
            <a:extLst>
              <a:ext uri="{FF2B5EF4-FFF2-40B4-BE49-F238E27FC236}">
                <a16:creationId xmlns:a16="http://schemas.microsoft.com/office/drawing/2014/main" id="{26CFD593-1555-3116-29C0-D51F46C064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3270" y="4322442"/>
            <a:ext cx="360000" cy="360000"/>
          </a:xfrm>
          <a:prstGeom prst="rect">
            <a:avLst/>
          </a:prstGeom>
        </p:spPr>
      </p:pic>
      <p:pic>
        <p:nvPicPr>
          <p:cNvPr id="174" name="Рисунок 173" descr="Огонь со сплошной заливкой">
            <a:extLst>
              <a:ext uri="{FF2B5EF4-FFF2-40B4-BE49-F238E27FC236}">
                <a16:creationId xmlns:a16="http://schemas.microsoft.com/office/drawing/2014/main" id="{4E6702C2-FCBA-D354-8453-B85C8EB372E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138496" y="3311961"/>
            <a:ext cx="360000" cy="360000"/>
          </a:xfrm>
          <a:prstGeom prst="rect">
            <a:avLst/>
          </a:prstGeom>
        </p:spPr>
      </p:pic>
      <p:pic>
        <p:nvPicPr>
          <p:cNvPr id="185" name="Рисунок 184" descr="Термометр со сплошной заливкой">
            <a:extLst>
              <a:ext uri="{FF2B5EF4-FFF2-40B4-BE49-F238E27FC236}">
                <a16:creationId xmlns:a16="http://schemas.microsoft.com/office/drawing/2014/main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136172" y="4324726"/>
            <a:ext cx="360000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 МУНИЦИПАЛЬНОГО ОКРУГА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002" y="1528679"/>
            <a:ext cx="3841293" cy="3875236"/>
          </a:xfrm>
          <a:prstGeom prst="rect">
            <a:avLst/>
          </a:prstGeom>
        </p:spPr>
      </p:pic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50403483-55E7-7CD7-1A34-AF319242838E}"/>
              </a:ext>
            </a:extLst>
          </p:cNvPr>
          <p:cNvSpPr/>
          <p:nvPr/>
        </p:nvSpPr>
        <p:spPr>
          <a:xfrm>
            <a:off x="7284605" y="3594800"/>
            <a:ext cx="83444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Завитинск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Рисунок 46" descr="Маркер со сплошной заливкой">
            <a:extLst>
              <a:ext uri="{FF2B5EF4-FFF2-40B4-BE49-F238E27FC236}">
                <a16:creationId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44041" y="3641722"/>
            <a:ext cx="180000" cy="180000"/>
          </a:xfrm>
          <a:prstGeom prst="rect">
            <a:avLst/>
          </a:prstGeom>
        </p:spPr>
      </p:pic>
      <p:pic>
        <p:nvPicPr>
          <p:cNvPr id="48" name="Рисунок 47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37320" y="3868644"/>
            <a:ext cx="180000" cy="180000"/>
          </a:xfrm>
          <a:prstGeom prst="rect">
            <a:avLst/>
          </a:prstGeom>
        </p:spPr>
      </p:pic>
      <p:pic>
        <p:nvPicPr>
          <p:cNvPr id="49" name="Рисунок 48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72178" y="3327380"/>
            <a:ext cx="180000" cy="180000"/>
          </a:xfrm>
          <a:prstGeom prst="rect">
            <a:avLst/>
          </a:prstGeom>
        </p:spPr>
      </p:pic>
      <p:pic>
        <p:nvPicPr>
          <p:cNvPr id="50" name="Рисунок 49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78398" y="4238668"/>
            <a:ext cx="180000" cy="180000"/>
          </a:xfrm>
          <a:prstGeom prst="rect">
            <a:avLst/>
          </a:prstGeom>
        </p:spPr>
      </p:pic>
      <p:pic>
        <p:nvPicPr>
          <p:cNvPr id="52" name="Рисунок 51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68398" y="3653193"/>
            <a:ext cx="180000" cy="180000"/>
          </a:xfrm>
          <a:prstGeom prst="rect">
            <a:avLst/>
          </a:prstGeom>
        </p:spPr>
      </p:pic>
      <p:sp>
        <p:nvSpPr>
          <p:cNvPr id="53" name="Овал 52">
            <a:extLst>
              <a:ext uri="{FF2B5EF4-FFF2-40B4-BE49-F238E27FC236}">
                <a16:creationId xmlns:a16="http://schemas.microsoft.com/office/drawing/2014/main" id="{3A9B2723-88E7-A952-51F4-C32FCFC650A2}"/>
              </a:ext>
            </a:extLst>
          </p:cNvPr>
          <p:cNvSpPr/>
          <p:nvPr/>
        </p:nvSpPr>
        <p:spPr>
          <a:xfrm>
            <a:off x="7194605" y="3933237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98000" rtlCol="0" anchor="t"/>
          <a:lstStyle/>
          <a:p>
            <a:pPr algn="ctr"/>
            <a:endParaRPr lang="ru-RU" sz="3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273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МЕРЫ ПОДДЕРЖКИ БИЗНЕСА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33513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2189115" y="1773021"/>
            <a:ext cx="3125835" cy="827303"/>
          </a:xfrm>
          <a:prstGeom prst="roundRect">
            <a:avLst>
              <a:gd name="adj" fmla="val 22570"/>
            </a:avLst>
          </a:prstGeom>
          <a:solidFill>
            <a:srgbClr val="4756A0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:a16="http://schemas.microsoft.com/office/drawing/2014/main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573855-2890-5E85-14C0-7DA28851F63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 МУНИЦИПАЛЬНОГО ОКРУГА</a:t>
            </a:r>
          </a:p>
        </p:txBody>
      </p:sp>
      <p:pic>
        <p:nvPicPr>
          <p:cNvPr id="68" name="Рисунок 67" descr="Маркер со сплошной заливкой">
            <a:extLst>
              <a:ext uri="{FF2B5EF4-FFF2-40B4-BE49-F238E27FC236}">
                <a16:creationId xmlns:a16="http://schemas.microsoft.com/office/drawing/2014/main" id="{F986A720-DE69-D39D-F12E-8FA710FE7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2135" y="3490688"/>
            <a:ext cx="222884" cy="222884"/>
          </a:xfrm>
          <a:prstGeom prst="rect">
            <a:avLst/>
          </a:prstGeom>
        </p:spPr>
      </p:pic>
      <p:sp>
        <p:nvSpPr>
          <p:cNvPr id="70" name="Скругленный прямоугольник 69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2189115" y="3394360"/>
            <a:ext cx="3139304" cy="827303"/>
          </a:xfrm>
          <a:prstGeom prst="roundRect">
            <a:avLst>
              <a:gd name="adj" fmla="val 22570"/>
            </a:avLst>
          </a:prstGeom>
          <a:solidFill>
            <a:srgbClr val="4756A0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Arial" pitchFamily="34" charset="0"/>
                <a:cs typeface="Arial" pitchFamily="34" charset="0"/>
              </a:rPr>
              <a:t>ФИНАНСОВЫЕ МЕРЫ ПОДДЕРЖКИ</a:t>
            </a:r>
            <a:endParaRPr lang="x-none" sz="11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2189115" y="4927885"/>
            <a:ext cx="3139304" cy="827303"/>
          </a:xfrm>
          <a:prstGeom prst="roundRect">
            <a:avLst>
              <a:gd name="adj" fmla="val 22570"/>
            </a:avLst>
          </a:prstGeom>
          <a:solidFill>
            <a:srgbClr val="4756A0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Arial" pitchFamily="34" charset="0"/>
                <a:cs typeface="Arial" pitchFamily="34" charset="0"/>
              </a:rPr>
              <a:t>ИМУЩЕСТВЕННЫЕ МЕРЫ ПОДДЕРЖКИ</a:t>
            </a:r>
            <a:endParaRPr lang="x-none" sz="11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38200" y="1773021"/>
            <a:ext cx="838200" cy="827303"/>
          </a:xfrm>
          <a:prstGeom prst="ellipse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838200" y="3394360"/>
            <a:ext cx="838200" cy="827303"/>
          </a:xfrm>
          <a:prstGeom prst="ellipse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838200" y="4927884"/>
            <a:ext cx="838200" cy="827303"/>
          </a:xfrm>
          <a:prstGeom prst="ellipse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57300" y="2600323"/>
            <a:ext cx="0" cy="2324101"/>
          </a:xfrm>
          <a:prstGeom prst="line">
            <a:avLst/>
          </a:prstGeom>
          <a:ln w="1905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72" y="1889744"/>
            <a:ext cx="593856" cy="59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72" y="3494321"/>
            <a:ext cx="593856" cy="59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72" y="5023834"/>
            <a:ext cx="600477" cy="600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175644" y="1981883"/>
            <a:ext cx="3152775" cy="409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Arial" pitchFamily="34" charset="0"/>
                <a:cs typeface="Arial" pitchFamily="34" charset="0"/>
              </a:rPr>
              <a:t>ОРГАНИЦАЗИОННЫЕ МЕРЫ ПОДДЕРЖКИ</a:t>
            </a:r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5856162" y="1773018"/>
            <a:ext cx="3125835" cy="827303"/>
          </a:xfrm>
          <a:prstGeom prst="roundRect">
            <a:avLst>
              <a:gd name="adj" fmla="val 2257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Скругленный прямоугольник 8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5856161" y="3394360"/>
            <a:ext cx="3125835" cy="827303"/>
          </a:xfrm>
          <a:prstGeom prst="roundRect">
            <a:avLst>
              <a:gd name="adj" fmla="val 2257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Скругленный прямоугольник 86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5862101" y="4910420"/>
            <a:ext cx="3125835" cy="827303"/>
          </a:xfrm>
          <a:prstGeom prst="roundRect">
            <a:avLst>
              <a:gd name="adj" fmla="val 2257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5848631" y="1762524"/>
            <a:ext cx="3152775" cy="409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Сопровождение инвесторов в режиме «одного окна»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5862101" y="2172099"/>
            <a:ext cx="3152775" cy="409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900" b="1" dirty="0">
                <a:solidFill>
                  <a:srgbClr val="4756A0"/>
                </a:solidFill>
                <a:latin typeface="Arial" pitchFamily="34" charset="0"/>
                <a:cs typeface="Arial" pitchFamily="34" charset="0"/>
                <a:hlinkClick r:id="rId7"/>
              </a:rPr>
              <a:t>https://zavadm.amurobl.ru/pages/investroam%201/soprovozhdenie-investitsionnykh-proektov-po-printsipu-odnogo-okna</a:t>
            </a:r>
            <a:r>
              <a:rPr lang="en-US" sz="1100" b="1" dirty="0">
                <a:solidFill>
                  <a:srgbClr val="4756A0"/>
                </a:solidFill>
                <a:latin typeface="Arial" pitchFamily="34" charset="0"/>
                <a:cs typeface="Arial" pitchFamily="34" charset="0"/>
                <a:hlinkClick r:id="rId7"/>
              </a:rPr>
              <a:t>/</a:t>
            </a:r>
            <a:r>
              <a:rPr lang="ru-RU" sz="1100" b="1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5829222" y="3398437"/>
            <a:ext cx="3152775" cy="203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Предоставление субсидий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5842692" y="3709494"/>
            <a:ext cx="3152775" cy="409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900" b="1" dirty="0">
                <a:solidFill>
                  <a:srgbClr val="4756A0"/>
                </a:solidFill>
                <a:latin typeface="Arial" pitchFamily="34" charset="0"/>
                <a:cs typeface="Arial" pitchFamily="34" charset="0"/>
                <a:hlinkClick r:id="rId8"/>
              </a:rPr>
              <a:t>https://zavadm.amurobl.ru/pages/investroam%201/mery-podderzhki/</a:t>
            </a:r>
            <a:r>
              <a:rPr lang="ru-RU" sz="900" b="1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862101" y="5002388"/>
            <a:ext cx="3152775" cy="203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Предоставление имущества в аренду для субъектов МСП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5862101" y="5322893"/>
            <a:ext cx="3152775" cy="409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900" b="1" dirty="0">
                <a:solidFill>
                  <a:srgbClr val="4756A0"/>
                </a:solidFill>
                <a:latin typeface="Arial" pitchFamily="34" charset="0"/>
                <a:cs typeface="Arial" pitchFamily="34" charset="0"/>
                <a:hlinkClick r:id="rId8"/>
              </a:rPr>
              <a:t>https://zavadm.amurobl.ru/pages/investroam%201/mery-podderzhki/</a:t>
            </a:r>
            <a:r>
              <a:rPr lang="ru-RU" sz="900" b="1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203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МЕРЫ ГОСУДАРСТВЕННОЙ 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959288B3-6129-0F6E-2F82-BEEB0DD1000F}"/>
              </a:ext>
            </a:extLst>
          </p:cNvPr>
          <p:cNvSpPr/>
          <p:nvPr/>
        </p:nvSpPr>
        <p:spPr>
          <a:xfrm>
            <a:off x="627014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id="{536BD308-6967-8AF5-7432-C3280FD3FCAB}"/>
              </a:ext>
            </a:extLst>
          </p:cNvPr>
          <p:cNvSpPr/>
          <p:nvPr/>
        </p:nvSpPr>
        <p:spPr>
          <a:xfrm>
            <a:off x="745508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74865467-DC3F-30ED-A2E2-AE772E0BB58C}"/>
              </a:ext>
            </a:extLst>
          </p:cNvPr>
          <p:cNvSpPr/>
          <p:nvPr/>
        </p:nvSpPr>
        <p:spPr>
          <a:xfrm>
            <a:off x="2485202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6035FA24-3445-92D9-8779-8906CA8356A4}"/>
              </a:ext>
            </a:extLst>
          </p:cNvPr>
          <p:cNvSpPr/>
          <p:nvPr/>
        </p:nvSpPr>
        <p:spPr>
          <a:xfrm>
            <a:off x="4343390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A930814C-6C32-C14B-E8DE-92769C490880}"/>
              </a:ext>
            </a:extLst>
          </p:cNvPr>
          <p:cNvSpPr/>
          <p:nvPr/>
        </p:nvSpPr>
        <p:spPr>
          <a:xfrm>
            <a:off x="6201578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01182952-42FD-E2F5-AE20-138C900DE067}"/>
              </a:ext>
            </a:extLst>
          </p:cNvPr>
          <p:cNvSpPr/>
          <p:nvPr/>
        </p:nvSpPr>
        <p:spPr>
          <a:xfrm>
            <a:off x="8059764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627014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7DBBEF72-E326-F688-F2DF-29A8A297810A}"/>
              </a:ext>
            </a:extLst>
          </p:cNvPr>
          <p:cNvSpPr/>
          <p:nvPr/>
        </p:nvSpPr>
        <p:spPr>
          <a:xfrm>
            <a:off x="2485202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1F094A80-5BAE-32C7-EA15-5459001EDA76}"/>
              </a:ext>
            </a:extLst>
          </p:cNvPr>
          <p:cNvSpPr/>
          <p:nvPr/>
        </p:nvSpPr>
        <p:spPr>
          <a:xfrm>
            <a:off x="4343390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A39F93CA-3AA3-0119-407F-5C489857FB7F}"/>
              </a:ext>
            </a:extLst>
          </p:cNvPr>
          <p:cNvSpPr/>
          <p:nvPr/>
        </p:nvSpPr>
        <p:spPr>
          <a:xfrm>
            <a:off x="6201578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44ADC4D1-8BC2-CA35-A570-1D20527B0079}"/>
              </a:ext>
            </a:extLst>
          </p:cNvPr>
          <p:cNvSpPr/>
          <p:nvPr/>
        </p:nvSpPr>
        <p:spPr>
          <a:xfrm>
            <a:off x="8059764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C0CC6E-70E5-5156-8AC0-98DA024669CB}"/>
              </a:ext>
            </a:extLst>
          </p:cNvPr>
          <p:cNvSpPr txBox="1"/>
          <p:nvPr/>
        </p:nvSpPr>
        <p:spPr>
          <a:xfrm>
            <a:off x="745509" y="2209962"/>
            <a:ext cx="145691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МОЙ БИЗНЕС 28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FDD239D5-900C-057A-54CE-1A882E44D0FF}"/>
              </a:ext>
            </a:extLst>
          </p:cNvPr>
          <p:cNvSpPr/>
          <p:nvPr/>
        </p:nvSpPr>
        <p:spPr>
          <a:xfrm>
            <a:off x="2603696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3857DB-2DA8-E6E3-4AD9-3428BA1DD7BC}"/>
              </a:ext>
            </a:extLst>
          </p:cNvPr>
          <p:cNvSpPr txBox="1"/>
          <p:nvPr/>
        </p:nvSpPr>
        <p:spPr>
          <a:xfrm>
            <a:off x="2603697" y="2209962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КОРПОРАЦИЯ РАЗВИТИЯ 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НИЖЕГОРОДСКОЙ ОБЛАСТИ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FEB17594-FA55-5D4B-A29C-3B4D61CD6D8D}"/>
              </a:ext>
            </a:extLst>
          </p:cNvPr>
          <p:cNvSpPr/>
          <p:nvPr/>
        </p:nvSpPr>
        <p:spPr>
          <a:xfrm>
            <a:off x="2911295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сайт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56B14C1F-90BD-1C90-73F6-6C9F59151716}"/>
              </a:ext>
            </a:extLst>
          </p:cNvPr>
          <p:cNvSpPr/>
          <p:nvPr/>
        </p:nvSpPr>
        <p:spPr>
          <a:xfrm>
            <a:off x="4432190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E951FBD-1E74-BE7C-D4A3-F35376CDAEF3}"/>
              </a:ext>
            </a:extLst>
          </p:cNvPr>
          <p:cNvSpPr txBox="1"/>
          <p:nvPr/>
        </p:nvSpPr>
        <p:spPr>
          <a:xfrm>
            <a:off x="4432191" y="2209962"/>
            <a:ext cx="14569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ФОНД РАЗВИТИЯ ПРОМЫШЛЕННОСТИ 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И ВЕНЧУРНЫХ ИНВЕСТИЦИИ 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B81A249F-DCE3-08A0-4B87-C67630735136}"/>
              </a:ext>
            </a:extLst>
          </p:cNvPr>
          <p:cNvSpPr/>
          <p:nvPr/>
        </p:nvSpPr>
        <p:spPr>
          <a:xfrm>
            <a:off x="4739789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сайт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639E1C2B-6618-B164-86D8-41D1A9B3E5DC}"/>
              </a:ext>
            </a:extLst>
          </p:cNvPr>
          <p:cNvSpPr/>
          <p:nvPr/>
        </p:nvSpPr>
        <p:spPr>
          <a:xfrm>
            <a:off x="6324558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627D5FE-F318-9DC8-513C-A48C26710BE8}"/>
              </a:ext>
            </a:extLst>
          </p:cNvPr>
          <p:cNvSpPr txBox="1"/>
          <p:nvPr/>
        </p:nvSpPr>
        <p:spPr>
          <a:xfrm>
            <a:off x="6324559" y="2209961"/>
            <a:ext cx="89920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АНО «ЦЕНТР РАЗВИТИЯ ЭКСПОРТА НИЖЕГОРОДСКОЙ ОБЛАСТИ» 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3FEF74B3-ADEE-BCE6-D097-03A5BBB0295C}"/>
              </a:ext>
            </a:extLst>
          </p:cNvPr>
          <p:cNvSpPr/>
          <p:nvPr/>
        </p:nvSpPr>
        <p:spPr>
          <a:xfrm>
            <a:off x="6632157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сайт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93908C34-23FF-B6FD-A734-FA3A4DEFBF2C}"/>
              </a:ext>
            </a:extLst>
          </p:cNvPr>
          <p:cNvSpPr/>
          <p:nvPr/>
        </p:nvSpPr>
        <p:spPr>
          <a:xfrm>
            <a:off x="8183500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BB85D94-72EE-69FE-106A-E428B04FDA7C}"/>
              </a:ext>
            </a:extLst>
          </p:cNvPr>
          <p:cNvSpPr txBox="1"/>
          <p:nvPr/>
        </p:nvSpPr>
        <p:spPr>
          <a:xfrm>
            <a:off x="8183501" y="2209962"/>
            <a:ext cx="145691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«ФОНД ПОДДЕРЖКИ АГРОПРОМЫШЛЕННОГО КОМПЛЕКСА И ПРОЕКТОВ РАЗВИТИЯ ПРОИЗВОДИТЕЛЬНЫХ СИЛ МУНИЦИПАЛЬНЫХ ОБРАЗОВАНИЙ» НИЖЕГОРОДСКОЙ ОБЛАСТИ 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id="{CCE1A1AC-DAEB-CCA8-8C14-0F60DB7AEE2B}"/>
              </a:ext>
            </a:extLst>
          </p:cNvPr>
          <p:cNvSpPr/>
          <p:nvPr/>
        </p:nvSpPr>
        <p:spPr>
          <a:xfrm>
            <a:off x="8491099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сайт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745508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08ECDEF-3F43-3975-0B80-A87602F13F61}"/>
              </a:ext>
            </a:extLst>
          </p:cNvPr>
          <p:cNvSpPr txBox="1"/>
          <p:nvPr/>
        </p:nvSpPr>
        <p:spPr>
          <a:xfrm>
            <a:off x="745509" y="4074341"/>
            <a:ext cx="14569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АНО «АГЕНТСТВО ПО РАЗВИТИЮ СИСТЕМЫ ГАРАНТИЙ НИЖЕГОРОДСКОЙ ОБЛАСТИ» 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id="{0C8E6F72-ACE9-B06A-C36F-14240F9C08ED}"/>
              </a:ext>
            </a:extLst>
          </p:cNvPr>
          <p:cNvSpPr/>
          <p:nvPr/>
        </p:nvSpPr>
        <p:spPr>
          <a:xfrm>
            <a:off x="1053107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сайт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E95975D5-91C3-3E7B-853F-21C2CD5F1A04}"/>
              </a:ext>
            </a:extLst>
          </p:cNvPr>
          <p:cNvSpPr/>
          <p:nvPr/>
        </p:nvSpPr>
        <p:spPr>
          <a:xfrm>
            <a:off x="2603696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E8AC662-A2F8-BE41-67F7-2E05358356A9}"/>
              </a:ext>
            </a:extLst>
          </p:cNvPr>
          <p:cNvSpPr txBox="1"/>
          <p:nvPr/>
        </p:nvSpPr>
        <p:spPr>
          <a:xfrm>
            <a:off x="2603697" y="4074341"/>
            <a:ext cx="145691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АНО «АГЕНТСТВО ПО РАЗВИТИЮ 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КЛАСТЕРНОЙ ПОЛИТИКИ 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И ПРЕДПРИНИМАТЕЛЬСТВА НИЖЕГОРОДСКОЙ ОБЛАСТИ» 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id="{4799F6AF-2D83-0543-6070-AD3C85DAE524}"/>
              </a:ext>
            </a:extLst>
          </p:cNvPr>
          <p:cNvSpPr/>
          <p:nvPr/>
        </p:nvSpPr>
        <p:spPr>
          <a:xfrm>
            <a:off x="2911295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сайт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Скругленный прямоугольник 61">
            <a:extLst>
              <a:ext uri="{FF2B5EF4-FFF2-40B4-BE49-F238E27FC236}">
                <a16:creationId xmlns:a16="http://schemas.microsoft.com/office/drawing/2014/main" id="{33B0C178-5D40-A28A-2614-96914272F53B}"/>
              </a:ext>
            </a:extLst>
          </p:cNvPr>
          <p:cNvSpPr/>
          <p:nvPr/>
        </p:nvSpPr>
        <p:spPr>
          <a:xfrm>
            <a:off x="4432190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DE765BB-949A-B404-9239-345EA25CC23C}"/>
              </a:ext>
            </a:extLst>
          </p:cNvPr>
          <p:cNvSpPr txBox="1"/>
          <p:nvPr/>
        </p:nvSpPr>
        <p:spPr>
          <a:xfrm>
            <a:off x="4432191" y="4074341"/>
            <a:ext cx="1456918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ГБУ «ИННОВАЦИОННО-</a:t>
            </a:r>
          </a:p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КОНСУЛЬТАЦИОННЫИ ЦЕНТР АГРОПРОМЫШЛЕННОГО КОМПЛЕКСА НИЖЕГОРОДСКОЙ ОБЛАСТИ»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63">
            <a:extLst>
              <a:ext uri="{FF2B5EF4-FFF2-40B4-BE49-F238E27FC236}">
                <a16:creationId xmlns:a16="http://schemas.microsoft.com/office/drawing/2014/main" id="{B18BBBB6-B986-F405-356C-1830AD96E294}"/>
              </a:ext>
            </a:extLst>
          </p:cNvPr>
          <p:cNvSpPr/>
          <p:nvPr/>
        </p:nvSpPr>
        <p:spPr>
          <a:xfrm>
            <a:off x="4739789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сайт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Скругленный прямоугольник 65">
            <a:extLst>
              <a:ext uri="{FF2B5EF4-FFF2-40B4-BE49-F238E27FC236}">
                <a16:creationId xmlns:a16="http://schemas.microsoft.com/office/drawing/2014/main" id="{A889ECA0-D41C-F7E4-3A53-A7BAC8E9D284}"/>
              </a:ext>
            </a:extLst>
          </p:cNvPr>
          <p:cNvSpPr/>
          <p:nvPr/>
        </p:nvSpPr>
        <p:spPr>
          <a:xfrm>
            <a:off x="6324558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C6FCB94-9D24-6DD4-BDD3-EA1459C62D8D}"/>
              </a:ext>
            </a:extLst>
          </p:cNvPr>
          <p:cNvSpPr txBox="1"/>
          <p:nvPr/>
        </p:nvSpPr>
        <p:spPr>
          <a:xfrm>
            <a:off x="6324559" y="4074341"/>
            <a:ext cx="14569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АНО «ЦЕНТР ИННОВАЦИЙ СОЦИАЛЬНОЙ СФЕРЫ НИЖЕГОРОДСКОЙ ОБЛАСТИ»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:a16="http://schemas.microsoft.com/office/drawing/2014/main" id="{B026FA2E-3031-2846-D206-E2E40D670DD5}"/>
              </a:ext>
            </a:extLst>
          </p:cNvPr>
          <p:cNvSpPr/>
          <p:nvPr/>
        </p:nvSpPr>
        <p:spPr>
          <a:xfrm>
            <a:off x="6632157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сайт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:a16="http://schemas.microsoft.com/office/drawing/2014/main" id="{6841A548-C249-DE1A-6B4E-2631A272228B}"/>
              </a:ext>
            </a:extLst>
          </p:cNvPr>
          <p:cNvSpPr/>
          <p:nvPr/>
        </p:nvSpPr>
        <p:spPr>
          <a:xfrm>
            <a:off x="8183500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0073448-8747-6D8A-73C5-5F95CEF649BB}"/>
              </a:ext>
            </a:extLst>
          </p:cNvPr>
          <p:cNvSpPr txBox="1"/>
          <p:nvPr/>
        </p:nvSpPr>
        <p:spPr>
          <a:xfrm>
            <a:off x="8183501" y="4074341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latin typeface="Arial" panose="020B0604020202020204" pitchFamily="34" charset="0"/>
                <a:cs typeface="Arial" panose="020B0604020202020204" pitchFamily="34" charset="0"/>
              </a:rPr>
              <a:t>НАУЧНО-ОБРАЗОВАТЕЛЬНЫЙ ЦЕНТР МИРОВОГО УРОВНЯ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34A64A6B-D22A-7DF3-6ECE-D890B8000BAF}"/>
              </a:ext>
            </a:extLst>
          </p:cNvPr>
          <p:cNvSpPr/>
          <p:nvPr/>
        </p:nvSpPr>
        <p:spPr>
          <a:xfrm>
            <a:off x="8491099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сайт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id="{CB9E44DB-1C66-11F1-4DA7-8FAD3237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48" y="1614226"/>
            <a:ext cx="943068" cy="4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Инвесторы получают помощь от Корпорации развития Нижегородской области — РБК">
            <a:extLst>
              <a:ext uri="{FF2B5EF4-FFF2-40B4-BE49-F238E27FC236}">
                <a16:creationId xmlns:a16="http://schemas.microsoft.com/office/drawing/2014/main" id="{9BD856C9-02FF-4507-A14A-70DCC0ABC4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9" t="25590" r="17389" b="26420"/>
          <a:stretch/>
        </p:blipFill>
        <p:spPr bwMode="auto">
          <a:xfrm>
            <a:off x="2732430" y="1587437"/>
            <a:ext cx="1204570" cy="46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ФРПВИ НО">
            <a:extLst>
              <a:ext uri="{FF2B5EF4-FFF2-40B4-BE49-F238E27FC236}">
                <a16:creationId xmlns:a16="http://schemas.microsoft.com/office/drawing/2014/main" id="{FE2A41A8-E1F9-617E-290D-65D6372E0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723" y="1568695"/>
            <a:ext cx="527848" cy="52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В Нижнем Новгороде задержан директор регионального Центра развития экспорта">
            <a:extLst>
              <a:ext uri="{FF2B5EF4-FFF2-40B4-BE49-F238E27FC236}">
                <a16:creationId xmlns:a16="http://schemas.microsoft.com/office/drawing/2014/main" id="{1C9B2C11-1A1C-E387-562D-715A8E120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666" y="1596532"/>
            <a:ext cx="983679" cy="45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О фонде — Фонд поддержки АПК Нижегородской области">
            <a:extLst>
              <a:ext uri="{FF2B5EF4-FFF2-40B4-BE49-F238E27FC236}">
                <a16:creationId xmlns:a16="http://schemas.microsoft.com/office/drawing/2014/main" id="{223440A1-A2F8-473A-B8B4-6F61C3AC3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223" y="1589968"/>
            <a:ext cx="363469" cy="45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АНО «Агентство по развитию системы гарантий и Микрокредитная компания для  субъектов малого и среднего предпринимательства Нижегородской области»">
            <a:extLst>
              <a:ext uri="{FF2B5EF4-FFF2-40B4-BE49-F238E27FC236}">
                <a16:creationId xmlns:a16="http://schemas.microsoft.com/office/drawing/2014/main" id="{75ACE5CE-B98C-6E95-BC4F-ABC174935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167" y="3478157"/>
            <a:ext cx="430610" cy="43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Кластер автомобильной промышленности">
            <a:extLst>
              <a:ext uri="{FF2B5EF4-FFF2-40B4-BE49-F238E27FC236}">
                <a16:creationId xmlns:a16="http://schemas.microsoft.com/office/drawing/2014/main" id="{FCC4356E-0157-2F82-A6DD-64AE72B31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732" y="3413315"/>
            <a:ext cx="812843" cy="53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Государственное бюджетное учреждение Нижегородской области «Инновационно-консультационный  центр агропромышленного комлекса» официальный сайт">
            <a:extLst>
              <a:ext uri="{FF2B5EF4-FFF2-40B4-BE49-F238E27FC236}">
                <a16:creationId xmlns:a16="http://schemas.microsoft.com/office/drawing/2014/main" id="{2C842571-669E-4540-83B1-005BA997F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578" y="3463672"/>
            <a:ext cx="428139" cy="44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Выксунских бизнесменов приглашают участвовать в грантовом конкурсе  ::Выксунский рабочий">
            <a:extLst>
              <a:ext uri="{FF2B5EF4-FFF2-40B4-BE49-F238E27FC236}">
                <a16:creationId xmlns:a16="http://schemas.microsoft.com/office/drawing/2014/main" id="{CF3B3DFA-BCD5-DB8C-0CB0-B275C02A12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" t="22258" r="5086" b="23280"/>
          <a:stretch/>
        </p:blipFill>
        <p:spPr bwMode="auto">
          <a:xfrm>
            <a:off x="6487511" y="3431438"/>
            <a:ext cx="1143753" cy="51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1AFE9B2A-1A13-C928-BABA-0FC0BD124C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437457" y="3501818"/>
            <a:ext cx="986328" cy="3892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E7F107-914B-B9BF-CAFF-6741C2D8E32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4" t="26445" r="15904" b="16932"/>
          <a:stretch/>
        </p:blipFill>
        <p:spPr bwMode="auto">
          <a:xfrm>
            <a:off x="-6284" y="0"/>
            <a:ext cx="9912283" cy="6514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73652"/>
            <a:ext cx="1345621" cy="345447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745508" y="2779751"/>
            <a:ext cx="1858188" cy="4367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https://business.amurobl.ru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Скругленный прямоугольник 60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3007906" y="2762411"/>
            <a:ext cx="1858188" cy="4367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https://business.amurobl.ru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Скругленный прямоугольник 64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5351075" y="2762409"/>
            <a:ext cx="1858188" cy="4367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https://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бизнескредит28.рф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7659390" y="2751609"/>
            <a:ext cx="1858188" cy="4367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https://visitamur.ru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699173" y="5351934"/>
            <a:ext cx="1858188" cy="4367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https://invest.amurobl.ru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2967812" y="5351934"/>
            <a:ext cx="1858188" cy="4367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https://business.amurobl.ru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5322149" y="5418609"/>
            <a:ext cx="1858188" cy="4367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https://amurexport.ru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Скругленный прямоугольник 77">
            <a:extLst>
              <a:ext uri="{FF2B5EF4-FFF2-40B4-BE49-F238E27FC236}">
                <a16:creationId xmlns:a16="http://schemas.microsoft.com/office/drawing/2014/main" id="{3DA13379-7070-0B20-1B13-073470D0CFB7}"/>
              </a:ext>
            </a:extLst>
          </p:cNvPr>
          <p:cNvSpPr/>
          <p:nvPr/>
        </p:nvSpPr>
        <p:spPr>
          <a:xfrm>
            <a:off x="7652622" y="5418608"/>
            <a:ext cx="1858188" cy="4367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0"/>
              </a:rPr>
              <a:t>https://fond.amurobl.ru</a:t>
            </a: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505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33D8E7-695C-4B68-93BF-55B165B65A6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1023177A-CC1F-844A-E590-360AFD16E876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237A7826-76C6-ACDC-108C-46817594633E}"/>
              </a:ext>
            </a:extLst>
          </p:cNvPr>
          <p:cNvSpPr/>
          <p:nvPr/>
        </p:nvSpPr>
        <p:spPr>
          <a:xfrm>
            <a:off x="458801" y="19109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ЭКОНОМИЧЕСКОГО РАЗВИТИЯ И ВНЕШНИХ СВЯЗЕЙ АМУРСКОЙ ОБЛАСТИ</a:t>
            </a:r>
          </a:p>
          <a:p>
            <a:pPr lvl="0">
              <a:defRPr/>
            </a:pPr>
            <a:r>
              <a:rPr lang="en-US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https://economy.amurobl.ru/</a:t>
            </a:r>
            <a:r>
              <a:rPr lang="ru-RU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:a16="http://schemas.microsoft.com/office/drawing/2014/main" id="{2BB5EBE9-65B5-B62A-9463-A385D023A95B}"/>
              </a:ext>
            </a:extLst>
          </p:cNvPr>
          <p:cNvSpPr/>
          <p:nvPr/>
        </p:nvSpPr>
        <p:spPr>
          <a:xfrm>
            <a:off x="471791" y="2922708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СТРОИТЕЛЬСТВА И АРХИТЕКТУРЫ АМУРСКОЙ ОБЛАСТИ</a:t>
            </a: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https://mstroy28.amurobl.ru/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7" name="Скругленный прямоугольник 106">
            <a:extLst>
              <a:ext uri="{FF2B5EF4-FFF2-40B4-BE49-F238E27FC236}">
                <a16:creationId xmlns:a16="http://schemas.microsoft.com/office/drawing/2014/main" id="{364E6F95-0A19-B1FC-0BBB-262E96196828}"/>
              </a:ext>
            </a:extLst>
          </p:cNvPr>
          <p:cNvSpPr/>
          <p:nvPr/>
        </p:nvSpPr>
        <p:spPr>
          <a:xfrm>
            <a:off x="478490" y="497697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АМУРСКОЙ ОБЛАСТИ</a:t>
            </a: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https://agro.amurobl.ru/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6" name="Скругленный прямоугольник 115">
            <a:extLst>
              <a:ext uri="{FF2B5EF4-FFF2-40B4-BE49-F238E27FC236}">
                <a16:creationId xmlns:a16="http://schemas.microsoft.com/office/drawing/2014/main" id="{C710E187-EF2B-9551-02E2-2EE963AA66F3}"/>
              </a:ext>
            </a:extLst>
          </p:cNvPr>
          <p:cNvSpPr/>
          <p:nvPr/>
        </p:nvSpPr>
        <p:spPr>
          <a:xfrm>
            <a:off x="478490" y="395430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ИМУЩЕСТВЕННЫХ ОТНОШЕНИЙ АМУРСКОЙ ОБЛАСТИ</a:t>
            </a: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https://mio.amurobl.ru/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E4FD26-1B60-AB26-D7B0-75A18B288E4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8" y="2007457"/>
            <a:ext cx="519185" cy="617144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7" y="3018897"/>
            <a:ext cx="519185" cy="61714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49" y="4067890"/>
            <a:ext cx="519185" cy="617144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8" y="5107306"/>
            <a:ext cx="519185" cy="617144"/>
          </a:xfrm>
          <a:prstGeom prst="rect">
            <a:avLst/>
          </a:prstGeom>
        </p:spPr>
      </p:pic>
      <p:sp>
        <p:nvSpPr>
          <p:cNvPr id="45" name="Скругленный прямоугольник 44">
            <a:extLst>
              <a:ext uri="{FF2B5EF4-FFF2-40B4-BE49-F238E27FC236}">
                <a16:creationId xmlns:a16="http://schemas.microsoft.com/office/drawing/2014/main" id="{237A7826-76C6-ACDC-108C-46817594633E}"/>
              </a:ext>
            </a:extLst>
          </p:cNvPr>
          <p:cNvSpPr/>
          <p:nvPr/>
        </p:nvSpPr>
        <p:spPr>
          <a:xfrm>
            <a:off x="5194316" y="1893545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ЖИЛИЩНО-КОММУНАЛЬНОГО ХОЗЯЙСТВА АМУРСКОЙ ОБЛАСТИ</a:t>
            </a: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https://gkh.amurobl.ru/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2BB5EBE9-65B5-B62A-9463-A385D023A95B}"/>
              </a:ext>
            </a:extLst>
          </p:cNvPr>
          <p:cNvSpPr/>
          <p:nvPr/>
        </p:nvSpPr>
        <p:spPr>
          <a:xfrm>
            <a:off x="5207306" y="2905307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ПРИРОДНЫХ РЕСУРСОВ АМУРСКОЙ ОБЛАСТИ</a:t>
            </a: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https://mpr.amurobl.ru/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364E6F95-0A19-B1FC-0BBB-262E96196828}"/>
              </a:ext>
            </a:extLst>
          </p:cNvPr>
          <p:cNvSpPr/>
          <p:nvPr/>
        </p:nvSpPr>
        <p:spPr>
          <a:xfrm>
            <a:off x="5214005" y="4959569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ЦИФРОВОГО РАЗВИТИЯ И СВЯЗЕЙ АМУРСКОЙ ОБЛАСТИ</a:t>
            </a: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https://digital.amurobl.ru/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id="{C710E187-EF2B-9551-02E2-2EE963AA66F3}"/>
              </a:ext>
            </a:extLst>
          </p:cNvPr>
          <p:cNvSpPr/>
          <p:nvPr/>
        </p:nvSpPr>
        <p:spPr>
          <a:xfrm>
            <a:off x="5214005" y="3936899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ТРАНСПОРТА И ДОРОЖНОГО ХОЗЯЙСТВА АМУРСКОЙ ОБЛАСТИ</a:t>
            </a:r>
          </a:p>
          <a:p>
            <a:pPr lvl="0"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https://mintrans.amurobl.ru/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623" y="1990056"/>
            <a:ext cx="519185" cy="617144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622" y="3001496"/>
            <a:ext cx="519185" cy="617144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564" y="4050489"/>
            <a:ext cx="519185" cy="617144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623" y="5089905"/>
            <a:ext cx="519185" cy="61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22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757166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31947E-13F9-C9BD-AE42-EE617AC7D38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77A01B19-E683-72F3-D3D4-F5448CED6AA8}"/>
              </a:ext>
            </a:extLst>
          </p:cNvPr>
          <p:cNvSpPr/>
          <p:nvPr/>
        </p:nvSpPr>
        <p:spPr>
          <a:xfrm>
            <a:off x="5289754" y="1429319"/>
            <a:ext cx="4497842" cy="1530000"/>
          </a:xfrm>
          <a:prstGeom prst="roundRect">
            <a:avLst>
              <a:gd name="adj" fmla="val 153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0BA712A-5970-64F3-6AB3-A9390803029C}"/>
              </a:ext>
            </a:extLst>
          </p:cNvPr>
          <p:cNvSpPr txBox="1"/>
          <p:nvPr/>
        </p:nvSpPr>
        <p:spPr>
          <a:xfrm>
            <a:off x="5535562" y="1668575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Рисунок 86" descr="Телефонная трубка со сплошной заливкой">
            <a:extLst>
              <a:ext uri="{FF2B5EF4-FFF2-40B4-BE49-F238E27FC236}">
                <a16:creationId xmlns:a16="http://schemas.microsoft.com/office/drawing/2014/main" id="{C6DE0C96-208C-0F2F-280E-020EBEAD1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1045" y="2263735"/>
            <a:ext cx="180000" cy="180000"/>
          </a:xfrm>
          <a:prstGeom prst="rect">
            <a:avLst/>
          </a:prstGeom>
        </p:spPr>
      </p:pic>
      <p:pic>
        <p:nvPicPr>
          <p:cNvPr id="88" name="Рисунок 87" descr="Конверт со сплошной заливкой">
            <a:extLst>
              <a:ext uri="{FF2B5EF4-FFF2-40B4-BE49-F238E27FC236}">
                <a16:creationId xmlns:a16="http://schemas.microsoft.com/office/drawing/2014/main" id="{A5669DE7-103B-5E92-E2C8-863AF13D1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11045" y="2548327"/>
            <a:ext cx="180000" cy="180000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2B320D37-28CA-43E4-D047-5092F341CFB8}"/>
              </a:ext>
            </a:extLst>
          </p:cNvPr>
          <p:cNvSpPr txBox="1"/>
          <p:nvPr/>
        </p:nvSpPr>
        <p:spPr>
          <a:xfrm>
            <a:off x="5534655" y="2284485"/>
            <a:ext cx="181083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Мацкан Андрей Николаевич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5FA2E06-ACD5-D4CA-CA5A-18E45EE13D6C}"/>
              </a:ext>
            </a:extLst>
          </p:cNvPr>
          <p:cNvSpPr txBox="1"/>
          <p:nvPr/>
        </p:nvSpPr>
        <p:spPr>
          <a:xfrm>
            <a:off x="8156506" y="228448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(41636) 22-1-61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348A606-ACF8-6089-0C2B-37D064DE94AB}"/>
              </a:ext>
            </a:extLst>
          </p:cNvPr>
          <p:cNvSpPr txBox="1"/>
          <p:nvPr/>
        </p:nvSpPr>
        <p:spPr>
          <a:xfrm>
            <a:off x="8156506" y="2575065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matskanan1@mail.ru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:a16="http://schemas.microsoft.com/office/drawing/2014/main" id="{43CFB82D-B6E0-4602-D294-1E834D997346}"/>
              </a:ext>
            </a:extLst>
          </p:cNvPr>
          <p:cNvSpPr/>
          <p:nvPr/>
        </p:nvSpPr>
        <p:spPr>
          <a:xfrm>
            <a:off x="627016" y="1429319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4C27CBF-BE07-07F1-AC06-BD6A89B9C6B3}"/>
              </a:ext>
            </a:extLst>
          </p:cNvPr>
          <p:cNvSpPr txBox="1"/>
          <p:nvPr/>
        </p:nvSpPr>
        <p:spPr>
          <a:xfrm>
            <a:off x="872824" y="1668575"/>
            <a:ext cx="306161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 «АГЕНТСТВО АМУРСКОЙ ОБЛАСТИ ПО ПРИВЛЕЧЕНИЮ ИНВЕСТИЦИЙ»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Скругленный прямоугольник 93">
            <a:extLst>
              <a:ext uri="{FF2B5EF4-FFF2-40B4-BE49-F238E27FC236}">
                <a16:creationId xmlns:a16="http://schemas.microsoft.com/office/drawing/2014/main" id="{D0472071-2FCF-B872-4012-3103771D702C}"/>
              </a:ext>
            </a:extLst>
          </p:cNvPr>
          <p:cNvSpPr/>
          <p:nvPr/>
        </p:nvSpPr>
        <p:spPr>
          <a:xfrm>
            <a:off x="627016" y="4777822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5" name="Скругленный прямоугольник 94">
            <a:extLst>
              <a:ext uri="{FF2B5EF4-FFF2-40B4-BE49-F238E27FC236}">
                <a16:creationId xmlns:a16="http://schemas.microsoft.com/office/drawing/2014/main" id="{AA2070FC-B2AE-831D-D4F9-D130744CB387}"/>
              </a:ext>
            </a:extLst>
          </p:cNvPr>
          <p:cNvSpPr/>
          <p:nvPr/>
        </p:nvSpPr>
        <p:spPr>
          <a:xfrm>
            <a:off x="627016" y="3103571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6" name="Рисунок 95" descr="Маркер со сплошной заливкой">
            <a:extLst>
              <a:ext uri="{FF2B5EF4-FFF2-40B4-BE49-F238E27FC236}">
                <a16:creationId xmlns:a16="http://schemas.microsoft.com/office/drawing/2014/main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824" y="2263735"/>
            <a:ext cx="180000" cy="180000"/>
          </a:xfrm>
          <a:prstGeom prst="rect">
            <a:avLst/>
          </a:prstGeom>
        </p:spPr>
      </p:pic>
      <p:pic>
        <p:nvPicPr>
          <p:cNvPr id="97" name="Рисунок 96" descr="Телефонная трубка со сплошной заливкой">
            <a:extLst>
              <a:ext uri="{FF2B5EF4-FFF2-40B4-BE49-F238E27FC236}">
                <a16:creationId xmlns:a16="http://schemas.microsoft.com/office/drawing/2014/main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48307" y="2263735"/>
            <a:ext cx="180000" cy="180000"/>
          </a:xfrm>
          <a:prstGeom prst="rect">
            <a:avLst/>
          </a:prstGeom>
        </p:spPr>
      </p:pic>
      <p:pic>
        <p:nvPicPr>
          <p:cNvPr id="98" name="Рисунок 97" descr="Конверт со сплошной заливкой">
            <a:extLst>
              <a:ext uri="{FF2B5EF4-FFF2-40B4-BE49-F238E27FC236}">
                <a16:creationId xmlns:a16="http://schemas.microsoft.com/office/drawing/2014/main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48307" y="2548327"/>
            <a:ext cx="180000" cy="180000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2F2B9486-26DF-374A-FFFA-6392A5B5FAA8}"/>
              </a:ext>
            </a:extLst>
          </p:cNvPr>
          <p:cNvSpPr txBox="1"/>
          <p:nvPr/>
        </p:nvSpPr>
        <p:spPr>
          <a:xfrm>
            <a:off x="1156814" y="2284485"/>
            <a:ext cx="188154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г. Благовещенск, ул. Амурская, 38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E102E39-639E-3C66-DA5E-C210980FCAF4}"/>
              </a:ext>
            </a:extLst>
          </p:cNvPr>
          <p:cNvSpPr txBox="1"/>
          <p:nvPr/>
        </p:nvSpPr>
        <p:spPr>
          <a:xfrm>
            <a:off x="3493768" y="228448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(4162)772-609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3C4A894-8B64-3AFF-9699-BF3CB1DC5528}"/>
              </a:ext>
            </a:extLst>
          </p:cNvPr>
          <p:cNvSpPr txBox="1"/>
          <p:nvPr/>
        </p:nvSpPr>
        <p:spPr>
          <a:xfrm>
            <a:off x="3493767" y="2575065"/>
            <a:ext cx="135445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Invest.amurobl@mail.ru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Скругленный прямоугольник 101">
            <a:extLst>
              <a:ext uri="{FF2B5EF4-FFF2-40B4-BE49-F238E27FC236}">
                <a16:creationId xmlns:a16="http://schemas.microsoft.com/office/drawing/2014/main" id="{D76D3B17-D1DC-4C2D-0858-016C18C26F0A}"/>
              </a:ext>
            </a:extLst>
          </p:cNvPr>
          <p:cNvSpPr/>
          <p:nvPr/>
        </p:nvSpPr>
        <p:spPr>
          <a:xfrm>
            <a:off x="5289754" y="3103571"/>
            <a:ext cx="4497842" cy="1530000"/>
          </a:xfrm>
          <a:prstGeom prst="roundRect">
            <a:avLst>
              <a:gd name="adj" fmla="val 1726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D6D9819-4A1F-9F5A-6D0B-B65AE8044B91}"/>
              </a:ext>
            </a:extLst>
          </p:cNvPr>
          <p:cNvSpPr txBox="1"/>
          <p:nvPr/>
        </p:nvSpPr>
        <p:spPr>
          <a:xfrm>
            <a:off x="5535561" y="3342827"/>
            <a:ext cx="359891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ЭКОНОМИЧЕСКОГО РАЗВИТИЯ И МУНИЦИПАЛЬНЫХ ЗАКУПОК АДМИНИСТРАЦИИ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" name="Рисунок 103" descr="Телефонная трубка со сплошной заливкой">
            <a:extLst>
              <a:ext uri="{FF2B5EF4-FFF2-40B4-BE49-F238E27FC236}">
                <a16:creationId xmlns:a16="http://schemas.microsoft.com/office/drawing/2014/main" id="{6E463AA3-4DC9-E904-A89C-90569C2A2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1045" y="3937987"/>
            <a:ext cx="180000" cy="18000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EB2D7B61-649A-1419-25DD-524D69E49D41}"/>
              </a:ext>
            </a:extLst>
          </p:cNvPr>
          <p:cNvSpPr txBox="1"/>
          <p:nvPr/>
        </p:nvSpPr>
        <p:spPr>
          <a:xfrm>
            <a:off x="8156506" y="3958737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(41636) 21-4-75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CE70322-5299-BAFB-9D25-A77A515063F3}"/>
              </a:ext>
            </a:extLst>
          </p:cNvPr>
          <p:cNvSpPr txBox="1"/>
          <p:nvPr/>
        </p:nvSpPr>
        <p:spPr>
          <a:xfrm>
            <a:off x="872258" y="3337359"/>
            <a:ext cx="40807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ЗАВИТИНСКОГО МУНИЦИПАЛЬНОГО ОКРУГА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B2905DD-B764-4690-38FB-2431D9518D7C}"/>
              </a:ext>
            </a:extLst>
          </p:cNvPr>
          <p:cNvSpPr txBox="1"/>
          <p:nvPr/>
        </p:nvSpPr>
        <p:spPr>
          <a:xfrm>
            <a:off x="872258" y="5011610"/>
            <a:ext cx="433220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ПОДДЕРЖКИ ПРЕДПРИНИМАТЕЛЬСТВА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 БИЗНЕС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43498F8-1200-3A46-00DC-87A80C8555DD}"/>
              </a:ext>
            </a:extLst>
          </p:cNvPr>
          <p:cNvSpPr txBox="1"/>
          <p:nvPr/>
        </p:nvSpPr>
        <p:spPr>
          <a:xfrm>
            <a:off x="5534654" y="2580847"/>
            <a:ext cx="209572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заместитель главы администрации</a:t>
            </a:r>
            <a:endParaRPr lang="x-none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2995F26-C3E4-A72C-CBC3-F8FE39CEAEA6}"/>
              </a:ext>
            </a:extLst>
          </p:cNvPr>
          <p:cNvSpPr txBox="1"/>
          <p:nvPr/>
        </p:nvSpPr>
        <p:spPr>
          <a:xfrm>
            <a:off x="5534655" y="3958737"/>
            <a:ext cx="181083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Шворак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Татьяна Николаевна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767AB82-D77A-356C-0B07-87E9FCF120D0}"/>
              </a:ext>
            </a:extLst>
          </p:cNvPr>
          <p:cNvSpPr txBox="1"/>
          <p:nvPr/>
        </p:nvSpPr>
        <p:spPr>
          <a:xfrm>
            <a:off x="5534654" y="4255099"/>
            <a:ext cx="209572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9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ачальник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отдела</a:t>
            </a:r>
            <a:endParaRPr lang="x-none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Маркер со сплошной заливкой">
            <a:extLst>
              <a:ext uri="{FF2B5EF4-FFF2-40B4-BE49-F238E27FC236}">
                <a16:creationId xmlns:a16="http://schemas.microsoft.com/office/drawing/2014/main" id="{92658D91-4F1A-1013-617D-AC88E6FD41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824" y="3932519"/>
            <a:ext cx="180000" cy="180000"/>
          </a:xfrm>
          <a:prstGeom prst="rect">
            <a:avLst/>
          </a:prstGeom>
        </p:spPr>
      </p:pic>
      <p:pic>
        <p:nvPicPr>
          <p:cNvPr id="112" name="Рисунок 111" descr="Телефонная трубка со сплошной заливкой">
            <a:extLst>
              <a:ext uri="{FF2B5EF4-FFF2-40B4-BE49-F238E27FC236}">
                <a16:creationId xmlns:a16="http://schemas.microsoft.com/office/drawing/2014/main" id="{5944BED6-27AA-8456-5FE5-59D0D2C718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48307" y="3932519"/>
            <a:ext cx="180000" cy="180000"/>
          </a:xfrm>
          <a:prstGeom prst="rect">
            <a:avLst/>
          </a:prstGeom>
        </p:spPr>
      </p:pic>
      <p:pic>
        <p:nvPicPr>
          <p:cNvPr id="113" name="Рисунок 112" descr="Конверт со сплошной заливкой">
            <a:extLst>
              <a:ext uri="{FF2B5EF4-FFF2-40B4-BE49-F238E27FC236}">
                <a16:creationId xmlns:a16="http://schemas.microsoft.com/office/drawing/2014/main" id="{E947C747-D55E-C59C-CF17-86D66C0DC7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48307" y="4217111"/>
            <a:ext cx="180000" cy="180000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E506FE83-E43F-D5FE-C569-AAFD741095BB}"/>
              </a:ext>
            </a:extLst>
          </p:cNvPr>
          <p:cNvSpPr txBox="1"/>
          <p:nvPr/>
        </p:nvSpPr>
        <p:spPr>
          <a:xfrm>
            <a:off x="1156814" y="3953269"/>
            <a:ext cx="188154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г. Завитинск, ул. Куйбышева, д. 44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0529039-4229-11E7-959A-27667A61D1C6}"/>
              </a:ext>
            </a:extLst>
          </p:cNvPr>
          <p:cNvSpPr txBox="1"/>
          <p:nvPr/>
        </p:nvSpPr>
        <p:spPr>
          <a:xfrm>
            <a:off x="3493768" y="3953269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(41636) 22-1-61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79D6FDC-FDEE-BD4F-4A25-B7646B86629F}"/>
              </a:ext>
            </a:extLst>
          </p:cNvPr>
          <p:cNvSpPr txBox="1"/>
          <p:nvPr/>
        </p:nvSpPr>
        <p:spPr>
          <a:xfrm>
            <a:off x="3493768" y="4243849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admzavitinsk@mail.ru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7" name="Рисунок 116" descr="Маркер со сплошной заливкой">
            <a:extLst>
              <a:ext uri="{FF2B5EF4-FFF2-40B4-BE49-F238E27FC236}">
                <a16:creationId xmlns:a16="http://schemas.microsoft.com/office/drawing/2014/main" id="{7AEB7BDC-832C-9A62-9941-04879F5EA9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824" y="5612238"/>
            <a:ext cx="180000" cy="180000"/>
          </a:xfrm>
          <a:prstGeom prst="rect">
            <a:avLst/>
          </a:prstGeom>
        </p:spPr>
      </p:pic>
      <p:pic>
        <p:nvPicPr>
          <p:cNvPr id="118" name="Рисунок 117" descr="Телефонная трубка со сплошной заливкой">
            <a:extLst>
              <a:ext uri="{FF2B5EF4-FFF2-40B4-BE49-F238E27FC236}">
                <a16:creationId xmlns:a16="http://schemas.microsoft.com/office/drawing/2014/main" id="{8FD9D260-D463-34A4-718B-C085B76BE1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48307" y="5612238"/>
            <a:ext cx="180000" cy="180000"/>
          </a:xfrm>
          <a:prstGeom prst="rect">
            <a:avLst/>
          </a:prstGeom>
        </p:spPr>
      </p:pic>
      <p:pic>
        <p:nvPicPr>
          <p:cNvPr id="119" name="Рисунок 118" descr="Конверт со сплошной заливкой">
            <a:extLst>
              <a:ext uri="{FF2B5EF4-FFF2-40B4-BE49-F238E27FC236}">
                <a16:creationId xmlns:a16="http://schemas.microsoft.com/office/drawing/2014/main" id="{1F5CAFCB-AE4F-4EB2-1316-9620E09C53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48307" y="5896830"/>
            <a:ext cx="180000" cy="180000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9D1CF503-7447-E298-2516-E4BD72457399}"/>
              </a:ext>
            </a:extLst>
          </p:cNvPr>
          <p:cNvSpPr txBox="1"/>
          <p:nvPr/>
        </p:nvSpPr>
        <p:spPr>
          <a:xfrm>
            <a:off x="1156814" y="5632988"/>
            <a:ext cx="188154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г. Благовещенск, ул. Амурская, 38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7E94770E-689F-2C9E-757E-15C8471B1841}"/>
              </a:ext>
            </a:extLst>
          </p:cNvPr>
          <p:cNvSpPr txBox="1"/>
          <p:nvPr/>
        </p:nvSpPr>
        <p:spPr>
          <a:xfrm>
            <a:off x="3493768" y="5632988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(4162) 77 26 46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B5340265-A72B-D72A-4088-C5E5C7971A51}"/>
              </a:ext>
            </a:extLst>
          </p:cNvPr>
          <p:cNvSpPr txBox="1"/>
          <p:nvPr/>
        </p:nvSpPr>
        <p:spPr>
          <a:xfrm>
            <a:off x="3493768" y="5923568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amurfond@mail.ru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" name="Рисунок 122" descr="Конверт со сплошной заливкой">
            <a:extLst>
              <a:ext uri="{FF2B5EF4-FFF2-40B4-BE49-F238E27FC236}">
                <a16:creationId xmlns:a16="http://schemas.microsoft.com/office/drawing/2014/main" id="{CC37DAF8-D2ED-1E08-BC5E-D17357E7D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11045" y="4228361"/>
            <a:ext cx="180000" cy="180000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id="{08B959E2-D59B-C8AE-5076-93CE546FF814}"/>
              </a:ext>
            </a:extLst>
          </p:cNvPr>
          <p:cNvSpPr txBox="1"/>
          <p:nvPr/>
        </p:nvSpPr>
        <p:spPr>
          <a:xfrm>
            <a:off x="8156506" y="4255099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ekonom18@mail.ru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409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Производство со сплошной заливкой">
            <a:extLst>
              <a:ext uri="{FF2B5EF4-FFF2-40B4-BE49-F238E27FC236}">
                <a16:creationId xmlns:a16="http://schemas.microsoft.com/office/drawing/2014/main" id="{A7171B6C-EB0E-44BD-864B-013B993BE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0630" y="1554054"/>
            <a:ext cx="317061" cy="317061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6671373" y="3834313"/>
            <a:ext cx="2855980" cy="2027453"/>
            <a:chOff x="6784740" y="3541701"/>
            <a:chExt cx="2855980" cy="2027453"/>
          </a:xfrm>
        </p:grpSpPr>
        <p:sp>
          <p:nvSpPr>
            <p:cNvPr id="77" name="Скругленный прямоугольник 76">
              <a:extLst>
                <a:ext uri="{FF2B5EF4-FFF2-40B4-BE49-F238E27FC236}">
                  <a16:creationId xmlns:a16="http://schemas.microsoft.com/office/drawing/2014/main" id="{2F86149C-6AAD-8DFE-9767-9DE085BAF799}"/>
                </a:ext>
              </a:extLst>
            </p:cNvPr>
            <p:cNvSpPr/>
            <p:nvPr/>
          </p:nvSpPr>
          <p:spPr>
            <a:xfrm>
              <a:off x="6784740" y="3541701"/>
              <a:ext cx="2855980" cy="2027453"/>
            </a:xfrm>
            <a:prstGeom prst="roundRect">
              <a:avLst>
                <a:gd name="adj" fmla="val 11752"/>
              </a:avLst>
            </a:prstGeom>
            <a:solidFill>
              <a:srgbClr val="4756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85F3027-8E92-FCDF-0FB4-B90608BF66B3}"/>
                </a:ext>
              </a:extLst>
            </p:cNvPr>
            <p:cNvSpPr txBox="1"/>
            <p:nvPr/>
          </p:nvSpPr>
          <p:spPr>
            <a:xfrm>
              <a:off x="7062328" y="4057659"/>
              <a:ext cx="2400454" cy="8463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СВОБОДНЫЕ ИНВЕСТИЦИОННЫЕ ПЛОЩАДКИ </a:t>
              </a:r>
            </a:p>
            <a:p>
              <a:endPara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</a:t>
              </a:r>
              <a:r>
                <a:rPr lang="en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greenfield‘</a:t>
              </a:r>
              <a:r>
                <a:rPr lang="ru-RU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</a:t>
              </a:r>
            </a:p>
            <a:p>
              <a:r>
                <a:rPr lang="ru-RU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земли </a:t>
              </a:r>
              <a:r>
                <a:rPr lang="ru-RU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сельхозназначения</a:t>
              </a:r>
              <a:endParaRPr lang="x-non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Рисунок 6" descr="Линейчатая диаграмма со сплошной заливкой">
              <a:extLst>
                <a:ext uri="{FF2B5EF4-FFF2-40B4-BE49-F238E27FC236}">
                  <a16:creationId xmlns:a16="http://schemas.microsoft.com/office/drawing/2014/main" id="{29725ACB-265F-F2E5-C2BB-002238ACB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12268" y="3695923"/>
              <a:ext cx="361736" cy="361736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421704" y="3834314"/>
            <a:ext cx="2802485" cy="2027453"/>
            <a:chOff x="535071" y="3541702"/>
            <a:chExt cx="2802485" cy="2027453"/>
          </a:xfrm>
        </p:grpSpPr>
        <p:sp>
          <p:nvSpPr>
            <p:cNvPr id="75" name="Скругленный прямоугольник 74">
              <a:extLst>
                <a:ext uri="{FF2B5EF4-FFF2-40B4-BE49-F238E27FC236}">
                  <a16:creationId xmlns:a16="http://schemas.microsoft.com/office/drawing/2014/main" id="{7AF33646-60BD-565C-82E8-1721DFF34B21}"/>
                </a:ext>
              </a:extLst>
            </p:cNvPr>
            <p:cNvSpPr/>
            <p:nvPr/>
          </p:nvSpPr>
          <p:spPr>
            <a:xfrm>
              <a:off x="535071" y="3541702"/>
              <a:ext cx="2802485" cy="2027453"/>
            </a:xfrm>
            <a:prstGeom prst="roundRect">
              <a:avLst>
                <a:gd name="adj" fmla="val 14882"/>
              </a:avLst>
            </a:prstGeom>
            <a:solidFill>
              <a:srgbClr val="4756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BE19CD4-5254-3EFD-22F9-39923BAB964A}"/>
                </a:ext>
              </a:extLst>
            </p:cNvPr>
            <p:cNvSpPr txBox="1"/>
            <p:nvPr/>
          </p:nvSpPr>
          <p:spPr>
            <a:xfrm>
              <a:off x="853312" y="4123977"/>
              <a:ext cx="2199608" cy="8463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ТУРИСТИЧЕСКИЕ ДОСТОПРИМЕЧАТЕЛЬНОСТИ</a:t>
              </a:r>
            </a:p>
            <a:p>
              <a:endPara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Памятники истории и культуры</a:t>
              </a:r>
            </a:p>
          </p:txBody>
        </p:sp>
        <p:pic>
          <p:nvPicPr>
            <p:cNvPr id="14" name="Рисунок 13" descr="Русский Каседрал со сплошной заливкой">
              <a:extLst>
                <a:ext uri="{FF2B5EF4-FFF2-40B4-BE49-F238E27FC236}">
                  <a16:creationId xmlns:a16="http://schemas.microsoft.com/office/drawing/2014/main" id="{5EB91455-B4B9-D3A9-27F3-0A6A54CDA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804148" y="3649531"/>
              <a:ext cx="312963" cy="312963"/>
            </a:xfrm>
            <a:prstGeom prst="rect">
              <a:avLst/>
            </a:prstGeom>
          </p:spPr>
        </p:pic>
      </p:grp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3503542" y="1669063"/>
            <a:ext cx="2855980" cy="202745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970BDB9-6572-B7E0-9276-A5A584F6DB98}"/>
              </a:ext>
            </a:extLst>
          </p:cNvPr>
          <p:cNvSpPr txBox="1"/>
          <p:nvPr/>
        </p:nvSpPr>
        <p:spPr>
          <a:xfrm>
            <a:off x="3727610" y="1898692"/>
            <a:ext cx="2074078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БЛИЗОСТЬ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АДМИНИСТРАТИВНОМУ ЦЕНТРУ, КНР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 км до г. Благовещенска</a:t>
            </a: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 км до г.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Хэйхэ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(КНР) 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 descr="Город со сплошной заливкой">
            <a:extLst>
              <a:ext uri="{FF2B5EF4-FFF2-40B4-BE49-F238E27FC236}">
                <a16:creationId xmlns:a16="http://schemas.microsoft.com/office/drawing/2014/main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54469" y="1786519"/>
            <a:ext cx="361736" cy="361736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421704" y="1669065"/>
            <a:ext cx="2802486" cy="2027453"/>
            <a:chOff x="3522847" y="1401546"/>
            <a:chExt cx="2154686" cy="2027453"/>
          </a:xfrm>
        </p:grpSpPr>
        <p:sp>
          <p:nvSpPr>
            <p:cNvPr id="55" name="Скругленный прямоугольник 54">
              <a:extLst>
                <a:ext uri="{FF2B5EF4-FFF2-40B4-BE49-F238E27FC236}">
                  <a16:creationId xmlns:a16="http://schemas.microsoft.com/office/drawing/2014/main" id="{CE42141F-7D98-843D-EDCA-082C3B2A782D}"/>
                </a:ext>
              </a:extLst>
            </p:cNvPr>
            <p:cNvSpPr/>
            <p:nvPr/>
          </p:nvSpPr>
          <p:spPr>
            <a:xfrm>
              <a:off x="3522847" y="1401546"/>
              <a:ext cx="2154686" cy="2027453"/>
            </a:xfrm>
            <a:prstGeom prst="roundRect">
              <a:avLst>
                <a:gd name="adj" fmla="val 12112"/>
              </a:avLst>
            </a:prstGeom>
            <a:solidFill>
              <a:srgbClr val="4756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EEE53E6-9FE9-C585-387D-DE93FBD4D4A8}"/>
                </a:ext>
              </a:extLst>
            </p:cNvPr>
            <p:cNvSpPr txBox="1"/>
            <p:nvPr/>
          </p:nvSpPr>
          <p:spPr>
            <a:xfrm>
              <a:off x="3667145" y="1617059"/>
              <a:ext cx="1879073" cy="16927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ТРАНСПОРТНАЯ </a:t>
              </a:r>
            </a:p>
            <a:p>
              <a:r>
                <a:rPr lang="ru-RU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ДОСТУПНОСТЬ </a:t>
              </a:r>
            </a:p>
            <a:p>
              <a:r>
                <a:rPr lang="ru-RU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ОКРУГА </a:t>
              </a:r>
            </a:p>
            <a:p>
              <a:endPara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ru-RU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Через территорию округа проходит Транссибирская магистраль (ст. Завитая), федеральная трасса Чита-Хабаровск, имеется выход на автодорогу Благовещенск-</a:t>
              </a:r>
              <a:r>
                <a:rPr lang="ru-RU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Гомелевка</a:t>
              </a:r>
              <a:endParaRPr lang="x-none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4" name="Рисунок 23" descr="Указатель со сплошной заливкой">
              <a:extLst>
                <a:ext uri="{FF2B5EF4-FFF2-40B4-BE49-F238E27FC236}">
                  <a16:creationId xmlns:a16="http://schemas.microsoft.com/office/drawing/2014/main" id="{9C749ECD-066C-5BEC-4B20-1B23A3233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179806" y="1514323"/>
              <a:ext cx="366413" cy="366413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B517AAE-F63A-9A1A-05EC-284F77E9721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56BE4-7B38-E742-01B1-E675C970A39E}"/>
              </a:ext>
            </a:extLst>
          </p:cNvPr>
          <p:cNvSpPr txBox="1"/>
          <p:nvPr/>
        </p:nvSpPr>
        <p:spPr>
          <a:xfrm>
            <a:off x="627016" y="550177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</a:t>
            </a:r>
            <a:r>
              <a:rPr lang="x-none" sz="2400"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6671373" y="1669064"/>
            <a:ext cx="2855980" cy="2027453"/>
            <a:chOff x="6784740" y="1376452"/>
            <a:chExt cx="2855980" cy="2027453"/>
          </a:xfrm>
        </p:grpSpPr>
        <p:sp>
          <p:nvSpPr>
            <p:cNvPr id="30" name="Скругленный прямоугольник 29">
              <a:extLst>
                <a:ext uri="{FF2B5EF4-FFF2-40B4-BE49-F238E27FC236}">
                  <a16:creationId xmlns:a16="http://schemas.microsoft.com/office/drawing/2014/main" id="{1FEA1B35-77E4-A172-D1A3-AE89EA44D200}"/>
                </a:ext>
              </a:extLst>
            </p:cNvPr>
            <p:cNvSpPr/>
            <p:nvPr/>
          </p:nvSpPr>
          <p:spPr>
            <a:xfrm>
              <a:off x="6784740" y="1376452"/>
              <a:ext cx="2855980" cy="2027453"/>
            </a:xfrm>
            <a:prstGeom prst="roundRect">
              <a:avLst>
                <a:gd name="adj" fmla="val 11163"/>
              </a:avLst>
            </a:prstGeom>
            <a:solidFill>
              <a:srgbClr val="4756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970BDB9-6572-B7E0-9276-A5A584F6DB98}"/>
                </a:ext>
              </a:extLst>
            </p:cNvPr>
            <p:cNvSpPr txBox="1"/>
            <p:nvPr/>
          </p:nvSpPr>
          <p:spPr>
            <a:xfrm>
              <a:off x="6944391" y="1624297"/>
              <a:ext cx="2578277" cy="14619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НАЛИЧИЕ МЕСТОРОЖДЕНИЙ ПОЛЕЗНЫХ ИСКОПАЕМЫХ</a:t>
              </a:r>
            </a:p>
            <a:p>
              <a:endPara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ru-RU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глина кирпичная; песчано-гравийная смесь для бетона; песок кварцевый, полевошпатовый для песчано-известковых блоков; кварцевые пески для производства стекла; бурый уголь</a:t>
              </a:r>
              <a:endParaRPr lang="x-non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12268" y="1441735"/>
              <a:ext cx="360362" cy="365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3503543" y="3834313"/>
            <a:ext cx="2855980" cy="2027453"/>
            <a:chOff x="3616910" y="3541701"/>
            <a:chExt cx="2855980" cy="2027453"/>
          </a:xfrm>
        </p:grpSpPr>
        <p:sp>
          <p:nvSpPr>
            <p:cNvPr id="76" name="Скругленный прямоугольник 75">
              <a:extLst>
                <a:ext uri="{FF2B5EF4-FFF2-40B4-BE49-F238E27FC236}">
                  <a16:creationId xmlns:a16="http://schemas.microsoft.com/office/drawing/2014/main" id="{A7518F92-BC1F-8F09-057D-3379ABC330B5}"/>
                </a:ext>
              </a:extLst>
            </p:cNvPr>
            <p:cNvSpPr/>
            <p:nvPr/>
          </p:nvSpPr>
          <p:spPr>
            <a:xfrm>
              <a:off x="3616910" y="3541701"/>
              <a:ext cx="2855980" cy="2027453"/>
            </a:xfrm>
            <a:prstGeom prst="roundRect">
              <a:avLst>
                <a:gd name="adj" fmla="val 11838"/>
              </a:avLst>
            </a:prstGeom>
            <a:solidFill>
              <a:srgbClr val="4756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DB3605F-5D1F-38C2-F7AE-FD1D0A54328C}"/>
                </a:ext>
              </a:extLst>
            </p:cNvPr>
            <p:cNvSpPr txBox="1"/>
            <p:nvPr/>
          </p:nvSpPr>
          <p:spPr>
            <a:xfrm>
              <a:off x="3840977" y="4046735"/>
              <a:ext cx="2309102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ВЫСОКИЙ ПОТЕНЦИАЛ РАЗВИТИЯ</a:t>
              </a:r>
            </a:p>
            <a:p>
              <a:r>
                <a:rPr lang="ru-RU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РЕКРЕАЦИОННЫХ РЕСУРСОВ</a:t>
              </a:r>
            </a:p>
            <a:p>
              <a:endPara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природных заказника</a:t>
              </a:r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9210" y="3608388"/>
              <a:ext cx="360362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04858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4906277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83A4637-B238-A45C-CCD5-B90E3F305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703" y="1718177"/>
            <a:ext cx="3991893" cy="3327603"/>
          </a:xfrm>
          <a:custGeom>
            <a:avLst/>
            <a:gdLst>
              <a:gd name="connsiteX0" fmla="*/ 257337 w 3991893"/>
              <a:gd name="connsiteY0" fmla="*/ 0 h 3960863"/>
              <a:gd name="connsiteX1" fmla="*/ 3734556 w 3991893"/>
              <a:gd name="connsiteY1" fmla="*/ 0 h 3960863"/>
              <a:gd name="connsiteX2" fmla="*/ 3991893 w 3991893"/>
              <a:gd name="connsiteY2" fmla="*/ 257337 h 3960863"/>
              <a:gd name="connsiteX3" fmla="*/ 3991893 w 3991893"/>
              <a:gd name="connsiteY3" fmla="*/ 3960863 h 3960863"/>
              <a:gd name="connsiteX4" fmla="*/ 0 w 3991893"/>
              <a:gd name="connsiteY4" fmla="*/ 3960863 h 3960863"/>
              <a:gd name="connsiteX5" fmla="*/ 0 w 3991893"/>
              <a:gd name="connsiteY5" fmla="*/ 257337 h 3960863"/>
              <a:gd name="connsiteX6" fmla="*/ 257337 w 3991893"/>
              <a:gd name="connsiteY6" fmla="*/ 0 h 3960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1893" h="3960863">
                <a:moveTo>
                  <a:pt x="257337" y="0"/>
                </a:moveTo>
                <a:lnTo>
                  <a:pt x="3734556" y="0"/>
                </a:lnTo>
                <a:cubicBezTo>
                  <a:pt x="3876679" y="0"/>
                  <a:pt x="3991893" y="115214"/>
                  <a:pt x="3991893" y="257337"/>
                </a:cubicBezTo>
                <a:lnTo>
                  <a:pt x="3991893" y="3960863"/>
                </a:lnTo>
                <a:lnTo>
                  <a:pt x="0" y="3960863"/>
                </a:lnTo>
                <a:lnTo>
                  <a:pt x="0" y="257337"/>
                </a:lnTo>
                <a:cubicBezTo>
                  <a:pt x="0" y="115214"/>
                  <a:pt x="115214" y="0"/>
                  <a:pt x="257337" y="0"/>
                </a:cubicBezTo>
                <a:close/>
              </a:path>
            </a:pathLst>
          </a:custGeom>
        </p:spPr>
      </p:pic>
      <p:pic>
        <p:nvPicPr>
          <p:cNvPr id="65" name="Рисунок 64" descr="Маркер со сплошной заливкой">
            <a:extLst>
              <a:ext uri="{FF2B5EF4-FFF2-40B4-BE49-F238E27FC236}">
                <a16:creationId xmlns:a16="http://schemas.microsoft.com/office/drawing/2014/main" id="{6CEF467B-AB9D-CC15-203A-85FE1989A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5523" y="2533811"/>
            <a:ext cx="360000" cy="360000"/>
          </a:xfrm>
          <a:prstGeom prst="rect">
            <a:avLst/>
          </a:prstGeom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7016" y="1401547"/>
            <a:ext cx="2437906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1AE15D8A-DAB9-999D-A902-FEF6AB2B0D64}"/>
              </a:ext>
            </a:extLst>
          </p:cNvPr>
          <p:cNvSpPr/>
          <p:nvPr/>
        </p:nvSpPr>
        <p:spPr>
          <a:xfrm>
            <a:off x="3158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627016" y="2448516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0F987C6D-C32D-6FF9-471D-63FF34B39D49}"/>
              </a:ext>
            </a:extLst>
          </p:cNvPr>
          <p:cNvSpPr/>
          <p:nvPr/>
        </p:nvSpPr>
        <p:spPr>
          <a:xfrm>
            <a:off x="3158351" y="2448516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B0BA65-2835-9851-C50D-F3202D10DA63}"/>
              </a:ext>
            </a:extLst>
          </p:cNvPr>
          <p:cNvSpPr txBox="1"/>
          <p:nvPr/>
        </p:nvSpPr>
        <p:spPr>
          <a:xfrm>
            <a:off x="845422" y="3608384"/>
            <a:ext cx="44602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округа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8AE7E09C-A74B-B0E9-CF94-B37DDF9C5558}"/>
              </a:ext>
            </a:extLst>
          </p:cNvPr>
          <p:cNvSpPr/>
          <p:nvPr/>
        </p:nvSpPr>
        <p:spPr>
          <a:xfrm>
            <a:off x="3183092" y="1401546"/>
            <a:ext cx="2438758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39" name="Рисунок 38" descr="Пользователь со сплошной заливкой">
            <a:extLst>
              <a:ext uri="{FF2B5EF4-FFF2-40B4-BE49-F238E27FC236}">
                <a16:creationId xmlns:a16="http://schemas.microsoft.com/office/drawing/2014/main" id="{C08BC730-626D-6D1C-654C-F4EA6ADE8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45523" y="1480554"/>
            <a:ext cx="360000" cy="360000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34635477-1B2D-01F3-8FB7-2516AED14752}"/>
              </a:ext>
            </a:extLst>
          </p:cNvPr>
          <p:cNvSpPr/>
          <p:nvPr/>
        </p:nvSpPr>
        <p:spPr>
          <a:xfrm>
            <a:off x="3182931" y="2448516"/>
            <a:ext cx="2444267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D35A42D-3D27-DFA6-AB8B-DEE9DE40A08C}"/>
              </a:ext>
            </a:extLst>
          </p:cNvPr>
          <p:cNvSpPr txBox="1"/>
          <p:nvPr/>
        </p:nvSpPr>
        <p:spPr>
          <a:xfrm>
            <a:off x="826896" y="2579592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3,3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5A4D3C-E096-2C1F-BAEE-7A9DAFDEF1AE}"/>
              </a:ext>
            </a:extLst>
          </p:cNvPr>
          <p:cNvSpPr txBox="1"/>
          <p:nvPr/>
        </p:nvSpPr>
        <p:spPr>
          <a:xfrm>
            <a:off x="1292130" y="2656536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км</a:t>
            </a:r>
            <a:r>
              <a:rPr lang="ru-RU" sz="1100" b="1" baseline="300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94615B-DCE9-714A-3CA3-7B2922C855BA}"/>
              </a:ext>
            </a:extLst>
          </p:cNvPr>
          <p:cNvSpPr txBox="1"/>
          <p:nvPr/>
        </p:nvSpPr>
        <p:spPr>
          <a:xfrm>
            <a:off x="826896" y="2911249"/>
            <a:ext cx="152437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МО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2F725FE-F144-6325-91C1-04D853E4AD7C}"/>
              </a:ext>
            </a:extLst>
          </p:cNvPr>
          <p:cNvSpPr txBox="1"/>
          <p:nvPr/>
        </p:nvSpPr>
        <p:spPr>
          <a:xfrm>
            <a:off x="3358231" y="2579591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890480E-3893-F81C-B22E-393C852242FA}"/>
              </a:ext>
            </a:extLst>
          </p:cNvPr>
          <p:cNvSpPr txBox="1"/>
          <p:nvPr/>
        </p:nvSpPr>
        <p:spPr>
          <a:xfrm>
            <a:off x="3358232" y="2911248"/>
            <a:ext cx="126140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населённых пункта</a:t>
            </a:r>
            <a:endParaRPr lang="ru-RU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:a16="http://schemas.microsoft.com/office/drawing/2014/main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81101" y="2529103"/>
            <a:ext cx="360000" cy="360000"/>
          </a:xfrm>
          <a:prstGeom prst="rect">
            <a:avLst/>
          </a:prstGeom>
        </p:spPr>
      </p:pic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F6BDAE62-B35F-8264-0753-7CA91B0189EC}"/>
              </a:ext>
            </a:extLst>
          </p:cNvPr>
          <p:cNvSpPr/>
          <p:nvPr/>
        </p:nvSpPr>
        <p:spPr>
          <a:xfrm>
            <a:off x="3565041" y="3883491"/>
            <a:ext cx="2045441" cy="1327646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B9B726-9134-850B-9454-6CCB6865E8C2}"/>
              </a:ext>
            </a:extLst>
          </p:cNvPr>
          <p:cNvSpPr txBox="1"/>
          <p:nvPr/>
        </p:nvSpPr>
        <p:spPr>
          <a:xfrm>
            <a:off x="3901933" y="4062281"/>
            <a:ext cx="128761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3014AC-346D-5F34-3694-105F0C9F5360}"/>
              </a:ext>
            </a:extLst>
          </p:cNvPr>
          <p:cNvSpPr txBox="1"/>
          <p:nvPr/>
        </p:nvSpPr>
        <p:spPr>
          <a:xfrm>
            <a:off x="3842903" y="4771579"/>
            <a:ext cx="166262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Москва-Завитинск-Владивосток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2120006" y="5211135"/>
            <a:ext cx="1959363" cy="1242827"/>
            <a:chOff x="4019849" y="3920208"/>
            <a:chExt cx="1620457" cy="945414"/>
          </a:xfrm>
        </p:grpSpPr>
        <p:sp>
          <p:nvSpPr>
            <p:cNvPr id="23" name="Скругленный прямоугольник 22">
              <a:extLst>
                <a:ext uri="{FF2B5EF4-FFF2-40B4-BE49-F238E27FC236}">
                  <a16:creationId xmlns:a16="http://schemas.microsoft.com/office/drawing/2014/main" id="{334DEC60-4596-7546-82CF-16EB7993E4E7}"/>
                </a:ext>
              </a:extLst>
            </p:cNvPr>
            <p:cNvSpPr/>
            <p:nvPr/>
          </p:nvSpPr>
          <p:spPr>
            <a:xfrm>
              <a:off x="4019849" y="3920208"/>
              <a:ext cx="1602001" cy="945414"/>
            </a:xfrm>
            <a:prstGeom prst="roundRect">
              <a:avLst>
                <a:gd name="adj" fmla="val 24466"/>
              </a:avLst>
            </a:prstGeom>
            <a:solidFill>
              <a:srgbClr val="4756A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96E86D3-C60C-F8B4-9BCE-E384B0CF5CF1}"/>
                </a:ext>
              </a:extLst>
            </p:cNvPr>
            <p:cNvSpPr txBox="1"/>
            <p:nvPr/>
          </p:nvSpPr>
          <p:spPr>
            <a:xfrm>
              <a:off x="4183506" y="4049199"/>
              <a:ext cx="1371844" cy="163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b="1" spc="-3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железнодорожный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EC816E-E458-34AF-82E9-E325D2EA6F15}"/>
                </a:ext>
              </a:extLst>
            </p:cNvPr>
            <p:cNvSpPr txBox="1"/>
            <p:nvPr/>
          </p:nvSpPr>
          <p:spPr>
            <a:xfrm>
              <a:off x="4219730" y="4559097"/>
              <a:ext cx="1420576" cy="936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Москва-Завитинск-Владивосто</a:t>
              </a:r>
              <a:r>
                <a:rPr lang="ru-RU"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EBAD4BC-722C-8F18-6F6A-EE9A29BE3239}"/>
                </a:ext>
              </a:extLst>
            </p:cNvPr>
            <p:cNvSpPr txBox="1"/>
            <p:nvPr/>
          </p:nvSpPr>
          <p:spPr>
            <a:xfrm>
              <a:off x="4219730" y="4382663"/>
              <a:ext cx="1349527" cy="936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Транссиб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27017" y="3883490"/>
            <a:ext cx="1954084" cy="1327646"/>
            <a:chOff x="627015" y="3920208"/>
            <a:chExt cx="1602001" cy="945414"/>
          </a:xfrm>
        </p:grpSpPr>
        <p:sp>
          <p:nvSpPr>
            <p:cNvPr id="22" name="Скругленный прямоугольник 21">
              <a:extLst>
                <a:ext uri="{FF2B5EF4-FFF2-40B4-BE49-F238E27FC236}">
                  <a16:creationId xmlns:a16="http://schemas.microsoft.com/office/drawing/2014/main" id="{33E0C760-153D-86CB-4F6E-EB7A99B9E374}"/>
                </a:ext>
              </a:extLst>
            </p:cNvPr>
            <p:cNvSpPr/>
            <p:nvPr/>
          </p:nvSpPr>
          <p:spPr>
            <a:xfrm>
              <a:off x="627015" y="3920208"/>
              <a:ext cx="1602001" cy="945414"/>
            </a:xfrm>
            <a:prstGeom prst="roundRect">
              <a:avLst>
                <a:gd name="adj" fmla="val 24466"/>
              </a:avLst>
            </a:prstGeom>
            <a:solidFill>
              <a:srgbClr val="4756A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F7716E0-33E1-47CC-F22F-F3F1AB99120C}"/>
                </a:ext>
              </a:extLst>
            </p:cNvPr>
            <p:cNvSpPr txBox="1"/>
            <p:nvPr/>
          </p:nvSpPr>
          <p:spPr>
            <a:xfrm>
              <a:off x="826896" y="4047525"/>
              <a:ext cx="1143047" cy="1534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автотранспорт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DB2A8B5-932C-6F5C-9F50-499F12240835}"/>
                </a:ext>
              </a:extLst>
            </p:cNvPr>
            <p:cNvSpPr txBox="1"/>
            <p:nvPr/>
          </p:nvSpPr>
          <p:spPr>
            <a:xfrm>
              <a:off x="826895" y="4553148"/>
              <a:ext cx="1312030" cy="876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Завитинск-Благовещенск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03E8347-34B6-89F2-E98E-7F490ADEFA8C}"/>
                </a:ext>
              </a:extLst>
            </p:cNvPr>
            <p:cNvSpPr txBox="1"/>
            <p:nvPr/>
          </p:nvSpPr>
          <p:spPr>
            <a:xfrm>
              <a:off x="826257" y="4372860"/>
              <a:ext cx="1349527" cy="876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Р461-Благовещенск-Гомелевка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942124" y="5380228"/>
            <a:ext cx="1883217" cy="767354"/>
            <a:chOff x="7719178" y="1579606"/>
            <a:chExt cx="1883217" cy="767354"/>
          </a:xfrm>
        </p:grpSpPr>
        <p:sp>
          <p:nvSpPr>
            <p:cNvPr id="90" name="Скругленный прямоугольник 89">
              <a:extLst>
                <a:ext uri="{FF2B5EF4-FFF2-40B4-BE49-F238E27FC236}">
                  <a16:creationId xmlns:a16="http://schemas.microsoft.com/office/drawing/2014/main" id="{CC153910-9A00-1ED6-0150-93643BD15075}"/>
                </a:ext>
              </a:extLst>
            </p:cNvPr>
            <p:cNvSpPr/>
            <p:nvPr/>
          </p:nvSpPr>
          <p:spPr>
            <a:xfrm>
              <a:off x="7719178" y="1579606"/>
              <a:ext cx="1883217" cy="767354"/>
            </a:xfrm>
            <a:prstGeom prst="roundRect">
              <a:avLst>
                <a:gd name="adj" fmla="val 30066"/>
              </a:avLst>
            </a:prstGeom>
            <a:solidFill>
              <a:schemeClr val="bg1"/>
            </a:solidFill>
            <a:ln w="12700">
              <a:solidFill>
                <a:srgbClr val="4756A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9B8D4F8-974D-916F-EA33-6B76CEC24AD0}"/>
                </a:ext>
              </a:extLst>
            </p:cNvPr>
            <p:cNvSpPr txBox="1"/>
            <p:nvPr/>
          </p:nvSpPr>
          <p:spPr>
            <a:xfrm>
              <a:off x="7883733" y="1724981"/>
              <a:ext cx="978384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700" b="1" spc="-30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автомобильные дороги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BF275FE-C06F-2361-00A3-02D9CC96B055}"/>
                </a:ext>
              </a:extLst>
            </p:cNvPr>
            <p:cNvSpPr txBox="1"/>
            <p:nvPr/>
          </p:nvSpPr>
          <p:spPr>
            <a:xfrm>
              <a:off x="9045976" y="1724981"/>
              <a:ext cx="139341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700" b="1" spc="-30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AAB82A0-EF72-F27D-C3AD-52C45E610674}"/>
                </a:ext>
              </a:extLst>
            </p:cNvPr>
            <p:cNvSpPr txBox="1"/>
            <p:nvPr/>
          </p:nvSpPr>
          <p:spPr>
            <a:xfrm>
              <a:off x="9285831" y="1724981"/>
              <a:ext cx="139341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700" b="1" spc="-30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АО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E6D39AA-06D3-45BE-1A99-B17FAC3D08F1}"/>
                </a:ext>
              </a:extLst>
            </p:cNvPr>
            <p:cNvSpPr txBox="1"/>
            <p:nvPr/>
          </p:nvSpPr>
          <p:spPr>
            <a:xfrm>
              <a:off x="7883733" y="1914872"/>
              <a:ext cx="1046136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700" spc="-30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 твёрдым покрытием (</a:t>
              </a:r>
              <a:r>
                <a:rPr lang="en-US" sz="700" spc="-30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itchFamily="2" charset="2"/>
                </a:rPr>
                <a:t>%)</a:t>
              </a:r>
              <a:endParaRPr lang="ru-RU" sz="7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07D25AF0-1546-C8DF-C77F-68C55B67D701}"/>
                </a:ext>
              </a:extLst>
            </p:cNvPr>
            <p:cNvSpPr txBox="1"/>
            <p:nvPr/>
          </p:nvSpPr>
          <p:spPr>
            <a:xfrm>
              <a:off x="7883733" y="2072155"/>
              <a:ext cx="1046136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700" spc="-30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соответствует нормам (</a:t>
              </a:r>
              <a:r>
                <a:rPr lang="en-US" sz="700" spc="-30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itchFamily="2" charset="2"/>
                </a:rPr>
                <a:t>%)</a:t>
              </a:r>
              <a:endParaRPr lang="ru-RU" sz="7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2E24003-3C15-6C85-2453-9738E74A9B48}"/>
                </a:ext>
              </a:extLst>
            </p:cNvPr>
            <p:cNvSpPr txBox="1"/>
            <p:nvPr/>
          </p:nvSpPr>
          <p:spPr>
            <a:xfrm>
              <a:off x="9045976" y="1914997"/>
              <a:ext cx="20584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700" spc="-30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49,0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45624E6-9652-DE1D-9E59-D2CD8C415DE0}"/>
                </a:ext>
              </a:extLst>
            </p:cNvPr>
            <p:cNvSpPr txBox="1"/>
            <p:nvPr/>
          </p:nvSpPr>
          <p:spPr>
            <a:xfrm>
              <a:off x="9045976" y="2072279"/>
              <a:ext cx="20584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700" spc="-30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38,1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65C045F1-823A-E5D2-0392-6405058985B4}"/>
                </a:ext>
              </a:extLst>
            </p:cNvPr>
            <p:cNvSpPr txBox="1"/>
            <p:nvPr/>
          </p:nvSpPr>
          <p:spPr>
            <a:xfrm>
              <a:off x="9291852" y="1914873"/>
              <a:ext cx="20584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700" spc="-30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68,9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25FB195-8272-DC35-2D11-9B91370583E7}"/>
                </a:ext>
              </a:extLst>
            </p:cNvPr>
            <p:cNvSpPr txBox="1"/>
            <p:nvPr/>
          </p:nvSpPr>
          <p:spPr>
            <a:xfrm>
              <a:off x="9283901" y="2072155"/>
              <a:ext cx="20584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700" spc="-30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34,6</a:t>
              </a:r>
            </a:p>
          </p:txBody>
        </p:sp>
      </p:grp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41C12DFB-5429-A539-17F1-5A011F98CD15}"/>
              </a:ext>
            </a:extLst>
          </p:cNvPr>
          <p:cNvCxnSpPr/>
          <p:nvPr/>
        </p:nvCxnSpPr>
        <p:spPr>
          <a:xfrm>
            <a:off x="8182199" y="5514876"/>
            <a:ext cx="0" cy="477852"/>
          </a:xfrm>
          <a:prstGeom prst="line">
            <a:avLst/>
          </a:prstGeom>
          <a:ln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5849624" y="2889103"/>
            <a:ext cx="1126311" cy="273844"/>
            <a:chOff x="8476084" y="3921754"/>
            <a:chExt cx="1276015" cy="273844"/>
          </a:xfrm>
        </p:grpSpPr>
        <p:sp>
          <p:nvSpPr>
            <p:cNvPr id="103" name="Скругленный прямоугольник 102">
              <a:extLst>
                <a:ext uri="{FF2B5EF4-FFF2-40B4-BE49-F238E27FC236}">
                  <a16:creationId xmlns:a16="http://schemas.microsoft.com/office/drawing/2014/main" id="{72FE5585-2976-B57D-F73E-D49F5952A77B}"/>
                </a:ext>
              </a:extLst>
            </p:cNvPr>
            <p:cNvSpPr/>
            <p:nvPr/>
          </p:nvSpPr>
          <p:spPr>
            <a:xfrm>
              <a:off x="8476084" y="3921754"/>
              <a:ext cx="1276015" cy="27384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756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algn="ctr"/>
              <a:r>
                <a:rPr lang="ru-RU" sz="800" b="1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Благовещенск</a:t>
              </a:r>
              <a:endParaRPr lang="x-none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4" name="Рисунок 103" descr="Маркер со сплошной заливкой">
              <a:extLst>
                <a:ext uri="{FF2B5EF4-FFF2-40B4-BE49-F238E27FC236}">
                  <a16:creationId xmlns:a16="http://schemas.microsoft.com/office/drawing/2014/main" id="{AEB2BC66-8B47-1772-194B-9AFC1A3AF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5520" y="3968676"/>
              <a:ext cx="180000" cy="180000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8038337" y="3167438"/>
            <a:ext cx="834449" cy="273844"/>
            <a:chOff x="7269644" y="3167438"/>
            <a:chExt cx="834449" cy="273844"/>
          </a:xfrm>
        </p:grpSpPr>
        <p:sp>
          <p:nvSpPr>
            <p:cNvPr id="83" name="Скругленный прямоугольник 82">
              <a:extLst>
                <a:ext uri="{FF2B5EF4-FFF2-40B4-BE49-F238E27FC236}">
                  <a16:creationId xmlns:a16="http://schemas.microsoft.com/office/drawing/2014/main" id="{50403483-55E7-7CD7-1A34-AF319242838E}"/>
                </a:ext>
              </a:extLst>
            </p:cNvPr>
            <p:cNvSpPr/>
            <p:nvPr/>
          </p:nvSpPr>
          <p:spPr>
            <a:xfrm>
              <a:off x="7269644" y="3167438"/>
              <a:ext cx="834449" cy="273844"/>
            </a:xfrm>
            <a:prstGeom prst="roundRect">
              <a:avLst>
                <a:gd name="adj" fmla="val 50000"/>
              </a:avLst>
            </a:prstGeom>
            <a:solidFill>
              <a:srgbClr val="4756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algn="ctr"/>
              <a:r>
                <a:rPr lang="ru-RU" sz="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Завитинск</a:t>
              </a:r>
              <a:endParaRPr lang="x-none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4" name="Рисунок 83" descr="Маркер со сплошной заливкой">
              <a:extLst>
                <a:ext uri="{FF2B5EF4-FFF2-40B4-BE49-F238E27FC236}">
                  <a16:creationId xmlns:a16="http://schemas.microsoft.com/office/drawing/2014/main" id="{72083DFE-EDD9-273A-911A-529160DD2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329080" y="3214360"/>
              <a:ext cx="180000" cy="180000"/>
            </a:xfrm>
            <a:prstGeom prst="rect">
              <a:avLst/>
            </a:prstGeom>
          </p:spPr>
        </p:pic>
      </p:grpSp>
      <p:pic>
        <p:nvPicPr>
          <p:cNvPr id="235" name="Рисунок 234" descr="Конвертируемый со сплошной заливкой">
            <a:extLst>
              <a:ext uri="{FF2B5EF4-FFF2-40B4-BE49-F238E27FC236}">
                <a16:creationId xmlns:a16="http://schemas.microsoft.com/office/drawing/2014/main" id="{0635AF20-4AD4-3D21-1F24-EB3E6A77012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983358" y="2645812"/>
            <a:ext cx="180000" cy="180000"/>
          </a:xfrm>
          <a:prstGeom prst="rect">
            <a:avLst/>
          </a:prstGeom>
        </p:spPr>
      </p:pic>
      <p:sp>
        <p:nvSpPr>
          <p:cNvPr id="236" name="TextBox 235">
            <a:extLst>
              <a:ext uri="{FF2B5EF4-FFF2-40B4-BE49-F238E27FC236}">
                <a16:creationId xmlns:a16="http://schemas.microsoft.com/office/drawing/2014/main" id="{838929AE-7327-91BE-4508-E50940ED7B79}"/>
              </a:ext>
            </a:extLst>
          </p:cNvPr>
          <p:cNvSpPr txBox="1"/>
          <p:nvPr/>
        </p:nvSpPr>
        <p:spPr>
          <a:xfrm>
            <a:off x="7179344" y="4087360"/>
            <a:ext cx="9783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 км.</a:t>
            </a:r>
          </a:p>
          <a:p>
            <a:r>
              <a:rPr lang="ru-RU" sz="700" b="1" spc="-30" dirty="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ч. 6 мин.</a:t>
            </a:r>
          </a:p>
        </p:txBody>
      </p:sp>
      <p:pic>
        <p:nvPicPr>
          <p:cNvPr id="237" name="Рисунок 236" descr="Конвертируемый со сплошной заливкой">
            <a:extLst>
              <a:ext uri="{FF2B5EF4-FFF2-40B4-BE49-F238E27FC236}">
                <a16:creationId xmlns:a16="http://schemas.microsoft.com/office/drawing/2014/main" id="{DA90A6E0-4D30-2B48-50C5-C8DC720D498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77869" y="3926668"/>
            <a:ext cx="180000" cy="18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B829ED-5AD9-E391-3DCA-96E4C7799FF6}"/>
              </a:ext>
            </a:extLst>
          </p:cNvPr>
          <p:cNvSpPr txBox="1"/>
          <p:nvPr/>
        </p:nvSpPr>
        <p:spPr>
          <a:xfrm>
            <a:off x="627015" y="550177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</a:t>
            </a:r>
            <a:r>
              <a:rPr lang="x-none" sz="2400"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358" y="1472340"/>
            <a:ext cx="36036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1C3014AC-346D-5F34-3694-105F0C9F5360}"/>
              </a:ext>
            </a:extLst>
          </p:cNvPr>
          <p:cNvSpPr txBox="1"/>
          <p:nvPr/>
        </p:nvSpPr>
        <p:spPr>
          <a:xfrm>
            <a:off x="3859799" y="4485757"/>
            <a:ext cx="128876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Р297 Чита-Хабаровск</a:t>
            </a:r>
          </a:p>
        </p:txBody>
      </p:sp>
    </p:spTree>
    <p:extLst>
      <p:ext uri="{BB962C8B-B14F-4D97-AF65-F5344CB8AC3E}">
        <p14:creationId xmlns:p14="http://schemas.microsoft.com/office/powerpoint/2010/main" val="3612813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A681B2E-CC94-3AAF-E060-F2F2C175E23F}"/>
              </a:ext>
            </a:extLst>
          </p:cNvPr>
          <p:cNvSpPr/>
          <p:nvPr/>
        </p:nvSpPr>
        <p:spPr>
          <a:xfrm>
            <a:off x="617537" y="1368762"/>
            <a:ext cx="6023956" cy="4905423"/>
          </a:xfrm>
          <a:prstGeom prst="roundRect">
            <a:avLst>
              <a:gd name="adj" fmla="val 547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0D1167F1-43B4-FA82-606E-E7575884A9A9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СТРУКТУРА ОТГРУЖЕННОЙ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ПРОДУКЦИИ ПО ВИДАМ ЭКОНОМИЧЕСКОЙ ДЕЯТЕЛЬНОСТИ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202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ГОДУ (%)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E0C2D50-D926-C00C-331C-C79D5FBD02A4}"/>
              </a:ext>
            </a:extLst>
          </p:cNvPr>
          <p:cNvSpPr/>
          <p:nvPr/>
        </p:nvSpPr>
        <p:spPr>
          <a:xfrm>
            <a:off x="6821196" y="2294500"/>
            <a:ext cx="2966400" cy="4012470"/>
          </a:xfrm>
          <a:prstGeom prst="roundRect">
            <a:avLst>
              <a:gd name="adj" fmla="val 872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67" name="Диаграмма 66">
            <a:extLst>
              <a:ext uri="{FF2B5EF4-FFF2-40B4-BE49-F238E27FC236}">
                <a16:creationId xmlns:a16="http://schemas.microsoft.com/office/drawing/2014/main" id="{3CBBECBC-5927-FDA8-F3B5-C670703B9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7212494"/>
              </p:ext>
            </p:extLst>
          </p:nvPr>
        </p:nvGraphicFramePr>
        <p:xfrm>
          <a:off x="6817753" y="2287248"/>
          <a:ext cx="2966399" cy="4019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4B987983-F07E-F572-08A2-A9B03E6871E5}"/>
              </a:ext>
            </a:extLst>
          </p:cNvPr>
          <p:cNvCxnSpPr>
            <a:cxnSpLocks/>
          </p:cNvCxnSpPr>
          <p:nvPr/>
        </p:nvCxnSpPr>
        <p:spPr>
          <a:xfrm>
            <a:off x="907085" y="6000498"/>
            <a:ext cx="27066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61B276B5-A05C-4084-6B05-771C3FE2940E}"/>
              </a:ext>
            </a:extLst>
          </p:cNvPr>
          <p:cNvSpPr txBox="1"/>
          <p:nvPr/>
        </p:nvSpPr>
        <p:spPr>
          <a:xfrm>
            <a:off x="1294059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E41DF579-8696-DD20-F1CC-5CD2F3DBCE34}"/>
              </a:ext>
            </a:extLst>
          </p:cNvPr>
          <p:cNvCxnSpPr>
            <a:cxnSpLocks/>
          </p:cNvCxnSpPr>
          <p:nvPr/>
        </p:nvCxnSpPr>
        <p:spPr>
          <a:xfrm>
            <a:off x="1736354" y="6000498"/>
            <a:ext cx="270662" cy="0"/>
          </a:xfrm>
          <a:prstGeom prst="line">
            <a:avLst/>
          </a:prstGeom>
          <a:ln w="12700">
            <a:solidFill>
              <a:srgbClr val="B1C1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C868A8CD-3BA5-845F-2948-B9125448DA88}"/>
              </a:ext>
            </a:extLst>
          </p:cNvPr>
          <p:cNvSpPr txBox="1"/>
          <p:nvPr/>
        </p:nvSpPr>
        <p:spPr>
          <a:xfrm>
            <a:off x="2123328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65A9FFCD-B422-6BAC-3756-D7F21C5FD4A9}"/>
              </a:ext>
            </a:extLst>
          </p:cNvPr>
          <p:cNvCxnSpPr>
            <a:cxnSpLocks/>
          </p:cNvCxnSpPr>
          <p:nvPr/>
        </p:nvCxnSpPr>
        <p:spPr>
          <a:xfrm>
            <a:off x="2565623" y="6000498"/>
            <a:ext cx="27066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8BFA7629-1D6D-6368-F7B0-8E071839277B}"/>
              </a:ext>
            </a:extLst>
          </p:cNvPr>
          <p:cNvSpPr txBox="1"/>
          <p:nvPr/>
        </p:nvSpPr>
        <p:spPr>
          <a:xfrm>
            <a:off x="2952597" y="5938942"/>
            <a:ext cx="78249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id="{859BFF25-7647-679E-CF0A-EDBC0E40A471}"/>
              </a:ext>
            </a:extLst>
          </p:cNvPr>
          <p:cNvGrpSpPr/>
          <p:nvPr/>
        </p:nvGrpSpPr>
        <p:grpSpPr>
          <a:xfrm>
            <a:off x="2364760" y="2422510"/>
            <a:ext cx="2740663" cy="2610156"/>
            <a:chOff x="2364760" y="2381870"/>
            <a:chExt cx="2740663" cy="2610156"/>
          </a:xfrm>
        </p:grpSpPr>
        <p:sp>
          <p:nvSpPr>
            <p:cNvPr id="113" name="Правильный пятиугольник 112">
              <a:extLst>
                <a:ext uri="{FF2B5EF4-FFF2-40B4-BE49-F238E27FC236}">
                  <a16:creationId xmlns:a16="http://schemas.microsoft.com/office/drawing/2014/main" id="{2E6B3244-8CEB-6239-7F38-F265B373BF99}"/>
                </a:ext>
              </a:extLst>
            </p:cNvPr>
            <p:cNvSpPr/>
            <p:nvPr/>
          </p:nvSpPr>
          <p:spPr>
            <a:xfrm>
              <a:off x="2364760" y="2381870"/>
              <a:ext cx="2740663" cy="2610155"/>
            </a:xfrm>
            <a:prstGeom prst="pentagon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14" name="Правильный пятиугольник 113">
              <a:extLst>
                <a:ext uri="{FF2B5EF4-FFF2-40B4-BE49-F238E27FC236}">
                  <a16:creationId xmlns:a16="http://schemas.microsoft.com/office/drawing/2014/main" id="{4495E117-48D2-15E2-0BCE-6E44870B1947}"/>
                </a:ext>
              </a:extLst>
            </p:cNvPr>
            <p:cNvSpPr/>
            <p:nvPr/>
          </p:nvSpPr>
          <p:spPr>
            <a:xfrm>
              <a:off x="2730643" y="2730330"/>
              <a:ext cx="2008897" cy="1913235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cxnSp>
          <p:nvCxnSpPr>
            <p:cNvPr id="116" name="Прямая соединительная линия 115">
              <a:extLst>
                <a:ext uri="{FF2B5EF4-FFF2-40B4-BE49-F238E27FC236}">
                  <a16:creationId xmlns:a16="http://schemas.microsoft.com/office/drawing/2014/main" id="{1C6AE833-741A-D6C2-6D6F-7C8212816507}"/>
                </a:ext>
              </a:extLst>
            </p:cNvPr>
            <p:cNvCxnSpPr>
              <a:cxnSpLocks/>
            </p:cNvCxnSpPr>
            <p:nvPr/>
          </p:nvCxnSpPr>
          <p:spPr>
            <a:xfrm>
              <a:off x="3738408" y="2381871"/>
              <a:ext cx="0" cy="2610155"/>
            </a:xfrm>
            <a:prstGeom prst="line">
              <a:avLst/>
            </a:prstGeom>
            <a:ln>
              <a:solidFill>
                <a:srgbClr val="F1F1F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Группа 157">
              <a:extLst>
                <a:ext uri="{FF2B5EF4-FFF2-40B4-BE49-F238E27FC236}">
                  <a16:creationId xmlns:a16="http://schemas.microsoft.com/office/drawing/2014/main" id="{7B27636C-D5DC-E85C-EE19-185390D0DD09}"/>
                </a:ext>
              </a:extLst>
            </p:cNvPr>
            <p:cNvGrpSpPr/>
            <p:nvPr/>
          </p:nvGrpSpPr>
          <p:grpSpPr>
            <a:xfrm>
              <a:off x="2655096" y="3084325"/>
              <a:ext cx="2159991" cy="1205244"/>
              <a:chOff x="2654916" y="3117426"/>
              <a:chExt cx="2159991" cy="1205244"/>
            </a:xfrm>
          </p:grpSpPr>
          <p:grpSp>
            <p:nvGrpSpPr>
              <p:cNvPr id="121" name="Группа 120">
                <a:extLst>
                  <a:ext uri="{FF2B5EF4-FFF2-40B4-BE49-F238E27FC236}">
                    <a16:creationId xmlns:a16="http://schemas.microsoft.com/office/drawing/2014/main" id="{C0E3F89F-5015-76B7-83AB-B2981EC78399}"/>
                  </a:ext>
                </a:extLst>
              </p:cNvPr>
              <p:cNvGrpSpPr/>
              <p:nvPr/>
            </p:nvGrpSpPr>
            <p:grpSpPr>
              <a:xfrm>
                <a:off x="2654916" y="3117426"/>
                <a:ext cx="2159991" cy="1205244"/>
                <a:chOff x="2491740" y="3198701"/>
                <a:chExt cx="2486289" cy="1387314"/>
              </a:xfrm>
            </p:grpSpPr>
            <p:cxnSp>
              <p:nvCxnSpPr>
                <p:cNvPr id="117" name="Прямая соединительная линия 116">
                  <a:extLst>
                    <a:ext uri="{FF2B5EF4-FFF2-40B4-BE49-F238E27FC236}">
                      <a16:creationId xmlns:a16="http://schemas.microsoft.com/office/drawing/2014/main" id="{8B915712-0841-7078-5D11-970E6AA701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9174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:a16="http://schemas.microsoft.com/office/drawing/2014/main" id="{1708A3A5-006B-B5E0-C489-EABF0F1377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7513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2" name="Овал 121">
                <a:extLst>
                  <a:ext uri="{FF2B5EF4-FFF2-40B4-BE49-F238E27FC236}">
                    <a16:creationId xmlns:a16="http://schemas.microsoft.com/office/drawing/2014/main" id="{5A0E3986-D229-D6EC-5021-52A0442A8505}"/>
                  </a:ext>
                </a:extLst>
              </p:cNvPr>
              <p:cNvSpPr/>
              <p:nvPr/>
            </p:nvSpPr>
            <p:spPr>
              <a:xfrm>
                <a:off x="3708583" y="3664426"/>
                <a:ext cx="62551" cy="62551"/>
              </a:xfrm>
              <a:prstGeom prst="ellipse">
                <a:avLst/>
              </a:prstGeom>
              <a:solidFill>
                <a:srgbClr val="F1F1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4DDD486F-FFDC-3AC3-0983-1563F64C780C}"/>
              </a:ext>
            </a:extLst>
          </p:cNvPr>
          <p:cNvSpPr txBox="1"/>
          <p:nvPr/>
        </p:nvSpPr>
        <p:spPr>
          <a:xfrm>
            <a:off x="3193411" y="1674883"/>
            <a:ext cx="11203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инвестиций </a:t>
            </a:r>
          </a:p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основной капитал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:a16="http://schemas.microsoft.com/office/drawing/2014/main" id="{7DACA747-66C6-0E65-B5FA-C504D9C6D2C4}"/>
              </a:ext>
            </a:extLst>
          </p:cNvPr>
          <p:cNvSpPr/>
          <p:nvPr/>
        </p:nvSpPr>
        <p:spPr>
          <a:xfrm>
            <a:off x="3193411" y="213351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85,0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id="{1F8EAFBB-518D-C75C-F633-1B12885366D0}"/>
              </a:ext>
            </a:extLst>
          </p:cNvPr>
          <p:cNvSpPr/>
          <p:nvPr/>
        </p:nvSpPr>
        <p:spPr>
          <a:xfrm>
            <a:off x="3991617" y="2128442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60,7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:a16="http://schemas.microsoft.com/office/drawing/2014/main" id="{0B4880A1-91DC-D0F0-A77C-E94DED46A2DE}"/>
              </a:ext>
            </a:extLst>
          </p:cNvPr>
          <p:cNvSpPr/>
          <p:nvPr/>
        </p:nvSpPr>
        <p:spPr>
          <a:xfrm>
            <a:off x="3590989" y="213351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307,2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51F7AF6-8F8A-5B37-A1C2-3650196617FB}"/>
              </a:ext>
            </a:extLst>
          </p:cNvPr>
          <p:cNvSpPr txBox="1"/>
          <p:nvPr/>
        </p:nvSpPr>
        <p:spPr>
          <a:xfrm>
            <a:off x="5269143" y="3015810"/>
            <a:ext cx="112031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отгрузка продукции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:a16="http://schemas.microsoft.com/office/drawing/2014/main" id="{BD49888C-EE87-0AA1-DB51-FCB7AE18C6FB}"/>
              </a:ext>
            </a:extLst>
          </p:cNvPr>
          <p:cNvSpPr/>
          <p:nvPr/>
        </p:nvSpPr>
        <p:spPr>
          <a:xfrm>
            <a:off x="5269143" y="334464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94,7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:a16="http://schemas.microsoft.com/office/drawing/2014/main" id="{E891C477-CE41-440F-B223-9BD475BA4F74}"/>
              </a:ext>
            </a:extLst>
          </p:cNvPr>
          <p:cNvSpPr/>
          <p:nvPr/>
        </p:nvSpPr>
        <p:spPr>
          <a:xfrm>
            <a:off x="6073795" y="334464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2773,6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BA41BC5E-92C9-7CBA-1F88-F41F35900D8E}"/>
              </a:ext>
            </a:extLst>
          </p:cNvPr>
          <p:cNvSpPr/>
          <p:nvPr/>
        </p:nvSpPr>
        <p:spPr>
          <a:xfrm>
            <a:off x="5666721" y="334464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972,6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EFB3336-310E-8D41-40DB-BCF7E0A8AF90}"/>
              </a:ext>
            </a:extLst>
          </p:cNvPr>
          <p:cNvSpPr txBox="1"/>
          <p:nvPr/>
        </p:nvSpPr>
        <p:spPr>
          <a:xfrm>
            <a:off x="4862489" y="4586482"/>
            <a:ext cx="156298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фонд оплаты труда       по полному кругу организация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Скругленный прямоугольник 136">
            <a:extLst>
              <a:ext uri="{FF2B5EF4-FFF2-40B4-BE49-F238E27FC236}">
                <a16:creationId xmlns:a16="http://schemas.microsoft.com/office/drawing/2014/main" id="{A3F711DB-496E-5AE9-8DA3-52FB6C8C4FC4}"/>
              </a:ext>
            </a:extLst>
          </p:cNvPr>
          <p:cNvSpPr/>
          <p:nvPr/>
        </p:nvSpPr>
        <p:spPr>
          <a:xfrm>
            <a:off x="4862489" y="5041010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2,1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Скругленный прямоугольник 137">
            <a:extLst>
              <a:ext uri="{FF2B5EF4-FFF2-40B4-BE49-F238E27FC236}">
                <a16:creationId xmlns:a16="http://schemas.microsoft.com/office/drawing/2014/main" id="{8F9B137A-9F0C-3053-26F4-F1A1A4D82D6D}"/>
              </a:ext>
            </a:extLst>
          </p:cNvPr>
          <p:cNvSpPr/>
          <p:nvPr/>
        </p:nvSpPr>
        <p:spPr>
          <a:xfrm>
            <a:off x="5660695" y="5035939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:a16="http://schemas.microsoft.com/office/drawing/2014/main" id="{5638DA25-0A83-5C61-BB97-CE89B7FE3C55}"/>
              </a:ext>
            </a:extLst>
          </p:cNvPr>
          <p:cNvSpPr/>
          <p:nvPr/>
        </p:nvSpPr>
        <p:spPr>
          <a:xfrm>
            <a:off x="5260067" y="5041010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</a:t>
            </a:r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9B8B9FEF-8A61-E7B5-E26D-6064E35C71F8}"/>
              </a:ext>
            </a:extLst>
          </p:cNvPr>
          <p:cNvSpPr txBox="1"/>
          <p:nvPr/>
        </p:nvSpPr>
        <p:spPr>
          <a:xfrm>
            <a:off x="1589193" y="4583313"/>
            <a:ext cx="98825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объём розничного товарооборота</a:t>
            </a:r>
          </a:p>
          <a:p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id="{5BF57916-37D0-2A89-BEDE-6529985937EC}"/>
              </a:ext>
            </a:extLst>
          </p:cNvPr>
          <p:cNvSpPr/>
          <p:nvPr/>
        </p:nvSpPr>
        <p:spPr>
          <a:xfrm>
            <a:off x="1589193" y="5037841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601,4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:a16="http://schemas.microsoft.com/office/drawing/2014/main" id="{804C102D-E058-03DA-846F-7B2632D8057C}"/>
              </a:ext>
            </a:extLst>
          </p:cNvPr>
          <p:cNvSpPr/>
          <p:nvPr/>
        </p:nvSpPr>
        <p:spPr>
          <a:xfrm>
            <a:off x="2387399" y="5032770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779,1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Скругленный прямоугольник 142">
            <a:extLst>
              <a:ext uri="{FF2B5EF4-FFF2-40B4-BE49-F238E27FC236}">
                <a16:creationId xmlns:a16="http://schemas.microsoft.com/office/drawing/2014/main" id="{AF6DE8AE-5C46-A9ED-FE44-79540CCD291B}"/>
              </a:ext>
            </a:extLst>
          </p:cNvPr>
          <p:cNvSpPr/>
          <p:nvPr/>
        </p:nvSpPr>
        <p:spPr>
          <a:xfrm>
            <a:off x="1986771" y="5037841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679,7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CD500BF9-38C1-5529-5619-ECFDF6A02DFC}"/>
              </a:ext>
            </a:extLst>
          </p:cNvPr>
          <p:cNvSpPr txBox="1"/>
          <p:nvPr/>
        </p:nvSpPr>
        <p:spPr>
          <a:xfrm>
            <a:off x="1085529" y="3015810"/>
            <a:ext cx="156298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размер заработной платы,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id="{049D898B-5B50-DE58-0CB5-29E839E77CE1}"/>
              </a:ext>
            </a:extLst>
          </p:cNvPr>
          <p:cNvSpPr/>
          <p:nvPr/>
        </p:nvSpPr>
        <p:spPr>
          <a:xfrm>
            <a:off x="1085529" y="3341848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60704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Скругленный прямоугольник 145">
            <a:extLst>
              <a:ext uri="{FF2B5EF4-FFF2-40B4-BE49-F238E27FC236}">
                <a16:creationId xmlns:a16="http://schemas.microsoft.com/office/drawing/2014/main" id="{D8C75DED-E032-F06C-4A1B-C15F2E0A1892}"/>
              </a:ext>
            </a:extLst>
          </p:cNvPr>
          <p:cNvSpPr/>
          <p:nvPr/>
        </p:nvSpPr>
        <p:spPr>
          <a:xfrm>
            <a:off x="1883735" y="3336777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80395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id="{2947D3A7-F3F2-F042-E041-2359906A0400}"/>
              </a:ext>
            </a:extLst>
          </p:cNvPr>
          <p:cNvSpPr/>
          <p:nvPr/>
        </p:nvSpPr>
        <p:spPr>
          <a:xfrm>
            <a:off x="1483107" y="3341848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71923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D9E40EF-B3BB-3EB9-AF5B-3B81E652F392}"/>
              </a:ext>
            </a:extLst>
          </p:cNvPr>
          <p:cNvSpPr txBox="1"/>
          <p:nvPr/>
        </p:nvSpPr>
        <p:spPr>
          <a:xfrm>
            <a:off x="3231937" y="5140939"/>
            <a:ext cx="133085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округа, чел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Скругленный прямоугольник 148">
            <a:extLst>
              <a:ext uri="{FF2B5EF4-FFF2-40B4-BE49-F238E27FC236}">
                <a16:creationId xmlns:a16="http://schemas.microsoft.com/office/drawing/2014/main" id="{4676CABC-9A49-F2C2-A9BC-C53B134296DE}"/>
              </a:ext>
            </a:extLst>
          </p:cNvPr>
          <p:cNvSpPr/>
          <p:nvPr/>
        </p:nvSpPr>
        <p:spPr>
          <a:xfrm>
            <a:off x="3231937" y="5478354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11783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Скругленный прямоугольник 149">
            <a:extLst>
              <a:ext uri="{FF2B5EF4-FFF2-40B4-BE49-F238E27FC236}">
                <a16:creationId xmlns:a16="http://schemas.microsoft.com/office/drawing/2014/main" id="{D3AFCDB7-7B2D-FB95-3CC4-26FA72959204}"/>
              </a:ext>
            </a:extLst>
          </p:cNvPr>
          <p:cNvSpPr/>
          <p:nvPr/>
        </p:nvSpPr>
        <p:spPr>
          <a:xfrm>
            <a:off x="4030143" y="547328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id="{0DA18218-A189-5B34-A992-A1C2F6968601}"/>
              </a:ext>
            </a:extLst>
          </p:cNvPr>
          <p:cNvSpPr/>
          <p:nvPr/>
        </p:nvSpPr>
        <p:spPr>
          <a:xfrm>
            <a:off x="3629515" y="5478354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11328</a:t>
            </a:r>
            <a:endParaRPr lang="x-none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Шестиугольник 160">
            <a:extLst>
              <a:ext uri="{FF2B5EF4-FFF2-40B4-BE49-F238E27FC236}">
                <a16:creationId xmlns:a16="http://schemas.microsoft.com/office/drawing/2014/main" id="{80C5CFFC-7012-7F1B-F30E-BDA9A7D11940}"/>
              </a:ext>
            </a:extLst>
          </p:cNvPr>
          <p:cNvSpPr/>
          <p:nvPr/>
        </p:nvSpPr>
        <p:spPr>
          <a:xfrm rot="1800000">
            <a:off x="2920822" y="3086486"/>
            <a:ext cx="1376047" cy="1432398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6047" h="1432398">
                <a:moveTo>
                  <a:pt x="0" y="575866"/>
                </a:moveTo>
                <a:lnTo>
                  <a:pt x="429759" y="7332"/>
                </a:lnTo>
                <a:lnTo>
                  <a:pt x="1069064" y="0"/>
                </a:lnTo>
                <a:lnTo>
                  <a:pt x="1376047" y="560321"/>
                </a:lnTo>
                <a:lnTo>
                  <a:pt x="1077524" y="1126130"/>
                </a:lnTo>
                <a:lnTo>
                  <a:pt x="265501" y="1432398"/>
                </a:lnTo>
                <a:lnTo>
                  <a:pt x="0" y="575866"/>
                </a:lnTo>
                <a:close/>
              </a:path>
            </a:pathLst>
          </a:cu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F619E7A8-AF23-B5E5-7150-0B8CA1052B14}"/>
              </a:ext>
            </a:extLst>
          </p:cNvPr>
          <p:cNvSpPr txBox="1"/>
          <p:nvPr/>
        </p:nvSpPr>
        <p:spPr>
          <a:xfrm>
            <a:off x="627016" y="6354106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среднем на </a:t>
            </a:r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муниципалитет Нижегородской области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Шестиугольник 160">
            <a:extLst>
              <a:ext uri="{FF2B5EF4-FFF2-40B4-BE49-F238E27FC236}">
                <a16:creationId xmlns:a16="http://schemas.microsoft.com/office/drawing/2014/main" id="{BFE3E32D-4E32-EF8D-83DB-B70C7B2C852E}"/>
              </a:ext>
            </a:extLst>
          </p:cNvPr>
          <p:cNvSpPr/>
          <p:nvPr/>
        </p:nvSpPr>
        <p:spPr>
          <a:xfrm rot="1800000">
            <a:off x="2632484" y="2933471"/>
            <a:ext cx="1825527" cy="1348087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5527" h="1348087">
                <a:moveTo>
                  <a:pt x="0" y="656284"/>
                </a:moveTo>
                <a:lnTo>
                  <a:pt x="749692" y="9285"/>
                </a:lnTo>
                <a:lnTo>
                  <a:pt x="1507400" y="0"/>
                </a:lnTo>
                <a:lnTo>
                  <a:pt x="1825527" y="660136"/>
                </a:lnTo>
                <a:lnTo>
                  <a:pt x="1500204" y="1294544"/>
                </a:lnTo>
                <a:lnTo>
                  <a:pt x="734847" y="1348087"/>
                </a:lnTo>
                <a:lnTo>
                  <a:pt x="0" y="656284"/>
                </a:lnTo>
                <a:close/>
              </a:path>
            </a:pathLst>
          </a:cu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64" name="Шестиугольник 160">
            <a:extLst>
              <a:ext uri="{FF2B5EF4-FFF2-40B4-BE49-F238E27FC236}">
                <a16:creationId xmlns:a16="http://schemas.microsoft.com/office/drawing/2014/main" id="{3AA1733C-B95A-633A-E4C1-06FA94F51A7E}"/>
              </a:ext>
            </a:extLst>
          </p:cNvPr>
          <p:cNvSpPr/>
          <p:nvPr/>
        </p:nvSpPr>
        <p:spPr>
          <a:xfrm rot="1800000">
            <a:off x="2775749" y="2654066"/>
            <a:ext cx="1822652" cy="1773344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507400 w 1825527"/>
              <a:gd name="connsiteY2" fmla="*/ 341453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689309 w 1825527"/>
              <a:gd name="connsiteY2" fmla="*/ 23926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903316"/>
              <a:gd name="connsiteY0" fmla="*/ 997737 h 1689540"/>
              <a:gd name="connsiteX1" fmla="*/ 540553 w 1903316"/>
              <a:gd name="connsiteY1" fmla="*/ 0 h 1689540"/>
              <a:gd name="connsiteX2" fmla="*/ 1689309 w 1903316"/>
              <a:gd name="connsiteY2" fmla="*/ 23926 h 1689540"/>
              <a:gd name="connsiteX3" fmla="*/ 1903316 w 1903316"/>
              <a:gd name="connsiteY3" fmla="*/ 1009802 h 1689540"/>
              <a:gd name="connsiteX4" fmla="*/ 1500204 w 1903316"/>
              <a:gd name="connsiteY4" fmla="*/ 1635997 h 1689540"/>
              <a:gd name="connsiteX5" fmla="*/ 734847 w 1903316"/>
              <a:gd name="connsiteY5" fmla="*/ 1689540 h 1689540"/>
              <a:gd name="connsiteX6" fmla="*/ 0 w 1903316"/>
              <a:gd name="connsiteY6" fmla="*/ 997737 h 1689540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734847 w 1903316"/>
              <a:gd name="connsiteY5" fmla="*/ 1689540 h 1773344"/>
              <a:gd name="connsiteX6" fmla="*/ 0 w 1903316"/>
              <a:gd name="connsiteY6" fmla="*/ 997737 h 1773344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690229 w 1903316"/>
              <a:gd name="connsiteY5" fmla="*/ 1761784 h 1773344"/>
              <a:gd name="connsiteX6" fmla="*/ 0 w 1903316"/>
              <a:gd name="connsiteY6" fmla="*/ 997737 h 1773344"/>
              <a:gd name="connsiteX0" fmla="*/ 0 w 1822652"/>
              <a:gd name="connsiteY0" fmla="*/ 1010930 h 1773344"/>
              <a:gd name="connsiteX1" fmla="*/ 459889 w 1822652"/>
              <a:gd name="connsiteY1" fmla="*/ 0 h 1773344"/>
              <a:gd name="connsiteX2" fmla="*/ 1608645 w 1822652"/>
              <a:gd name="connsiteY2" fmla="*/ 23926 h 1773344"/>
              <a:gd name="connsiteX3" fmla="*/ 1822652 w 1822652"/>
              <a:gd name="connsiteY3" fmla="*/ 1009802 h 1773344"/>
              <a:gd name="connsiteX4" fmla="*/ 1492197 w 1822652"/>
              <a:gd name="connsiteY4" fmla="*/ 1773344 h 1773344"/>
              <a:gd name="connsiteX5" fmla="*/ 609565 w 1822652"/>
              <a:gd name="connsiteY5" fmla="*/ 1761784 h 1773344"/>
              <a:gd name="connsiteX6" fmla="*/ 0 w 1822652"/>
              <a:gd name="connsiteY6" fmla="*/ 1010930 h 177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2652" h="1773344">
                <a:moveTo>
                  <a:pt x="0" y="1010930"/>
                </a:moveTo>
                <a:lnTo>
                  <a:pt x="459889" y="0"/>
                </a:lnTo>
                <a:lnTo>
                  <a:pt x="1608645" y="23926"/>
                </a:lnTo>
                <a:lnTo>
                  <a:pt x="1822652" y="1009802"/>
                </a:lnTo>
                <a:lnTo>
                  <a:pt x="1492197" y="1773344"/>
                </a:lnTo>
                <a:lnTo>
                  <a:pt x="609565" y="1761784"/>
                </a:lnTo>
                <a:lnTo>
                  <a:pt x="0" y="1010930"/>
                </a:lnTo>
                <a:close/>
              </a:path>
            </a:pathLst>
          </a:cu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AAA25-7C88-1AD0-0C1B-918F884DB7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</a:t>
            </a:r>
            <a:r>
              <a:rPr lang="x-none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394016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2B56E9F4-E4FE-07B5-1673-7C188D637F75}"/>
              </a:ext>
            </a:extLst>
          </p:cNvPr>
          <p:cNvSpPr/>
          <p:nvPr/>
        </p:nvSpPr>
        <p:spPr>
          <a:xfrm>
            <a:off x="7623954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E843EC5-B93D-014D-3D45-983FBD45BCAE}"/>
              </a:ext>
            </a:extLst>
          </p:cNvPr>
          <p:cNvSpPr txBox="1"/>
          <p:nvPr/>
        </p:nvSpPr>
        <p:spPr>
          <a:xfrm>
            <a:off x="7826548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 граждане*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4EAC095F-9D74-7D49-4901-E85F2AE217CA}"/>
              </a:ext>
            </a:extLst>
          </p:cNvPr>
          <p:cNvSpPr/>
          <p:nvPr/>
        </p:nvSpPr>
        <p:spPr>
          <a:xfrm>
            <a:off x="7823310" y="5612438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1612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чел.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id="{4C7367CC-2C8F-E4DC-E8B8-3D16B5436723}"/>
              </a:ext>
            </a:extLst>
          </p:cNvPr>
          <p:cNvSpPr/>
          <p:nvPr/>
        </p:nvSpPr>
        <p:spPr>
          <a:xfrm>
            <a:off x="5296223" y="1847741"/>
            <a:ext cx="4491371" cy="1928168"/>
          </a:xfrm>
          <a:prstGeom prst="roundRect">
            <a:avLst>
              <a:gd name="adj" fmla="val 1231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9CA13AC4-7435-DEEE-4605-E265104DD5A0}"/>
              </a:ext>
            </a:extLst>
          </p:cNvPr>
          <p:cNvSpPr/>
          <p:nvPr/>
        </p:nvSpPr>
        <p:spPr>
          <a:xfrm>
            <a:off x="5296225" y="1400274"/>
            <a:ext cx="4491371" cy="829218"/>
          </a:xfrm>
          <a:prstGeom prst="roundRect">
            <a:avLst>
              <a:gd name="adj" fmla="val 3062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3A2C6274-4B9B-F40B-8680-725F6BB96DFB}"/>
              </a:ext>
            </a:extLst>
          </p:cNvPr>
          <p:cNvSpPr/>
          <p:nvPr/>
        </p:nvSpPr>
        <p:spPr>
          <a:xfrm>
            <a:off x="5296225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45117FCB-FB0D-ACDC-38CA-B0524F5A8C72}"/>
              </a:ext>
            </a:extLst>
          </p:cNvPr>
          <p:cNvSpPr/>
          <p:nvPr/>
        </p:nvSpPr>
        <p:spPr>
          <a:xfrm>
            <a:off x="627015" y="1400274"/>
            <a:ext cx="4497839" cy="2376000"/>
          </a:xfrm>
          <a:prstGeom prst="roundRect">
            <a:avLst>
              <a:gd name="adj" fmla="val 10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6C8BFA-FA03-9B4C-0957-FEDBCCA21685}"/>
              </a:ext>
            </a:extLst>
          </p:cNvPr>
          <p:cNvSpPr txBox="1"/>
          <p:nvPr/>
        </p:nvSpPr>
        <p:spPr>
          <a:xfrm>
            <a:off x="627016" y="1678464"/>
            <a:ext cx="446988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88543F39-1862-225F-676D-5EA9ED5042F5}"/>
              </a:ext>
            </a:extLst>
          </p:cNvPr>
          <p:cNvSpPr/>
          <p:nvPr/>
        </p:nvSpPr>
        <p:spPr>
          <a:xfrm>
            <a:off x="627015" y="3931822"/>
            <a:ext cx="4497839" cy="2376000"/>
          </a:xfrm>
          <a:prstGeom prst="roundRect">
            <a:avLst>
              <a:gd name="adj" fmla="val 1220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id="{C9CC9D82-BE37-F183-FE0F-F5EC16E99A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1084051"/>
              </p:ext>
            </p:extLst>
          </p:nvPr>
        </p:nvGraphicFramePr>
        <p:xfrm>
          <a:off x="836567" y="2046834"/>
          <a:ext cx="3306015" cy="1673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97D06431-2278-115D-A93F-C4A505FF50CB}"/>
              </a:ext>
            </a:extLst>
          </p:cNvPr>
          <p:cNvSpPr txBox="1"/>
          <p:nvPr/>
        </p:nvSpPr>
        <p:spPr>
          <a:xfrm>
            <a:off x="627016" y="4210011"/>
            <a:ext cx="446988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</a:t>
            </a:r>
          </a:p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ОТРАСЛЯМ В 2025 ГОДУ</a:t>
            </a:r>
          </a:p>
        </p:txBody>
      </p:sp>
      <p:graphicFrame>
        <p:nvGraphicFramePr>
          <p:cNvPr id="24" name="Диаграмма 23">
            <a:extLst>
              <a:ext uri="{FF2B5EF4-FFF2-40B4-BE49-F238E27FC236}">
                <a16:creationId xmlns:a16="http://schemas.microsoft.com/office/drawing/2014/main" id="{28A48725-C2BB-5FD4-9E15-191D57854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307903"/>
              </p:ext>
            </p:extLst>
          </p:nvPr>
        </p:nvGraphicFramePr>
        <p:xfrm>
          <a:off x="870857" y="4578382"/>
          <a:ext cx="2910496" cy="1729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B5022CB5-E7E2-AA50-A10D-C4C65B8B942C}"/>
              </a:ext>
            </a:extLst>
          </p:cNvPr>
          <p:cNvSpPr txBox="1"/>
          <p:nvPr/>
        </p:nvSpPr>
        <p:spPr>
          <a:xfrm>
            <a:off x="4241277" y="2034900"/>
            <a:ext cx="75936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роста</a:t>
            </a:r>
            <a:r>
              <a:rPr lang="en-US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*%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9172FE0D-553A-FE0F-3A47-C64F9D09AA29}"/>
              </a:ext>
            </a:extLst>
          </p:cNvPr>
          <p:cNvCxnSpPr>
            <a:cxnSpLocks/>
          </p:cNvCxnSpPr>
          <p:nvPr/>
        </p:nvCxnSpPr>
        <p:spPr>
          <a:xfrm>
            <a:off x="4136117" y="2034900"/>
            <a:ext cx="0" cy="1498009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EFDBC0B8-5E11-F341-0ED5-65974A167108}"/>
              </a:ext>
            </a:extLst>
          </p:cNvPr>
          <p:cNvSpPr/>
          <p:nvPr/>
        </p:nvSpPr>
        <p:spPr>
          <a:xfrm>
            <a:off x="4241277" y="2335665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BC90595E-27D2-4878-4C3C-D23C5E914F17}"/>
              </a:ext>
            </a:extLst>
          </p:cNvPr>
          <p:cNvSpPr/>
          <p:nvPr/>
        </p:nvSpPr>
        <p:spPr>
          <a:xfrm>
            <a:off x="4249369" y="2790600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id="{F366D0DC-2F2F-1395-6E58-4CEE70D8CCE3}"/>
              </a:ext>
            </a:extLst>
          </p:cNvPr>
          <p:cNvSpPr/>
          <p:nvPr/>
        </p:nvSpPr>
        <p:spPr>
          <a:xfrm>
            <a:off x="4241277" y="3245535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5" name="Таблица 44">
            <a:extLst>
              <a:ext uri="{FF2B5EF4-FFF2-40B4-BE49-F238E27FC236}">
                <a16:creationId xmlns:a16="http://schemas.microsoft.com/office/drawing/2014/main" id="{01D18615-3BD4-9047-32C3-3CA2012B6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094248"/>
              </p:ext>
            </p:extLst>
          </p:nvPr>
        </p:nvGraphicFramePr>
        <p:xfrm>
          <a:off x="5289759" y="1400273"/>
          <a:ext cx="4497840" cy="2375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0433">
                  <a:extLst>
                    <a:ext uri="{9D8B030D-6E8A-4147-A177-3AD203B41FA5}">
                      <a16:colId xmlns:a16="http://schemas.microsoft.com/office/drawing/2014/main" val="3318199641"/>
                    </a:ext>
                  </a:extLst>
                </a:gridCol>
                <a:gridCol w="498487">
                  <a:extLst>
                    <a:ext uri="{9D8B030D-6E8A-4147-A177-3AD203B41FA5}">
                      <a16:colId xmlns:a16="http://schemas.microsoft.com/office/drawing/2014/main" val="1343176932"/>
                    </a:ext>
                  </a:extLst>
                </a:gridCol>
                <a:gridCol w="1124460">
                  <a:extLst>
                    <a:ext uri="{9D8B030D-6E8A-4147-A177-3AD203B41FA5}">
                      <a16:colId xmlns:a16="http://schemas.microsoft.com/office/drawing/2014/main" val="2111604541"/>
                    </a:ext>
                  </a:extLst>
                </a:gridCol>
                <a:gridCol w="1124460">
                  <a:extLst>
                    <a:ext uri="{9D8B030D-6E8A-4147-A177-3AD203B41FA5}">
                      <a16:colId xmlns:a16="http://schemas.microsoft.com/office/drawing/2014/main" val="2298273598"/>
                    </a:ext>
                  </a:extLst>
                </a:gridCol>
              </a:tblGrid>
              <a:tr h="337877"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ИЗМ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8852991"/>
                  </a:ext>
                </a:extLst>
              </a:tr>
              <a:tr h="407552">
                <a:tc rowSpan="2"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заработная плата одного работающего         по полному кругу предприятий</a:t>
                      </a: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72558,7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80395,1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506270"/>
                  </a:ext>
                </a:extLst>
              </a:tr>
              <a:tr h="407552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118,1</a:t>
                      </a:r>
                      <a:r>
                        <a:rPr lang="en-US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110,8</a:t>
                      </a:r>
                      <a:r>
                        <a:rPr lang="en-US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235586"/>
                  </a:ext>
                </a:extLst>
              </a:tr>
              <a:tr h="407552">
                <a:tc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заработная плата по </a:t>
                      </a: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Амурской области</a:t>
                      </a:r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87039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99074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79490"/>
                  </a:ext>
                </a:extLst>
              </a:tr>
              <a:tr h="407552">
                <a:tc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реальная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заработная плата </a:t>
                      </a: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г/г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104,09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101,5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292117"/>
                  </a:ext>
                </a:extLst>
              </a:tr>
              <a:tr h="4075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реальная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заработная плата </a:t>
                      </a:r>
                    </a:p>
                    <a:p>
                      <a:r>
                        <a:rPr lang="x-none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Амурской области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marB="72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г/г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B="72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110,2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B="72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106,4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B="72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5497627"/>
                  </a:ext>
                </a:extLst>
              </a:tr>
            </a:tbl>
          </a:graphicData>
        </a:graphic>
      </p:graphicFrame>
      <p:sp>
        <p:nvSpPr>
          <p:cNvPr id="61" name="TextBox 60">
            <a:extLst>
              <a:ext uri="{FF2B5EF4-FFF2-40B4-BE49-F238E27FC236}">
                <a16:creationId xmlns:a16="http://schemas.microsoft.com/office/drawing/2014/main" id="{202ED880-7F9C-7522-6A34-8939D1C06451}"/>
              </a:ext>
            </a:extLst>
          </p:cNvPr>
          <p:cNvSpPr txBox="1"/>
          <p:nvPr/>
        </p:nvSpPr>
        <p:spPr>
          <a:xfrm>
            <a:off x="5316390" y="3839489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роста указан в процентах к предыдущему году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23ED422-DF9E-9D1D-A2F9-831F081A251F}"/>
              </a:ext>
            </a:extLst>
          </p:cNvPr>
          <p:cNvSpPr txBox="1"/>
          <p:nvPr/>
        </p:nvSpPr>
        <p:spPr>
          <a:xfrm>
            <a:off x="5498819" y="4346722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0,7 %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EBF4CEF-8376-EA30-4646-371E66EC9A7B}"/>
              </a:ext>
            </a:extLst>
          </p:cNvPr>
          <p:cNvSpPr txBox="1"/>
          <p:nvPr/>
        </p:nvSpPr>
        <p:spPr>
          <a:xfrm>
            <a:off x="5498819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регистрируемая безработица 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id="{DE570A78-46A9-3F07-36FA-94EF1D510C3A}"/>
              </a:ext>
            </a:extLst>
          </p:cNvPr>
          <p:cNvSpPr/>
          <p:nvPr/>
        </p:nvSpPr>
        <p:spPr>
          <a:xfrm>
            <a:off x="5495581" y="5612438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:a16="http://schemas.microsoft.com/office/drawing/2014/main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66417" y="4066128"/>
            <a:ext cx="360000" cy="360000"/>
          </a:xfrm>
          <a:prstGeom prst="rect">
            <a:avLst/>
          </a:prstGeom>
        </p:spPr>
      </p:pic>
      <p:pic>
        <p:nvPicPr>
          <p:cNvPr id="73" name="Рисунок 72" descr="Уменьшить со сплошной заливкой">
            <a:extLst>
              <a:ext uri="{FF2B5EF4-FFF2-40B4-BE49-F238E27FC236}">
                <a16:creationId xmlns:a16="http://schemas.microsoft.com/office/drawing/2014/main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15342" y="4066128"/>
            <a:ext cx="360000" cy="3600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722792DB-D6F2-13EE-AD40-3281D52F5D03}"/>
              </a:ext>
            </a:extLst>
          </p:cNvPr>
          <p:cNvSpPr txBox="1"/>
          <p:nvPr/>
        </p:nvSpPr>
        <p:spPr>
          <a:xfrm>
            <a:off x="7836364" y="4345470"/>
            <a:ext cx="51804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265CD84-16A0-1463-24A7-04BB3B4AC8B8}"/>
              </a:ext>
            </a:extLst>
          </p:cNvPr>
          <p:cNvSpPr txBox="1"/>
          <p:nvPr/>
        </p:nvSpPr>
        <p:spPr>
          <a:xfrm>
            <a:off x="8352413" y="4496843"/>
            <a:ext cx="38364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1F7855C-3C0A-4AA7-EFF7-C1E794F9135E}"/>
              </a:ext>
            </a:extLst>
          </p:cNvPr>
          <p:cNvSpPr txBox="1"/>
          <p:nvPr/>
        </p:nvSpPr>
        <p:spPr>
          <a:xfrm>
            <a:off x="7623954" y="6329880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*Нетрудоустроенные граждане на 01.01.2026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59A5D2-BA6C-18B9-A53B-3BE1381C412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D2CD61-52B2-2F21-B305-8346B1FF7764}"/>
              </a:ext>
            </a:extLst>
          </p:cNvPr>
          <p:cNvSpPr txBox="1"/>
          <p:nvPr/>
        </p:nvSpPr>
        <p:spPr>
          <a:xfrm>
            <a:off x="7835654" y="5891942"/>
            <a:ext cx="183968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Амурской области 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01.01.2026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23F441-3CBA-940B-B7FB-81A8DF61A225}"/>
              </a:ext>
            </a:extLst>
          </p:cNvPr>
          <p:cNvSpPr txBox="1"/>
          <p:nvPr/>
        </p:nvSpPr>
        <p:spPr>
          <a:xfrm>
            <a:off x="5507925" y="5891942"/>
            <a:ext cx="161759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Амурской области 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01.01.2026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0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34" descr="Посевы со сплошной заливкой">
            <a:extLst>
              <a:ext uri="{FF2B5EF4-FFF2-40B4-BE49-F238E27FC236}">
                <a16:creationId xmlns:a16="http://schemas.microsoft.com/office/drawing/2014/main" id="{9A813BFB-987D-79B3-9F3C-24EA109F9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5700" y="5328969"/>
            <a:ext cx="360000" cy="360000"/>
          </a:xfrm>
          <a:prstGeom prst="rect">
            <a:avLst/>
          </a:prstGeom>
        </p:spPr>
      </p:pic>
      <p:pic>
        <p:nvPicPr>
          <p:cNvPr id="127" name="Рисунок 126" descr="Золотые слитки со сплошной заливкой">
            <a:extLst>
              <a:ext uri="{FF2B5EF4-FFF2-40B4-BE49-F238E27FC236}">
                <a16:creationId xmlns:a16="http://schemas.microsoft.com/office/drawing/2014/main" id="{A7927950-A61A-0659-A375-9FF5BC9F87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84898" y="2622727"/>
            <a:ext cx="360000" cy="360000"/>
          </a:xfrm>
          <a:prstGeom prst="rect">
            <a:avLst/>
          </a:prstGeom>
        </p:spPr>
      </p:pic>
      <p:pic>
        <p:nvPicPr>
          <p:cNvPr id="131" name="Рисунок 130" descr="Холмы со сплошной заливкой">
            <a:extLst>
              <a:ext uri="{FF2B5EF4-FFF2-40B4-BE49-F238E27FC236}">
                <a16:creationId xmlns:a16="http://schemas.microsoft.com/office/drawing/2014/main" id="{50B1F77A-2D91-C5DF-2A6E-FCA200EB9E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52447" y="2607234"/>
            <a:ext cx="360000" cy="360000"/>
          </a:xfrm>
          <a:prstGeom prst="rect">
            <a:avLst/>
          </a:prstGeom>
        </p:spPr>
      </p:pic>
      <p:pic>
        <p:nvPicPr>
          <p:cNvPr id="101" name="Рисунок 100" descr="Сельское хозяйство со сплошной заливкой">
            <a:extLst>
              <a:ext uri="{FF2B5EF4-FFF2-40B4-BE49-F238E27FC236}">
                <a16:creationId xmlns:a16="http://schemas.microsoft.com/office/drawing/2014/main" id="{208E3681-9B4F-4B33-A212-E62D0B4EF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90206" y="5318246"/>
            <a:ext cx="360000" cy="360000"/>
          </a:xfrm>
          <a:prstGeom prst="rect">
            <a:avLst/>
          </a:prstGeom>
        </p:spPr>
      </p:pic>
      <p:pic>
        <p:nvPicPr>
          <p:cNvPr id="95" name="Рисунок 94" descr="Лиственное дерево со сплошной заливкой">
            <a:extLst>
              <a:ext uri="{FF2B5EF4-FFF2-40B4-BE49-F238E27FC236}">
                <a16:creationId xmlns:a16="http://schemas.microsoft.com/office/drawing/2014/main" id="{F9992745-1C9E-A958-FDFD-5BE2BADB7D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6599" y="5764069"/>
            <a:ext cx="360000" cy="360000"/>
          </a:xfrm>
          <a:prstGeom prst="rect">
            <a:avLst/>
          </a:prstGeom>
        </p:spPr>
      </p:pic>
      <p:pic>
        <p:nvPicPr>
          <p:cNvPr id="97" name="Рисунок 96" descr="Елка со сплошной заливкой">
            <a:extLst>
              <a:ext uri="{FF2B5EF4-FFF2-40B4-BE49-F238E27FC236}">
                <a16:creationId xmlns:a16="http://schemas.microsoft.com/office/drawing/2014/main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6599" y="5318246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ЛЕСА И ПОЧВЫ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МЕСТОРОЖДЕНИЯ И ПРОЯВЛЕНИЯ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C4A423-2228-521E-E06B-9B389FC0E335}"/>
              </a:ext>
            </a:extLst>
          </p:cNvPr>
          <p:cNvSpPr txBox="1"/>
          <p:nvPr/>
        </p:nvSpPr>
        <p:spPr>
          <a:xfrm>
            <a:off x="836421" y="2424918"/>
            <a:ext cx="34749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умеренно-континентальный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0282E4-2CCC-CE9A-16F7-CC2F77DF86AD}"/>
              </a:ext>
            </a:extLst>
          </p:cNvPr>
          <p:cNvSpPr txBox="1"/>
          <p:nvPr/>
        </p:nvSpPr>
        <p:spPr>
          <a:xfrm>
            <a:off x="1201368" y="2758783"/>
            <a:ext cx="195650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январе -27,7℃, в июле + 20,9℃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94ACB4A-9A05-F909-1488-4F131CC71B1A}"/>
              </a:ext>
            </a:extLst>
          </p:cNvPr>
          <p:cNvSpPr txBox="1"/>
          <p:nvPr/>
        </p:nvSpPr>
        <p:spPr>
          <a:xfrm>
            <a:off x="1201369" y="3214845"/>
            <a:ext cx="245623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среднем по году выпадает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675 мм осадков</a:t>
            </a:r>
          </a:p>
        </p:txBody>
      </p:sp>
      <p:pic>
        <p:nvPicPr>
          <p:cNvPr id="80" name="Рисунок 79" descr="Термометр со сплошной заливкой">
            <a:extLst>
              <a:ext uri="{FF2B5EF4-FFF2-40B4-BE49-F238E27FC236}">
                <a16:creationId xmlns:a16="http://schemas.microsoft.com/office/drawing/2014/main" id="{03905552-1267-3947-ED33-DA92CDF30F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0576" y="2748060"/>
            <a:ext cx="360000" cy="360000"/>
          </a:xfrm>
          <a:prstGeom prst="rect">
            <a:avLst/>
          </a:prstGeom>
        </p:spPr>
      </p:pic>
      <p:pic>
        <p:nvPicPr>
          <p:cNvPr id="84" name="Рисунок 83" descr="Дождь со сплошной заливкой">
            <a:extLst>
              <a:ext uri="{FF2B5EF4-FFF2-40B4-BE49-F238E27FC236}">
                <a16:creationId xmlns:a16="http://schemas.microsoft.com/office/drawing/2014/main" id="{870DB04A-3422-E267-D9B9-AF7EB3B4945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70576" y="3218061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C30F9616-4CA9-8FB9-426A-440D5B09B098}"/>
              </a:ext>
            </a:extLst>
          </p:cNvPr>
          <p:cNvSpPr txBox="1"/>
          <p:nvPr/>
        </p:nvSpPr>
        <p:spPr>
          <a:xfrm>
            <a:off x="822443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лесов 126,6 га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782E053-2F93-9792-F207-53B43CF12C51}"/>
              </a:ext>
            </a:extLst>
          </p:cNvPr>
          <p:cNvSpPr txBox="1"/>
          <p:nvPr/>
        </p:nvSpPr>
        <p:spPr>
          <a:xfrm>
            <a:off x="1201368" y="5487070"/>
            <a:ext cx="1298113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сосна, дуб, береза</a:t>
            </a:r>
            <a:r>
              <a:rPr lang="ru-RU" sz="9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липа,</a:t>
            </a:r>
          </a:p>
          <a:p>
            <a:r>
              <a:rPr lang="ru-RU" sz="9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клен, осина, тополь, ива ,</a:t>
            </a:r>
          </a:p>
          <a:p>
            <a:r>
              <a:rPr lang="ru-RU" sz="9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амурский бархат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BFF0E25-DFAE-46E7-0CAB-F8151F107F4C}"/>
              </a:ext>
            </a:extLst>
          </p:cNvPr>
          <p:cNvSpPr txBox="1"/>
          <p:nvPr/>
        </p:nvSpPr>
        <p:spPr>
          <a:xfrm>
            <a:off x="3320999" y="5339692"/>
            <a:ext cx="153199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</a:t>
            </a:r>
            <a:endParaRPr lang="en-US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DE3B28B-9C2A-C4FD-BC1D-17B55EA166BC}"/>
              </a:ext>
            </a:extLst>
          </p:cNvPr>
          <p:cNvSpPr txBox="1"/>
          <p:nvPr/>
        </p:nvSpPr>
        <p:spPr>
          <a:xfrm>
            <a:off x="3320999" y="5568097"/>
            <a:ext cx="1665069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algn="just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бурые лесные, луговые, дерново-подзолистые, лугово-бурые, луговые темноцветные, пойменные, дерново-луговые, болотные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распространены бурые лесные и луговые почвы</a:t>
            </a:r>
            <a:endParaRPr lang="en-US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ED753C6-79DF-D592-0C83-B15E5284834C}"/>
              </a:ext>
            </a:extLst>
          </p:cNvPr>
          <p:cNvSpPr txBox="1"/>
          <p:nvPr/>
        </p:nvSpPr>
        <p:spPr>
          <a:xfrm>
            <a:off x="5495521" y="2428126"/>
            <a:ext cx="111679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м3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ED43C5D-0262-F43E-BACE-84B5F5D53598}"/>
              </a:ext>
            </a:extLst>
          </p:cNvPr>
          <p:cNvSpPr txBox="1"/>
          <p:nvPr/>
        </p:nvSpPr>
        <p:spPr>
          <a:xfrm>
            <a:off x="5860469" y="2664228"/>
            <a:ext cx="15176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глина кирпичная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7350817-E0E1-F8FA-9710-5BB6612E517F}"/>
              </a:ext>
            </a:extLst>
          </p:cNvPr>
          <p:cNvSpPr txBox="1"/>
          <p:nvPr/>
        </p:nvSpPr>
        <p:spPr>
          <a:xfrm>
            <a:off x="8008700" y="2664227"/>
            <a:ext cx="181892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песок кварцевый</a:t>
            </a:r>
          </a:p>
          <a:p>
            <a:r>
              <a:rPr lang="ru-RU" sz="900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А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B81FAEA-1548-B5F4-06CC-079A55CF6E19}"/>
              </a:ext>
            </a:extLst>
          </p:cNvPr>
          <p:cNvSpPr txBox="1"/>
          <p:nvPr/>
        </p:nvSpPr>
        <p:spPr>
          <a:xfrm>
            <a:off x="5481544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</a:t>
            </a:r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89,7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</a:t>
            </a:r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га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94B33CE-DA6F-7903-8552-2F4E10758830}"/>
              </a:ext>
            </a:extLst>
          </p:cNvPr>
          <p:cNvSpPr txBox="1"/>
          <p:nvPr/>
        </p:nvSpPr>
        <p:spPr>
          <a:xfrm>
            <a:off x="5846493" y="5339692"/>
            <a:ext cx="15316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с/х назначения</a:t>
            </a:r>
          </a:p>
          <a:p>
            <a:r>
              <a:rPr lang="ru-RU" sz="9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10,8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га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2232438-0B4C-EE5D-F317-B1A618F94DAC}"/>
              </a:ext>
            </a:extLst>
          </p:cNvPr>
          <p:cNvSpPr txBox="1"/>
          <p:nvPr/>
        </p:nvSpPr>
        <p:spPr>
          <a:xfrm>
            <a:off x="5846493" y="5816180"/>
            <a:ext cx="17691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промышленности</a:t>
            </a:r>
          </a:p>
          <a:p>
            <a:r>
              <a:rPr lang="ru-RU" sz="9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18,2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га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AF200D8A-4754-0B34-A609-EBD815F68BCD}"/>
              </a:ext>
            </a:extLst>
          </p:cNvPr>
          <p:cNvSpPr txBox="1"/>
          <p:nvPr/>
        </p:nvSpPr>
        <p:spPr>
          <a:xfrm>
            <a:off x="8017469" y="3114667"/>
            <a:ext cx="18013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эксплуатировалась </a:t>
            </a:r>
            <a:r>
              <a:rPr lang="ru-RU" sz="60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Райчихинским</a:t>
            </a:r>
            <a:r>
              <a:rPr lang="ru-RU" sz="6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стекольным заводом</a:t>
            </a:r>
            <a:endParaRPr lang="en-US" sz="6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" name="Рисунок 132" descr="Производство со сплошной заливкой">
            <a:extLst>
              <a:ext uri="{FF2B5EF4-FFF2-40B4-BE49-F238E27FC236}">
                <a16:creationId xmlns:a16="http://schemas.microsoft.com/office/drawing/2014/main" id="{B1E22031-B859-A4F3-7118-A7C6CB50C7A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402397" y="5786221"/>
            <a:ext cx="360000" cy="360000"/>
          </a:xfrm>
          <a:prstGeom prst="rect">
            <a:avLst/>
          </a:prstGeom>
        </p:spPr>
      </p:pic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CF61200C-1B4F-94A8-B2A9-63CB92B95149}"/>
              </a:ext>
            </a:extLst>
          </p:cNvPr>
          <p:cNvSpPr/>
          <p:nvPr/>
        </p:nvSpPr>
        <p:spPr>
          <a:xfrm>
            <a:off x="5297771" y="2265996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617829-9ABE-B8DA-2750-51342286CCB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>
                <a:latin typeface="Arial" panose="020B0604020202020204" pitchFamily="34" charset="0"/>
                <a:cs typeface="Arial" panose="020B0604020202020204" pitchFamily="34" charset="0"/>
              </a:rPr>
              <a:t> ЗАВИТИНСКОГО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D753C6-79DF-D592-0C83-B15E5284834C}"/>
              </a:ext>
            </a:extLst>
          </p:cNvPr>
          <p:cNvSpPr txBox="1"/>
          <p:nvPr/>
        </p:nvSpPr>
        <p:spPr>
          <a:xfrm>
            <a:off x="7678262" y="2410341"/>
            <a:ext cx="111679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2,6</a:t>
            </a:r>
            <a:r>
              <a:rPr lang="en-US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м3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ED43C5D-0262-F43E-BACE-84B5F5D53598}"/>
              </a:ext>
            </a:extLst>
          </p:cNvPr>
          <p:cNvSpPr txBox="1"/>
          <p:nvPr/>
        </p:nvSpPr>
        <p:spPr>
          <a:xfrm>
            <a:off x="5860469" y="3268555"/>
            <a:ext cx="151767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глина 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878" y="3248025"/>
            <a:ext cx="36036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7ED753C6-79DF-D592-0C83-B15E5284834C}"/>
              </a:ext>
            </a:extLst>
          </p:cNvPr>
          <p:cNvSpPr txBox="1"/>
          <p:nvPr/>
        </p:nvSpPr>
        <p:spPr>
          <a:xfrm>
            <a:off x="5481544" y="3023421"/>
            <a:ext cx="111679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r>
              <a:rPr lang="en-US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м3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F200D8A-4754-0B34-A609-EBD815F68BCD}"/>
              </a:ext>
            </a:extLst>
          </p:cNvPr>
          <p:cNvSpPr txBox="1"/>
          <p:nvPr/>
        </p:nvSpPr>
        <p:spPr>
          <a:xfrm>
            <a:off x="5814246" y="3531444"/>
            <a:ext cx="18013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эксплуатировалось ранее действовавшим в г. Завитинске кирпичным заводом</a:t>
            </a:r>
            <a:endParaRPr lang="en-US" sz="6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02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id="{A4503707-C842-55D2-8184-C2281EB1EB33}"/>
              </a:ext>
            </a:extLst>
          </p:cNvPr>
          <p:cNvSpPr/>
          <p:nvPr/>
        </p:nvSpPr>
        <p:spPr>
          <a:xfrm>
            <a:off x="7598612" y="2269714"/>
            <a:ext cx="2196000" cy="3169725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id="{C88591C5-A285-4ADE-F36B-04A9A72B35E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x-none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007C2EF-68BA-8F8F-ACC3-1F355859E295}"/>
              </a:ext>
            </a:extLst>
          </p:cNvPr>
          <p:cNvSpPr txBox="1"/>
          <p:nvPr/>
        </p:nvSpPr>
        <p:spPr>
          <a:xfrm>
            <a:off x="7798492" y="2528250"/>
            <a:ext cx="171306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клубных учреждений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E9F12BC2-BFAA-BED4-F03C-AD706AF7061B}"/>
              </a:ext>
            </a:extLst>
          </p:cNvPr>
          <p:cNvSpPr txBox="1"/>
          <p:nvPr/>
        </p:nvSpPr>
        <p:spPr>
          <a:xfrm>
            <a:off x="7798492" y="477062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памятников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5C27278C-6818-C17F-D51C-27DC77A4DF73}"/>
              </a:ext>
            </a:extLst>
          </p:cNvPr>
          <p:cNvSpPr txBox="1"/>
          <p:nvPr/>
        </p:nvSpPr>
        <p:spPr>
          <a:xfrm>
            <a:off x="7798492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FD6CFA95-6D40-CD7C-1A91-86822FB92694}"/>
              </a:ext>
            </a:extLst>
          </p:cNvPr>
          <p:cNvSpPr txBox="1"/>
          <p:nvPr/>
        </p:nvSpPr>
        <p:spPr>
          <a:xfrm>
            <a:off x="7798492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FEBFB40-7B6B-80BC-E2A0-D704509DB297}"/>
              </a:ext>
            </a:extLst>
          </p:cNvPr>
          <p:cNvSpPr/>
          <p:nvPr/>
        </p:nvSpPr>
        <p:spPr>
          <a:xfrm>
            <a:off x="627016" y="2269714"/>
            <a:ext cx="2196000" cy="3169725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65F193D-8DB6-299A-5C0F-01B3FC0F7ECB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5015" y="146288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26896" y="252825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F6319A-7A33-F378-AD5B-7BCE76E1CF7E}"/>
              </a:ext>
            </a:extLst>
          </p:cNvPr>
          <p:cNvSpPr txBox="1"/>
          <p:nvPr/>
        </p:nvSpPr>
        <p:spPr>
          <a:xfrm>
            <a:off x="826896" y="2873681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</p:txBody>
      </p:sp>
      <p:sp>
        <p:nvSpPr>
          <p:cNvPr id="54" name="Скругленный прямоугольник 53">
            <a:extLst>
              <a:ext uri="{FF2B5EF4-FFF2-40B4-BE49-F238E27FC236}">
                <a16:creationId xmlns:a16="http://schemas.microsoft.com/office/drawing/2014/main" id="{D2EF9882-A601-BBC0-32F7-F6A577FA01FE}"/>
              </a:ext>
            </a:extLst>
          </p:cNvPr>
          <p:cNvSpPr/>
          <p:nvPr/>
        </p:nvSpPr>
        <p:spPr>
          <a:xfrm>
            <a:off x="1312269" y="2481531"/>
            <a:ext cx="344540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61,04%</a:t>
            </a:r>
            <a:r>
              <a:rPr lang="en-US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x-none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B77D628-B652-7E49-A387-AC3F97ACBE6E}"/>
              </a:ext>
            </a:extLst>
          </p:cNvPr>
          <p:cNvSpPr txBox="1"/>
          <p:nvPr/>
        </p:nvSpPr>
        <p:spPr>
          <a:xfrm>
            <a:off x="1828506" y="2526106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492</a:t>
            </a: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19" name="Скругленный прямоугольник 118">
            <a:extLst>
              <a:ext uri="{FF2B5EF4-FFF2-40B4-BE49-F238E27FC236}">
                <a16:creationId xmlns:a16="http://schemas.microsoft.com/office/drawing/2014/main" id="{B28F9853-F344-F787-24EA-6A6754D48935}"/>
              </a:ext>
            </a:extLst>
          </p:cNvPr>
          <p:cNvSpPr/>
          <p:nvPr/>
        </p:nvSpPr>
        <p:spPr>
          <a:xfrm>
            <a:off x="2312415" y="2479387"/>
            <a:ext cx="346004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</a:t>
            </a:r>
            <a:r>
              <a:rPr lang="en-US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x-none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690BC0E0-A47B-7C34-B2FA-E073E5D93F69}"/>
              </a:ext>
            </a:extLst>
          </p:cNvPr>
          <p:cNvSpPr txBox="1"/>
          <p:nvPr/>
        </p:nvSpPr>
        <p:spPr>
          <a:xfrm>
            <a:off x="826896" y="477062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8B3D4C90-9F8B-ADB3-6F43-32DD9FCCC0A1}"/>
              </a:ext>
            </a:extLst>
          </p:cNvPr>
          <p:cNvSpPr txBox="1"/>
          <p:nvPr/>
        </p:nvSpPr>
        <p:spPr>
          <a:xfrm>
            <a:off x="826896" y="5116052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проф.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8289096E-232E-07AD-8087-A4968491C029}"/>
              </a:ext>
            </a:extLst>
          </p:cNvPr>
          <p:cNvSpPr txBox="1"/>
          <p:nvPr/>
        </p:nvSpPr>
        <p:spPr>
          <a:xfrm>
            <a:off x="1828506" y="476847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C3018D4-B80B-2244-D89D-F98700861577}"/>
              </a:ext>
            </a:extLst>
          </p:cNvPr>
          <p:cNvSpPr txBox="1"/>
          <p:nvPr/>
        </p:nvSpPr>
        <p:spPr>
          <a:xfrm>
            <a:off x="826896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77467BC-9E22-FA87-0DA9-CDD84E703B74}"/>
              </a:ext>
            </a:extLst>
          </p:cNvPr>
          <p:cNvSpPr txBox="1"/>
          <p:nvPr/>
        </p:nvSpPr>
        <p:spPr>
          <a:xfrm>
            <a:off x="826896" y="4368595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:a16="http://schemas.microsoft.com/office/drawing/2014/main" id="{1734FEF8-23A3-18B1-AE5F-338355686DB3}"/>
              </a:ext>
            </a:extLst>
          </p:cNvPr>
          <p:cNvSpPr/>
          <p:nvPr/>
        </p:nvSpPr>
        <p:spPr>
          <a:xfrm>
            <a:off x="1312269" y="3976445"/>
            <a:ext cx="344540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45,4%</a:t>
            </a:r>
            <a:r>
              <a:rPr lang="en-US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x-none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FF68BA2A-B11B-A3F3-C41C-C13ACA8D4225}"/>
              </a:ext>
            </a:extLst>
          </p:cNvPr>
          <p:cNvSpPr txBox="1"/>
          <p:nvPr/>
        </p:nvSpPr>
        <p:spPr>
          <a:xfrm>
            <a:off x="1828506" y="402102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1541</a:t>
            </a: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1" name="Скругленный прямоугольник 170">
            <a:extLst>
              <a:ext uri="{FF2B5EF4-FFF2-40B4-BE49-F238E27FC236}">
                <a16:creationId xmlns:a16="http://schemas.microsoft.com/office/drawing/2014/main" id="{7253A253-6584-15FE-13F6-83F5F9DBE68D}"/>
              </a:ext>
            </a:extLst>
          </p:cNvPr>
          <p:cNvSpPr/>
          <p:nvPr/>
        </p:nvSpPr>
        <p:spPr>
          <a:xfrm>
            <a:off x="2312415" y="3974301"/>
            <a:ext cx="346004" cy="18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35,4%</a:t>
            </a:r>
            <a:r>
              <a:rPr lang="en-US" sz="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x-none" sz="600" b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EC0830FF-A822-D57F-D63D-53A3866C0864}"/>
              </a:ext>
            </a:extLst>
          </p:cNvPr>
          <p:cNvSpPr txBox="1"/>
          <p:nvPr/>
        </p:nvSpPr>
        <p:spPr>
          <a:xfrm>
            <a:off x="826896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3D8AC28B-1761-234B-F3DD-AC6E74CECC4C}"/>
              </a:ext>
            </a:extLst>
          </p:cNvPr>
          <p:cNvSpPr txBox="1"/>
          <p:nvPr/>
        </p:nvSpPr>
        <p:spPr>
          <a:xfrm>
            <a:off x="826896" y="3621138"/>
            <a:ext cx="95776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доп.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8D00896-22B3-FE36-7949-817B0AFC70FE}"/>
              </a:ext>
            </a:extLst>
          </p:cNvPr>
          <p:cNvSpPr txBox="1"/>
          <p:nvPr/>
        </p:nvSpPr>
        <p:spPr>
          <a:xfrm>
            <a:off x="1828506" y="3273563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356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id="{015033BA-BEB5-3488-3407-C2E590FFA5D9}"/>
              </a:ext>
            </a:extLst>
          </p:cNvPr>
          <p:cNvSpPr/>
          <p:nvPr/>
        </p:nvSpPr>
        <p:spPr>
          <a:xfrm>
            <a:off x="2954593" y="2269714"/>
            <a:ext cx="2196000" cy="3169725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id="{F630E29E-4C57-8581-5AD9-D1B81A96CB3A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1D43FCF-407D-2AD7-EC25-AC6EB4BF6BF0}"/>
              </a:ext>
            </a:extLst>
          </p:cNvPr>
          <p:cNvSpPr txBox="1"/>
          <p:nvPr/>
        </p:nvSpPr>
        <p:spPr>
          <a:xfrm>
            <a:off x="3154473" y="2528250"/>
            <a:ext cx="199611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стационарных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койки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72592" y="1462093"/>
            <a:ext cx="360000" cy="360000"/>
          </a:xfrm>
          <a:prstGeom prst="rect">
            <a:avLst/>
          </a:prstGeom>
        </p:spPr>
      </p:pic>
      <p:sp>
        <p:nvSpPr>
          <p:cNvPr id="211" name="TextBox 210">
            <a:extLst>
              <a:ext uri="{FF2B5EF4-FFF2-40B4-BE49-F238E27FC236}">
                <a16:creationId xmlns:a16="http://schemas.microsoft.com/office/drawing/2014/main" id="{5151CFA0-40D0-3C38-D789-043E220BC223}"/>
              </a:ext>
            </a:extLst>
          </p:cNvPr>
          <p:cNvSpPr txBox="1"/>
          <p:nvPr/>
        </p:nvSpPr>
        <p:spPr>
          <a:xfrm>
            <a:off x="3154474" y="3174338"/>
            <a:ext cx="1284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фельдшерско-акушерских пунктов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333EE292-1A91-AA33-C08E-2950E0E02A61}"/>
              </a:ext>
            </a:extLst>
          </p:cNvPr>
          <p:cNvSpPr txBox="1"/>
          <p:nvPr/>
        </p:nvSpPr>
        <p:spPr>
          <a:xfrm>
            <a:off x="3154474" y="3974314"/>
            <a:ext cx="194337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амбулаторно-поликлинических учреждения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CBA971FD-D4A6-8177-6CB5-D1248DEDE809}"/>
              </a:ext>
            </a:extLst>
          </p:cNvPr>
          <p:cNvSpPr txBox="1"/>
          <p:nvPr/>
        </p:nvSpPr>
        <p:spPr>
          <a:xfrm>
            <a:off x="3154474" y="4774290"/>
            <a:ext cx="151988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стационарное учреждение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8BAF561A-0AFA-D244-BF22-A62DAC4ADF96}"/>
              </a:ext>
            </a:extLst>
          </p:cNvPr>
          <p:cNvSpPr txBox="1"/>
          <p:nvPr/>
        </p:nvSpPr>
        <p:spPr>
          <a:xfrm>
            <a:off x="2949025" y="5683973"/>
            <a:ext cx="21959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СОСТОЯНИЕ ПОКАЗАТЕЛИ ПО АМУРСКОЙ ОБЛАСТИ ЦРБ</a:t>
            </a:r>
            <a:endParaRPr lang="ru-RU" sz="9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Скругленный прямоугольник 216">
            <a:extLst>
              <a:ext uri="{FF2B5EF4-FFF2-40B4-BE49-F238E27FC236}">
                <a16:creationId xmlns:a16="http://schemas.microsoft.com/office/drawing/2014/main" id="{7D5BE63D-4A00-2438-647C-920819914A37}"/>
              </a:ext>
            </a:extLst>
          </p:cNvPr>
          <p:cNvSpPr/>
          <p:nvPr/>
        </p:nvSpPr>
        <p:spPr>
          <a:xfrm>
            <a:off x="2949026" y="5556795"/>
            <a:ext cx="2196000" cy="756859"/>
          </a:xfrm>
          <a:prstGeom prst="roundRect">
            <a:avLst>
              <a:gd name="adj" fmla="val 27941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8" name="Скругленный прямоугольник 217">
            <a:extLst>
              <a:ext uri="{FF2B5EF4-FFF2-40B4-BE49-F238E27FC236}">
                <a16:creationId xmlns:a16="http://schemas.microsoft.com/office/drawing/2014/main" id="{D58E9A76-DCC8-015D-560E-BB2F3ADEFF67}"/>
              </a:ext>
            </a:extLst>
          </p:cNvPr>
          <p:cNvSpPr/>
          <p:nvPr/>
        </p:nvSpPr>
        <p:spPr>
          <a:xfrm>
            <a:off x="3056453" y="6047792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износ зданий 80,5%</a:t>
            </a:r>
            <a:endParaRPr lang="x-none" sz="600" b="1" spc="-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Скругленный прямоугольник 219">
            <a:extLst>
              <a:ext uri="{FF2B5EF4-FFF2-40B4-BE49-F238E27FC236}">
                <a16:creationId xmlns:a16="http://schemas.microsoft.com/office/drawing/2014/main" id="{261E55F3-5B99-B6C9-1249-6CE06DEF761D}"/>
              </a:ext>
            </a:extLst>
          </p:cNvPr>
          <p:cNvSpPr/>
          <p:nvPr/>
        </p:nvSpPr>
        <p:spPr>
          <a:xfrm>
            <a:off x="3936022" y="6047792"/>
            <a:ext cx="111448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износ оборудования 96,1%</a:t>
            </a:r>
            <a:endParaRPr lang="x-none" sz="600" b="1" spc="-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id="{020D1684-D52C-C2EC-5298-DD660550B672}"/>
              </a:ext>
            </a:extLst>
          </p:cNvPr>
          <p:cNvSpPr/>
          <p:nvPr/>
        </p:nvSpPr>
        <p:spPr>
          <a:xfrm>
            <a:off x="5276603" y="2274322"/>
            <a:ext cx="2196000" cy="3165117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70CF21A7-ECCA-575E-B550-FE0CE411467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x-none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8AAF981A-A158-7FA2-DCCE-482787BE82A1}"/>
              </a:ext>
            </a:extLst>
          </p:cNvPr>
          <p:cNvSpPr txBox="1"/>
          <p:nvPr/>
        </p:nvSpPr>
        <p:spPr>
          <a:xfrm>
            <a:off x="5476483" y="2532858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стадиона</a:t>
            </a:r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:a16="http://schemas.microsoft.com/office/drawing/2014/main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0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:a16="http://schemas.microsoft.com/office/drawing/2014/main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2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B38CFC4B-4571-DF22-142C-09FDD201865C}"/>
              </a:ext>
            </a:extLst>
          </p:cNvPr>
          <p:cNvSpPr txBox="1"/>
          <p:nvPr/>
        </p:nvSpPr>
        <p:spPr>
          <a:xfrm>
            <a:off x="5476482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спортзалов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40BFAEC2-21A1-E0CF-DC35-664D8408F090}"/>
              </a:ext>
            </a:extLst>
          </p:cNvPr>
          <p:cNvSpPr txBox="1"/>
          <p:nvPr/>
        </p:nvSpPr>
        <p:spPr>
          <a:xfrm>
            <a:off x="5476481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бассейнов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5476480" y="4762587"/>
            <a:ext cx="145647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плоских спортивных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сооружения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520B3D92-6F17-A05B-FBFB-F0B0317F5D40}"/>
              </a:ext>
            </a:extLst>
          </p:cNvPr>
          <p:cNvSpPr txBox="1"/>
          <p:nvPr/>
        </p:nvSpPr>
        <p:spPr>
          <a:xfrm>
            <a:off x="684256" y="5556795"/>
            <a:ext cx="427751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балансового износа зданий</a:t>
            </a:r>
          </a:p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заполняемость учреждений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F7EBCB-0047-BF7A-CCD7-E1BE587BE03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306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965B5596-9886-1EDD-8689-79E3A0147044}"/>
              </a:ext>
            </a:extLst>
          </p:cNvPr>
          <p:cNvSpPr/>
          <p:nvPr/>
        </p:nvSpPr>
        <p:spPr>
          <a:xfrm>
            <a:off x="627016" y="1401546"/>
            <a:ext cx="6056289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:a16="http://schemas.microsoft.com/office/drawing/2014/main" id="{406DE531-59AB-987E-57EA-AF99FD6084E2}"/>
              </a:ext>
            </a:extLst>
          </p:cNvPr>
          <p:cNvSpPr/>
          <p:nvPr/>
        </p:nvSpPr>
        <p:spPr>
          <a:xfrm>
            <a:off x="750639" y="1525351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73" name="Скругленный прямоугольник 172">
            <a:extLst>
              <a:ext uri="{FF2B5EF4-FFF2-40B4-BE49-F238E27FC236}">
                <a16:creationId xmlns:a16="http://schemas.microsoft.com/office/drawing/2014/main" id="{EB7D65FA-C463-3087-D7E8-6B8E7319F8D2}"/>
              </a:ext>
            </a:extLst>
          </p:cNvPr>
          <p:cNvSpPr/>
          <p:nvPr/>
        </p:nvSpPr>
        <p:spPr>
          <a:xfrm>
            <a:off x="3722882" y="1525351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1" name="Скругленный прямоугольник 190">
            <a:extLst>
              <a:ext uri="{FF2B5EF4-FFF2-40B4-BE49-F238E27FC236}">
                <a16:creationId xmlns:a16="http://schemas.microsoft.com/office/drawing/2014/main" id="{3DAEEDE2-CD4E-EEAA-1E55-446D41A95687}"/>
              </a:ext>
            </a:extLst>
          </p:cNvPr>
          <p:cNvSpPr/>
          <p:nvPr/>
        </p:nvSpPr>
        <p:spPr>
          <a:xfrm>
            <a:off x="750638" y="4714888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2" name="Скругленный прямоугольник 191">
            <a:extLst>
              <a:ext uri="{FF2B5EF4-FFF2-40B4-BE49-F238E27FC236}">
                <a16:creationId xmlns:a16="http://schemas.microsoft.com/office/drawing/2014/main" id="{08E356B1-B150-5CBC-DA11-99103B9B0653}"/>
              </a:ext>
            </a:extLst>
          </p:cNvPr>
          <p:cNvSpPr/>
          <p:nvPr/>
        </p:nvSpPr>
        <p:spPr>
          <a:xfrm>
            <a:off x="3722881" y="4714888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:a16="http://schemas.microsoft.com/office/drawing/2014/main" id="{EA0DAF6A-ED29-E9EF-CDF0-F42C5E4B92F5}"/>
              </a:ext>
            </a:extLst>
          </p:cNvPr>
          <p:cNvSpPr/>
          <p:nvPr/>
        </p:nvSpPr>
        <p:spPr>
          <a:xfrm>
            <a:off x="750638" y="3120117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8" name="Скругленный прямоугольник 197">
            <a:extLst>
              <a:ext uri="{FF2B5EF4-FFF2-40B4-BE49-F238E27FC236}">
                <a16:creationId xmlns:a16="http://schemas.microsoft.com/office/drawing/2014/main" id="{8D370FB6-20C6-B96E-C580-63F3005FCF57}"/>
              </a:ext>
            </a:extLst>
          </p:cNvPr>
          <p:cNvSpPr/>
          <p:nvPr/>
        </p:nvSpPr>
        <p:spPr>
          <a:xfrm>
            <a:off x="3722881" y="3120117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pic>
        <p:nvPicPr>
          <p:cNvPr id="261" name="Рисунок 260">
            <a:extLst>
              <a:ext uri="{FF2B5EF4-FFF2-40B4-BE49-F238E27FC236}">
                <a16:creationId xmlns:a16="http://schemas.microsoft.com/office/drawing/2014/main" id="{2E2EF1B2-4C16-F93B-4EA0-941CFCC79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41" y="1621044"/>
            <a:ext cx="1799522" cy="1273818"/>
          </a:xfrm>
          <a:custGeom>
            <a:avLst/>
            <a:gdLst>
              <a:gd name="connsiteX0" fmla="*/ 208645 w 1799522"/>
              <a:gd name="connsiteY0" fmla="*/ 0 h 1465201"/>
              <a:gd name="connsiteX1" fmla="*/ 1799522 w 1799522"/>
              <a:gd name="connsiteY1" fmla="*/ 0 h 1465201"/>
              <a:gd name="connsiteX2" fmla="*/ 1799522 w 1799522"/>
              <a:gd name="connsiteY2" fmla="*/ 1465201 h 1465201"/>
              <a:gd name="connsiteX3" fmla="*/ 208645 w 1799522"/>
              <a:gd name="connsiteY3" fmla="*/ 1465201 h 1465201"/>
              <a:gd name="connsiteX4" fmla="*/ 0 w 1799522"/>
              <a:gd name="connsiteY4" fmla="*/ 1256556 h 1465201"/>
              <a:gd name="connsiteX5" fmla="*/ 0 w 1799522"/>
              <a:gd name="connsiteY5" fmla="*/ 208645 h 1465201"/>
              <a:gd name="connsiteX6" fmla="*/ 208645 w 1799522"/>
              <a:gd name="connsiteY6" fmla="*/ 0 h 146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2" h="1465201">
                <a:moveTo>
                  <a:pt x="208645" y="0"/>
                </a:moveTo>
                <a:lnTo>
                  <a:pt x="1799522" y="0"/>
                </a:lnTo>
                <a:lnTo>
                  <a:pt x="1799522" y="1465201"/>
                </a:lnTo>
                <a:lnTo>
                  <a:pt x="208645" y="1465201"/>
                </a:lnTo>
                <a:cubicBezTo>
                  <a:pt x="93414" y="1465201"/>
                  <a:pt x="0" y="1371787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pic>
        <p:nvPicPr>
          <p:cNvPr id="262" name="Рисунок 261">
            <a:extLst>
              <a:ext uri="{FF2B5EF4-FFF2-40B4-BE49-F238E27FC236}">
                <a16:creationId xmlns:a16="http://schemas.microsoft.com/office/drawing/2014/main" id="{664B4D96-E795-F836-F55B-8ACA2E9000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2" t="2001" r="14561"/>
          <a:stretch/>
        </p:blipFill>
        <p:spPr>
          <a:xfrm>
            <a:off x="3745017" y="1588221"/>
            <a:ext cx="1802232" cy="1306641"/>
          </a:xfrm>
          <a:custGeom>
            <a:avLst/>
            <a:gdLst>
              <a:gd name="connsiteX0" fmla="*/ 208645 w 1799522"/>
              <a:gd name="connsiteY0" fmla="*/ 0 h 1452094"/>
              <a:gd name="connsiteX1" fmla="*/ 1799522 w 1799522"/>
              <a:gd name="connsiteY1" fmla="*/ 0 h 1452094"/>
              <a:gd name="connsiteX2" fmla="*/ 1799522 w 1799522"/>
              <a:gd name="connsiteY2" fmla="*/ 1452094 h 1452094"/>
              <a:gd name="connsiteX3" fmla="*/ 138029 w 1799522"/>
              <a:gd name="connsiteY3" fmla="*/ 1452094 h 1452094"/>
              <a:gd name="connsiteX4" fmla="*/ 127431 w 1799522"/>
              <a:gd name="connsiteY4" fmla="*/ 1448804 h 1452094"/>
              <a:gd name="connsiteX5" fmla="*/ 0 w 1799522"/>
              <a:gd name="connsiteY5" fmla="*/ 1256556 h 1452094"/>
              <a:gd name="connsiteX6" fmla="*/ 0 w 1799522"/>
              <a:gd name="connsiteY6" fmla="*/ 208645 h 1452094"/>
              <a:gd name="connsiteX7" fmla="*/ 208645 w 1799522"/>
              <a:gd name="connsiteY7" fmla="*/ 0 h 1452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99522" h="1452094">
                <a:moveTo>
                  <a:pt x="208645" y="0"/>
                </a:moveTo>
                <a:lnTo>
                  <a:pt x="1799522" y="0"/>
                </a:lnTo>
                <a:lnTo>
                  <a:pt x="1799522" y="1452094"/>
                </a:lnTo>
                <a:lnTo>
                  <a:pt x="138029" y="1452094"/>
                </a:lnTo>
                <a:lnTo>
                  <a:pt x="127431" y="1448804"/>
                </a:lnTo>
                <a:cubicBezTo>
                  <a:pt x="52545" y="1417130"/>
                  <a:pt x="0" y="1342979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pic>
        <p:nvPicPr>
          <p:cNvPr id="263" name="Рисунок 262">
            <a:extLst>
              <a:ext uri="{FF2B5EF4-FFF2-40B4-BE49-F238E27FC236}">
                <a16:creationId xmlns:a16="http://schemas.microsoft.com/office/drawing/2014/main" id="{8E5C323A-7955-C023-DF85-5C05D281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0" r="10445"/>
          <a:stretch/>
        </p:blipFill>
        <p:spPr>
          <a:xfrm>
            <a:off x="760110" y="3246909"/>
            <a:ext cx="1780583" cy="1242122"/>
          </a:xfrm>
          <a:custGeom>
            <a:avLst/>
            <a:gdLst>
              <a:gd name="connsiteX0" fmla="*/ 208645 w 1799522"/>
              <a:gd name="connsiteY0" fmla="*/ 0 h 1465201"/>
              <a:gd name="connsiteX1" fmla="*/ 1799522 w 1799522"/>
              <a:gd name="connsiteY1" fmla="*/ 0 h 1465201"/>
              <a:gd name="connsiteX2" fmla="*/ 1799522 w 1799522"/>
              <a:gd name="connsiteY2" fmla="*/ 1465201 h 1465201"/>
              <a:gd name="connsiteX3" fmla="*/ 208645 w 1799522"/>
              <a:gd name="connsiteY3" fmla="*/ 1465201 h 1465201"/>
              <a:gd name="connsiteX4" fmla="*/ 0 w 1799522"/>
              <a:gd name="connsiteY4" fmla="*/ 1256556 h 1465201"/>
              <a:gd name="connsiteX5" fmla="*/ 0 w 1799522"/>
              <a:gd name="connsiteY5" fmla="*/ 208645 h 1465201"/>
              <a:gd name="connsiteX6" fmla="*/ 208645 w 1799522"/>
              <a:gd name="connsiteY6" fmla="*/ 0 h 146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2" h="1465201">
                <a:moveTo>
                  <a:pt x="208645" y="0"/>
                </a:moveTo>
                <a:lnTo>
                  <a:pt x="1799522" y="0"/>
                </a:lnTo>
                <a:lnTo>
                  <a:pt x="1799522" y="1465201"/>
                </a:lnTo>
                <a:lnTo>
                  <a:pt x="208645" y="1465201"/>
                </a:lnTo>
                <a:cubicBezTo>
                  <a:pt x="93414" y="1465201"/>
                  <a:pt x="0" y="1371787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pic>
        <p:nvPicPr>
          <p:cNvPr id="264" name="Рисунок 263">
            <a:extLst>
              <a:ext uri="{FF2B5EF4-FFF2-40B4-BE49-F238E27FC236}">
                <a16:creationId xmlns:a16="http://schemas.microsoft.com/office/drawing/2014/main" id="{BC402141-18A2-D034-5AA6-428F980719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354" y="3199722"/>
            <a:ext cx="1799522" cy="1305992"/>
          </a:xfrm>
          <a:custGeom>
            <a:avLst/>
            <a:gdLst>
              <a:gd name="connsiteX0" fmla="*/ 208645 w 1799522"/>
              <a:gd name="connsiteY0" fmla="*/ 0 h 1465201"/>
              <a:gd name="connsiteX1" fmla="*/ 1799522 w 1799522"/>
              <a:gd name="connsiteY1" fmla="*/ 0 h 1465201"/>
              <a:gd name="connsiteX2" fmla="*/ 1799522 w 1799522"/>
              <a:gd name="connsiteY2" fmla="*/ 1465201 h 1465201"/>
              <a:gd name="connsiteX3" fmla="*/ 208645 w 1799522"/>
              <a:gd name="connsiteY3" fmla="*/ 1465201 h 1465201"/>
              <a:gd name="connsiteX4" fmla="*/ 0 w 1799522"/>
              <a:gd name="connsiteY4" fmla="*/ 1256556 h 1465201"/>
              <a:gd name="connsiteX5" fmla="*/ 0 w 1799522"/>
              <a:gd name="connsiteY5" fmla="*/ 208645 h 1465201"/>
              <a:gd name="connsiteX6" fmla="*/ 208645 w 1799522"/>
              <a:gd name="connsiteY6" fmla="*/ 0 h 146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2" h="1465201">
                <a:moveTo>
                  <a:pt x="208645" y="0"/>
                </a:moveTo>
                <a:lnTo>
                  <a:pt x="1799522" y="0"/>
                </a:lnTo>
                <a:lnTo>
                  <a:pt x="1799522" y="1465201"/>
                </a:lnTo>
                <a:lnTo>
                  <a:pt x="208645" y="1465201"/>
                </a:lnTo>
                <a:cubicBezTo>
                  <a:pt x="93414" y="1465201"/>
                  <a:pt x="0" y="1371787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pic>
        <p:nvPicPr>
          <p:cNvPr id="265" name="Рисунок 264">
            <a:extLst>
              <a:ext uri="{FF2B5EF4-FFF2-40B4-BE49-F238E27FC236}">
                <a16:creationId xmlns:a16="http://schemas.microsoft.com/office/drawing/2014/main" id="{871BAFFD-440C-7AB4-5D97-6FB0C690603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1" t="17740" r="15209"/>
          <a:stretch/>
        </p:blipFill>
        <p:spPr>
          <a:xfrm>
            <a:off x="786275" y="4787826"/>
            <a:ext cx="1740834" cy="1252431"/>
          </a:xfrm>
          <a:custGeom>
            <a:avLst/>
            <a:gdLst>
              <a:gd name="connsiteX0" fmla="*/ 208645 w 1799522"/>
              <a:gd name="connsiteY0" fmla="*/ 0 h 1465201"/>
              <a:gd name="connsiteX1" fmla="*/ 1799522 w 1799522"/>
              <a:gd name="connsiteY1" fmla="*/ 0 h 1465201"/>
              <a:gd name="connsiteX2" fmla="*/ 1799522 w 1799522"/>
              <a:gd name="connsiteY2" fmla="*/ 1465201 h 1465201"/>
              <a:gd name="connsiteX3" fmla="*/ 208645 w 1799522"/>
              <a:gd name="connsiteY3" fmla="*/ 1465201 h 1465201"/>
              <a:gd name="connsiteX4" fmla="*/ 0 w 1799522"/>
              <a:gd name="connsiteY4" fmla="*/ 1256556 h 1465201"/>
              <a:gd name="connsiteX5" fmla="*/ 0 w 1799522"/>
              <a:gd name="connsiteY5" fmla="*/ 208645 h 1465201"/>
              <a:gd name="connsiteX6" fmla="*/ 208645 w 1799522"/>
              <a:gd name="connsiteY6" fmla="*/ 0 h 146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2" h="1465201">
                <a:moveTo>
                  <a:pt x="208645" y="0"/>
                </a:moveTo>
                <a:lnTo>
                  <a:pt x="1799522" y="0"/>
                </a:lnTo>
                <a:lnTo>
                  <a:pt x="1799522" y="1465201"/>
                </a:lnTo>
                <a:lnTo>
                  <a:pt x="208645" y="1465201"/>
                </a:lnTo>
                <a:cubicBezTo>
                  <a:pt x="93414" y="1465201"/>
                  <a:pt x="0" y="1371787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pic>
        <p:nvPicPr>
          <p:cNvPr id="266" name="Рисунок 265">
            <a:extLst>
              <a:ext uri="{FF2B5EF4-FFF2-40B4-BE49-F238E27FC236}">
                <a16:creationId xmlns:a16="http://schemas.microsoft.com/office/drawing/2014/main" id="{A6C8A008-E50F-DB0E-EAAB-0A73E4C335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354" y="4787827"/>
            <a:ext cx="1799522" cy="1259503"/>
          </a:xfrm>
          <a:custGeom>
            <a:avLst/>
            <a:gdLst>
              <a:gd name="connsiteX0" fmla="*/ 208645 w 1799522"/>
              <a:gd name="connsiteY0" fmla="*/ 0 h 1465201"/>
              <a:gd name="connsiteX1" fmla="*/ 1799522 w 1799522"/>
              <a:gd name="connsiteY1" fmla="*/ 0 h 1465201"/>
              <a:gd name="connsiteX2" fmla="*/ 1799522 w 1799522"/>
              <a:gd name="connsiteY2" fmla="*/ 1465201 h 1465201"/>
              <a:gd name="connsiteX3" fmla="*/ 208645 w 1799522"/>
              <a:gd name="connsiteY3" fmla="*/ 1465201 h 1465201"/>
              <a:gd name="connsiteX4" fmla="*/ 0 w 1799522"/>
              <a:gd name="connsiteY4" fmla="*/ 1256556 h 1465201"/>
              <a:gd name="connsiteX5" fmla="*/ 0 w 1799522"/>
              <a:gd name="connsiteY5" fmla="*/ 208645 h 1465201"/>
              <a:gd name="connsiteX6" fmla="*/ 208645 w 1799522"/>
              <a:gd name="connsiteY6" fmla="*/ 0 h 146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2" h="1465201">
                <a:moveTo>
                  <a:pt x="208645" y="0"/>
                </a:moveTo>
                <a:lnTo>
                  <a:pt x="1799522" y="0"/>
                </a:lnTo>
                <a:lnTo>
                  <a:pt x="1799522" y="1465201"/>
                </a:lnTo>
                <a:lnTo>
                  <a:pt x="208645" y="1465201"/>
                </a:lnTo>
                <a:cubicBezTo>
                  <a:pt x="93414" y="1465201"/>
                  <a:pt x="0" y="1371787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ОБЪЕКТЫ ДЛЯ ПОСЕЩЕНИЯ В ЗАВИТИНСКОМ МУНИЦИПАЛЬНОМ ОКРУГЕ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2652014" y="2571697"/>
            <a:ext cx="694107" cy="32316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ХРАМ АРХАНГЕЛА МИХАИЛА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99D6DE6B-139E-8832-E11F-631D17E87F79}"/>
              </a:ext>
            </a:extLst>
          </p:cNvPr>
          <p:cNvSpPr txBox="1"/>
          <p:nvPr/>
        </p:nvSpPr>
        <p:spPr>
          <a:xfrm>
            <a:off x="5612418" y="2794460"/>
            <a:ext cx="947263" cy="10772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ПАРК «ВИННИ ПУХ»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FB1FF055-40B5-BA60-4F7B-23BB5E57A5CD}"/>
              </a:ext>
            </a:extLst>
          </p:cNvPr>
          <p:cNvSpPr txBox="1"/>
          <p:nvPr/>
        </p:nvSpPr>
        <p:spPr>
          <a:xfrm>
            <a:off x="2652015" y="5795148"/>
            <a:ext cx="694107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ЖЕЛЕЗНОДОРОЖНЫЙ СКВЕР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4A7FBB4-FAD5-3479-086F-23409394A391}"/>
              </a:ext>
            </a:extLst>
          </p:cNvPr>
          <p:cNvSpPr txBox="1"/>
          <p:nvPr/>
        </p:nvSpPr>
        <p:spPr>
          <a:xfrm>
            <a:off x="5612417" y="5616443"/>
            <a:ext cx="836008" cy="43088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ПРИРОДЫ</a:t>
            </a:r>
          </a:p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«БОЛДЫРЕВСКИЕ СОСНЯКИ»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7F5D904E-0764-D556-8F34-50AF2D1830C7}"/>
              </a:ext>
            </a:extLst>
          </p:cNvPr>
          <p:cNvSpPr txBox="1"/>
          <p:nvPr/>
        </p:nvSpPr>
        <p:spPr>
          <a:xfrm>
            <a:off x="2652015" y="4194367"/>
            <a:ext cx="694107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МУЗЕЙНАЯ КОМНАТА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12850D73-BA0F-E934-9B3B-1FF7EEC63AD8}"/>
              </a:ext>
            </a:extLst>
          </p:cNvPr>
          <p:cNvSpPr txBox="1"/>
          <p:nvPr/>
        </p:nvSpPr>
        <p:spPr>
          <a:xfrm>
            <a:off x="5612417" y="4391626"/>
            <a:ext cx="694107" cy="10772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ПАРК ПОБЕДЫ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6963580" y="3469317"/>
            <a:ext cx="2968121" cy="1116000"/>
            <a:chOff x="6835241" y="5181886"/>
            <a:chExt cx="2968121" cy="1116000"/>
          </a:xfrm>
        </p:grpSpPr>
        <p:sp>
          <p:nvSpPr>
            <p:cNvPr id="153" name="Скругленный прямоугольник 152">
              <a:extLst>
                <a:ext uri="{FF2B5EF4-FFF2-40B4-BE49-F238E27FC236}">
                  <a16:creationId xmlns:a16="http://schemas.microsoft.com/office/drawing/2014/main" id="{D55725BD-9CEF-A6C4-CE2F-1F1ED6085E54}"/>
                </a:ext>
              </a:extLst>
            </p:cNvPr>
            <p:cNvSpPr/>
            <p:nvPr/>
          </p:nvSpPr>
          <p:spPr>
            <a:xfrm>
              <a:off x="6835241" y="5181886"/>
              <a:ext cx="2968121" cy="1116000"/>
            </a:xfrm>
            <a:prstGeom prst="roundRect">
              <a:avLst>
                <a:gd name="adj" fmla="val 25377"/>
              </a:avLst>
            </a:prstGeom>
            <a:noFill/>
            <a:ln>
              <a:solidFill>
                <a:srgbClr val="4756A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b="1" dirty="0"/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EC006853-1759-BDB6-6911-2586A3F1D762}"/>
                </a:ext>
              </a:extLst>
            </p:cNvPr>
            <p:cNvSpPr txBox="1"/>
            <p:nvPr/>
          </p:nvSpPr>
          <p:spPr>
            <a:xfrm>
              <a:off x="7034789" y="5558264"/>
              <a:ext cx="82559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600" b="1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Новобурейский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600" b="1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Райчихинск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600" b="1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Прогресс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46" name="Рисунок 245" descr="Карта с кнопкой со сплошной заливкой">
              <a:extLst>
                <a:ext uri="{FF2B5EF4-FFF2-40B4-BE49-F238E27FC236}">
                  <a16:creationId xmlns:a16="http://schemas.microsoft.com/office/drawing/2014/main" id="{1CE77E23-3B18-38FC-9A54-0800D019A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327035" y="5251022"/>
              <a:ext cx="360000" cy="360000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7375" y="5231972"/>
              <a:ext cx="16891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C006853-1759-BDB6-6911-2586A3F1D762}"/>
                </a:ext>
              </a:extLst>
            </p:cNvPr>
            <p:cNvSpPr txBox="1"/>
            <p:nvPr/>
          </p:nvSpPr>
          <p:spPr>
            <a:xfrm>
              <a:off x="8213678" y="5558264"/>
              <a:ext cx="930322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600" b="1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Екатеринославка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E09ADF-0F0D-4379-819C-D25FBEFA3BE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45867" y="1692331"/>
            <a:ext cx="2345400" cy="11755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67C4C2B-7B82-4E99-952A-4BF268C6B72A}"/>
              </a:ext>
            </a:extLst>
          </p:cNvPr>
          <p:cNvSpPr/>
          <p:nvPr/>
        </p:nvSpPr>
        <p:spPr>
          <a:xfrm>
            <a:off x="6760309" y="3470997"/>
            <a:ext cx="31491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sz="2000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C368A49-6F45-41F6-8D6D-BA1AD5E921DF}"/>
              </a:ext>
            </a:extLst>
          </p:cNvPr>
          <p:cNvSpPr/>
          <p:nvPr/>
        </p:nvSpPr>
        <p:spPr>
          <a:xfrm>
            <a:off x="6920904" y="2991086"/>
            <a:ext cx="28279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</a:rPr>
              <a:t>Центральная библиотека </a:t>
            </a:r>
            <a:r>
              <a:rPr lang="ru-RU" sz="900" b="1" dirty="0" err="1">
                <a:solidFill>
                  <a:srgbClr val="4756A0"/>
                </a:solidFill>
              </a:rPr>
              <a:t>Завитинского</a:t>
            </a:r>
            <a:r>
              <a:rPr lang="ru-RU" sz="900" b="1" dirty="0">
                <a:solidFill>
                  <a:srgbClr val="4756A0"/>
                </a:solidFill>
              </a:rPr>
              <a:t> муниципального округа</a:t>
            </a:r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FCB1D05-13BC-4352-A1AF-EC024DF9D31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40974" y="4724542"/>
            <a:ext cx="2315547" cy="11868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046ED63-0046-48FC-A18C-E2D77AD23304}"/>
              </a:ext>
            </a:extLst>
          </p:cNvPr>
          <p:cNvSpPr/>
          <p:nvPr/>
        </p:nvSpPr>
        <p:spPr>
          <a:xfrm>
            <a:off x="7145867" y="4998658"/>
            <a:ext cx="147884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dirty="0">
              <a:solidFill>
                <a:srgbClr val="4756A0"/>
              </a:solidFill>
              <a:latin typeface="MuseoSansCyrl"/>
            </a:endParaRPr>
          </a:p>
          <a:p>
            <a:endParaRPr lang="ru-RU" sz="1100" b="1" dirty="0">
              <a:solidFill>
                <a:srgbClr val="4756A0"/>
              </a:solidFill>
              <a:latin typeface="MuseoSansCyrl"/>
            </a:endParaRPr>
          </a:p>
          <a:p>
            <a:endParaRPr lang="ru-RU" sz="1100" b="1" dirty="0">
              <a:solidFill>
                <a:srgbClr val="4756A0"/>
              </a:solidFill>
              <a:latin typeface="MuseoSansCyrl"/>
            </a:endParaRPr>
          </a:p>
          <a:p>
            <a:endParaRPr lang="ru-RU" sz="1100" b="1" dirty="0">
              <a:solidFill>
                <a:srgbClr val="4756A0"/>
              </a:solidFill>
              <a:latin typeface="MuseoSansCyrl"/>
            </a:endParaRPr>
          </a:p>
          <a:p>
            <a:endParaRPr lang="ru-RU" sz="1100" b="1" dirty="0">
              <a:solidFill>
                <a:srgbClr val="4756A0"/>
              </a:solidFill>
              <a:latin typeface="MuseoSansCyrl"/>
            </a:endParaRPr>
          </a:p>
          <a:p>
            <a:r>
              <a:rPr lang="ru-RU" sz="1100" b="1" dirty="0">
                <a:solidFill>
                  <a:srgbClr val="4756A0"/>
                </a:solidFill>
                <a:latin typeface="MuseoSansCyrl"/>
              </a:rPr>
              <a:t>  </a:t>
            </a:r>
          </a:p>
          <a:p>
            <a:r>
              <a:rPr lang="ru-RU" sz="1100" b="1">
                <a:solidFill>
                  <a:srgbClr val="4756A0"/>
                </a:solidFill>
                <a:latin typeface="MuseoSansCyrl"/>
              </a:rPr>
              <a:t>    «</a:t>
            </a:r>
            <a:r>
              <a:rPr lang="ru-RU" sz="1100" b="1" dirty="0">
                <a:solidFill>
                  <a:srgbClr val="4756A0"/>
                </a:solidFill>
                <a:latin typeface="MuseoSansCyrl"/>
              </a:rPr>
              <a:t>Завиток историй»</a:t>
            </a:r>
          </a:p>
        </p:txBody>
      </p:sp>
    </p:spTree>
    <p:extLst>
      <p:ext uri="{BB962C8B-B14F-4D97-AF65-F5344CB8AC3E}">
        <p14:creationId xmlns:p14="http://schemas.microsoft.com/office/powerpoint/2010/main" val="1503428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2805F-75D5-A713-EF45-F8CD68453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8B906F29-101C-C5CB-6AC6-8F8AF706CB1F}"/>
              </a:ext>
            </a:extLst>
          </p:cNvPr>
          <p:cNvSpPr/>
          <p:nvPr/>
        </p:nvSpPr>
        <p:spPr>
          <a:xfrm>
            <a:off x="529777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Значительная удаленность от крупных экономических центров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квалифицированных кадров, отток кадров в крупные города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Высокий износ сетей теплоснабжения, водоснабжения и водоотведения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Дефицит квалифицированных кадров во всех отраслях</a:t>
            </a: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Недостаточное развитие инженерной инфраструктуры для строительства жилья</a:t>
            </a: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Недостаточная обеспеченность элементами производственной инфраструктуры как имеющихся, так и новых инвестиционных площадок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1B2E6712-04E7-5838-3ABC-08400429D4F0}"/>
              </a:ext>
            </a:extLst>
          </p:cNvPr>
          <p:cNvSpPr/>
          <p:nvPr/>
        </p:nvSpPr>
        <p:spPr>
          <a:xfrm>
            <a:off x="528379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Недостаток квалифицированных кадров на предприятиях, способных обеспечить развитие округа 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Сокращение населения трудоспособного возраста </a:t>
            </a:r>
            <a:endParaRPr lang="ru-RU" sz="600" b="1" noProof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Возможные перебои с подачей тепло-, электроэнергии и воды, связанные с высокой степенью износа инженерных сетей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7D1038DB-1613-C231-C343-A226DDF5FF09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образование является транспортным узлом, автодороги регионального значения с федеральной автомагистралью и Транссибирской железной дорогой)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благоприятных агроклиматических условий для производства многих видов продукции растениеводства и    животноводства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сельскохозяйственных земель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Близость к строящемуся магистральному газопроводу «Сила Сибири»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месторождений полезных ископаемых для строительства новых предприятий, наличие свободных земельных площадей для развития производственной деятельности </a:t>
            </a: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BFD28A81-7B18-213D-5E25-38EC540BDA4B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E253D24C-3929-C7B3-C8F5-A55CEFEAB1F7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Эффективное распоряжение имеющимся земельным фондом и муниципальной собственностью</a:t>
            </a: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объемов сельскохозяйственного производства при условии наличия рынков сбыта</a:t>
            </a: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профессионального уровня специалистов и управленческих кадров</a:t>
            </a: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endParaRPr lang="ru-RU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свободных инвестиционных площадок (8 </a:t>
            </a:r>
            <a:r>
              <a: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greenfield</a:t>
            </a:r>
            <a:r>
              <a:rPr lang="en-US" sz="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kumimoji="0" lang="ru-RU" sz="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ов</a:t>
            </a: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9ABD883A-EFC6-35DE-D240-B59B4990D7D5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45C9FC-DD43-A155-ACAF-AB9620BABF4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9D9B901-9C5B-A37B-A45E-7E45DF01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9FA4BBD4-A68D-68CA-ABCF-BBAC74050F6C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СЛАБЫЕ СТОРОНЫ</a:t>
            </a: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AB96B5E7-93F1-3530-AA5E-7F1998083348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УГРОЗЫ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45BB5EA-11D6-9F3E-841B-D54D8484EF24}"/>
              </a:ext>
            </a:extLst>
          </p:cNvPr>
          <p:cNvSpPr/>
          <p:nvPr/>
        </p:nvSpPr>
        <p:spPr>
          <a:xfrm>
            <a:off x="627018" y="163628"/>
            <a:ext cx="97623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19C6E1-7562-2FED-8B2B-7B5DFCFCC99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ЗАВИТИНСКОГО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15597061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33260</TotalTime>
  <Words>1993</Words>
  <Application>Microsoft Office PowerPoint</Application>
  <PresentationFormat>Лист A4 (210x297 мм)</PresentationFormat>
  <Paragraphs>557</Paragraphs>
  <Slides>17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MuseoSansCyrl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Admin</cp:lastModifiedBy>
  <cp:revision>359</cp:revision>
  <cp:lastPrinted>2025-06-05T05:05:09Z</cp:lastPrinted>
  <dcterms:created xsi:type="dcterms:W3CDTF">2023-11-22T14:19:10Z</dcterms:created>
  <dcterms:modified xsi:type="dcterms:W3CDTF">2026-08-19T01:58:15Z</dcterms:modified>
</cp:coreProperties>
</file>