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7" r:id="rId1"/>
  </p:sldMasterIdLst>
  <p:notesMasterIdLst>
    <p:notesMasterId r:id="rId15"/>
  </p:notesMasterIdLst>
  <p:sldIdLst>
    <p:sldId id="256" r:id="rId2"/>
    <p:sldId id="591" r:id="rId3"/>
    <p:sldId id="603" r:id="rId4"/>
    <p:sldId id="596" r:id="rId5"/>
    <p:sldId id="597" r:id="rId6"/>
    <p:sldId id="397" r:id="rId7"/>
    <p:sldId id="282" r:id="rId8"/>
    <p:sldId id="598" r:id="rId9"/>
    <p:sldId id="600" r:id="rId10"/>
    <p:sldId id="602" r:id="rId11"/>
    <p:sldId id="521" r:id="rId12"/>
    <p:sldId id="604" r:id="rId13"/>
    <p:sldId id="277" r:id="rId14"/>
  </p:sldIdLst>
  <p:sldSz cx="9144000" cy="5143500" type="screen16x9"/>
  <p:notesSz cx="6888163" cy="100203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irce" panose="020B0604020202020204" charset="-52"/>
      <p:regular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Palatino" panose="02040602050305020304" pitchFamily="18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5338"/>
    <a:srgbClr val="0F2230"/>
    <a:srgbClr val="8B9DAB"/>
    <a:srgbClr val="C69369"/>
    <a:srgbClr val="FF6600"/>
    <a:srgbClr val="FF3300"/>
    <a:srgbClr val="FBF7F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290"/>
      </p:cViewPr>
      <p:guideLst>
        <p:guide orient="horz" pos="1620"/>
        <p:guide pos="4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;n">
            <a:extLst>
              <a:ext uri="{FF2B5EF4-FFF2-40B4-BE49-F238E27FC236}">
                <a16:creationId xmlns:a16="http://schemas.microsoft.com/office/drawing/2014/main" id="{F22BD5C2-7A3F-4140-A7C7-EE68BAD49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3188" y="750888"/>
            <a:ext cx="6681787" cy="37592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8195" name="Google Shape;4;n">
            <a:extLst>
              <a:ext uri="{FF2B5EF4-FFF2-40B4-BE49-F238E27FC236}">
                <a16:creationId xmlns:a16="http://schemas.microsoft.com/office/drawing/2014/main" id="{0FB0E876-FEF1-487C-A48C-EAF02E425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23" tIns="46349" rIns="92723" bIns="4634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0;p1:notes">
            <a:extLst>
              <a:ext uri="{FF2B5EF4-FFF2-40B4-BE49-F238E27FC236}">
                <a16:creationId xmlns:a16="http://schemas.microsoft.com/office/drawing/2014/main" id="{DF1FCDEE-9097-4391-A0CD-0553743E359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ru-RU" altLang="ru-RU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0243" name="Google Shape;51;p1:notes">
            <a:extLst>
              <a:ext uri="{FF2B5EF4-FFF2-40B4-BE49-F238E27FC236}">
                <a16:creationId xmlns:a16="http://schemas.microsoft.com/office/drawing/2014/main" id="{1E6C8504-9ABD-49CF-AF10-1183714627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9F79BC2B-AD00-4397-A7F2-8A4A83E6C7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1260475"/>
            <a:ext cx="6040437" cy="3398838"/>
          </a:xfrm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D8399DE4-AB64-4F46-A9BF-152C49BFC79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4DEC410F-6036-4EA0-9CEE-6F212C1E4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1260475"/>
            <a:ext cx="6040437" cy="3398838"/>
          </a:xfrm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032A2679-D7EB-4F0E-BCCB-B271B3AF899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4DEC410F-6036-4EA0-9CEE-6F212C1E4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1260475"/>
            <a:ext cx="6040437" cy="3398838"/>
          </a:xfrm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032A2679-D7EB-4F0E-BCCB-B271B3AF899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2872-C4DE-4318-BDEC-1DF58D8A7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36909F-A3CD-4BF2-B606-A71BD8E7C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37485-D129-44C3-AB47-1F46A612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3ACBC-C948-455A-BDDC-7E0D6C71B7EF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725378-8DE6-4A0C-8026-3862FA1D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54CE0-D905-4023-94B3-D5A4E1AE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BCEFA-04C5-4C67-B4AE-98B59A20F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3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3E7B4-A512-4959-BDA9-799C5EB2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687C7B-AEF0-4CC6-805D-130EBB48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A1765-EAA2-4A67-A87B-49B8B1D4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0919E-D38B-4D13-AA0E-302C40CF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B7DC-72D7-4246-8C47-75F39E6A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3554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5358DA-54C3-4D55-9220-F4F042D8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B09186-4C70-4043-866F-AF40AB621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0D0E3-A0BE-4C8B-B607-389B4C77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D65FF-B63B-4163-B55C-5ED9205C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697D7E-7300-47CA-9A81-8F6EA8EF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6975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 type="title">
  <p:cSld name="Заголовок и под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57188" y="1823243"/>
            <a:ext cx="5063133" cy="31829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500" i="1"/>
            </a:lvl1pPr>
            <a:lvl2pPr marL="914400" lvl="1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2pPr>
            <a:lvl3pPr marL="1371600" lvl="2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3pPr>
            <a:lvl4pPr marL="1828800" lvl="3" indent="-297180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4pPr>
            <a:lvl5pPr marL="2286000" lvl="4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8pPr>
            <a:lvl9pPr marL="4114800" lvl="8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57188" y="2183310"/>
            <a:ext cx="5063133" cy="127248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5822156" y="2183310"/>
            <a:ext cx="2982516" cy="127248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5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5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5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500"/>
            </a:lvl5pPr>
            <a:lvl6pPr marL="2743200" lvl="5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8pPr>
            <a:lvl9pPr marL="4114800" lvl="8" indent="-297179" algn="l">
              <a:lnSpc>
                <a:spcPct val="100000"/>
              </a:lnSpc>
              <a:spcBef>
                <a:spcPts val="1506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8" name="Google Shape;18;p2">
            <a:extLst>
              <a:ext uri="{FF2B5EF4-FFF2-40B4-BE49-F238E27FC236}">
                <a16:creationId xmlns:a16="http://schemas.microsoft.com/office/drawing/2014/main" id="{F5D9B4C0-4001-4611-8E68-1DD7962F6B8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36B3-BE62-4C0C-9580-17B76D612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14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сверху" type="tx">
  <p:cSld name="Заголовок — сверху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57189" y="421927"/>
            <a:ext cx="8429625" cy="64293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0;p1">
            <a:extLst>
              <a:ext uri="{FF2B5EF4-FFF2-40B4-BE49-F238E27FC236}">
                <a16:creationId xmlns:a16="http://schemas.microsoft.com/office/drawing/2014/main" id="{6677302D-6B18-4876-B612-EBA47518F3D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761A-2684-41D5-AE2E-5218D0E4F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92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1A01D-D756-4149-8E2C-6FDBD1C6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63C52-38B5-47CD-944F-DA71C7E4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2A12C-1303-42E4-BAD4-B1C58D67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27FF6-4028-4F41-9900-E026C910FA40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A684C-158F-477F-863B-C461B0CE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54B270-C5A8-46E5-9C2B-8D104740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A6603-5699-4ADF-9345-AC5C191320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FFF953-3013-480C-9014-B3822EE732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238125"/>
            <a:ext cx="10937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771C68-8316-4CAF-9592-1ACB5B12CC6A}"/>
              </a:ext>
            </a:extLst>
          </p:cNvPr>
          <p:cNvSpPr/>
          <p:nvPr userDrawn="1"/>
        </p:nvSpPr>
        <p:spPr>
          <a:xfrm>
            <a:off x="715963" y="244475"/>
            <a:ext cx="473075" cy="7937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74"/>
          </a:p>
        </p:txBody>
      </p:sp>
    </p:spTree>
    <p:extLst>
      <p:ext uri="{BB962C8B-B14F-4D97-AF65-F5344CB8AC3E}">
        <p14:creationId xmlns:p14="http://schemas.microsoft.com/office/powerpoint/2010/main" val="245533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4C45B-5FDA-4300-8B22-1CD2BA58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FAED8-9338-46BA-B641-F7D4A110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AD84D-77D3-4248-81C6-E8B5AC8C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60E4B-E571-4B92-8E87-E8C048DC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60BF7-2563-4DE5-B457-EBF04378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6882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5CD65-5E01-4CDC-9AAD-F98DF202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C9E99-250D-43BE-98C7-AED36BC8E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CF1EE2-43D7-475C-9412-AC3D6E6F1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C891F5-39E7-45D2-BE37-99B5DE74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D77EB-A4EB-44A1-8EA0-7A52F932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7020D9-9124-4F96-9133-FB04054C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28333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8A342-3FC1-4706-953D-22B1E4A1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EB306-1B8D-4896-ADBC-B67CC2F6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8F64AB-9D89-4FDA-A458-860083192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F2062D-69E7-4FED-B49E-A82C9F358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DF0BBC-E5D4-454F-BFA4-586A540D0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A94ED3-6F0B-4F96-B9F9-94693EC2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25FE2A-EB10-4B1C-BA2F-F360F8B8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6D2779-8F56-49A3-97BF-1BE0DBBF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0354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C1D18-55EB-45D7-9300-AF5E4A5A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40D77A-D618-48AF-B8EB-A6B37708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9D9176-5593-4FEA-8CBC-8FE95274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8AEC1F-A321-4D3D-ABEB-23DB6EF6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3269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745DC6-001C-4370-8AFC-3B32561A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894C05-34A3-4B7A-B5CD-DDBD6FEB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8CEB47-251E-4E0B-B39A-D1AB4786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8886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B9405-3511-434A-8D7E-0B28B98F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504CA-E760-4BEE-9736-02391B9A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9733C-DD22-4D61-A41C-F07133C1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504969-40F5-4A3F-8FD4-492169ED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166810-63B6-4667-A5DC-7564B2AB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A82695-8DC7-4F65-BCAF-BEB7622C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2839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BCBD-D091-4253-A9AE-8E9943E1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D85780-CF97-4B37-BEC7-BDB879071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123F9F-2F83-4ECB-99D0-39B83C130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8ABF2A-A1EA-4171-B1A9-EFDEB531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5D29E-E976-4803-B3D7-B135541E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1FDD7-3221-48E9-9BCF-46D389CE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9676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AD346-1C4A-4412-9C0A-8C640138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61034-6968-4CA3-A1A4-84309CDFD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94BC4-2BD5-4686-BC83-42AAC63C9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2722-20CC-4E00-8E0F-7F10DA5B55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61614-E143-405E-9EEE-D7499E304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1B838-A7F2-4B1A-A970-B800AA883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00EAB9-7516-4A22-9DD7-51B525CDD19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01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npd.nalog.ru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rmsp.nalog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msp.nalog.ru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2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95600-75D0-43DD-B201-03A4CE038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3791" y="-14957"/>
            <a:ext cx="2924423" cy="36392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C47472-DA19-4250-A219-617C541C28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90680" y="-15082"/>
            <a:ext cx="3655837" cy="36558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1A9B91-7710-4CB9-9B92-17F35DEFE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7618" y="-22045"/>
            <a:ext cx="3655837" cy="3655837"/>
          </a:xfrm>
          <a:prstGeom prst="rect">
            <a:avLst/>
          </a:prstGeom>
        </p:spPr>
      </p:pic>
      <p:sp>
        <p:nvSpPr>
          <p:cNvPr id="9218" name="Google Shape;53;p10">
            <a:extLst>
              <a:ext uri="{FF2B5EF4-FFF2-40B4-BE49-F238E27FC236}">
                <a16:creationId xmlns:a16="http://schemas.microsoft.com/office/drawing/2014/main" id="{6C643DBE-E545-443E-8B38-F65DA20E8F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9559" y="1619370"/>
            <a:ext cx="5657309" cy="141765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Clr>
                <a:srgbClr val="D93E2B"/>
              </a:buClr>
              <a:buSzPts val="3200"/>
              <a:buFont typeface="Georgia" panose="02040502050405020303" pitchFamily="18" charset="0"/>
              <a:buNone/>
            </a:pPr>
            <a:r>
              <a:rPr lang="ru-RU" altLang="ru-RU" sz="3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Гарантийная поддержка </a:t>
            </a:r>
            <a:br>
              <a:rPr lang="ru-RU" altLang="ru-RU" sz="3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</a:br>
            <a:r>
              <a:rPr lang="ru-RU" altLang="ru-RU" sz="3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Фонда содействия кредитованию СМСП </a:t>
            </a:r>
            <a:br>
              <a:rPr lang="ru-RU" altLang="ru-RU" sz="3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</a:br>
            <a:r>
              <a:rPr lang="ru-RU" altLang="ru-RU" sz="3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Амурской области</a:t>
            </a:r>
          </a:p>
        </p:txBody>
      </p:sp>
      <p:pic>
        <p:nvPicPr>
          <p:cNvPr id="9220" name="Рисунок 4">
            <a:extLst>
              <a:ext uri="{FF2B5EF4-FFF2-40B4-BE49-F238E27FC236}">
                <a16:creationId xmlns:a16="http://schemas.microsoft.com/office/drawing/2014/main" id="{9BCF61AB-2852-44A1-9370-76DF79D7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7" y="399716"/>
            <a:ext cx="2274340" cy="117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46E913-6246-4FC1-B94D-CA3127B4A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75608"/>
            <a:ext cx="9144000" cy="2127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Прямоугольник 7">
            <a:extLst>
              <a:ext uri="{FF2B5EF4-FFF2-40B4-BE49-F238E27FC236}">
                <a16:creationId xmlns:a16="http://schemas.microsoft.com/office/drawing/2014/main" id="{5170DA20-5B90-4C44-9014-E7ABAE31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783" y="717019"/>
            <a:ext cx="38773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поручительства и обязательства</a:t>
            </a:r>
            <a:endParaRPr lang="ru-RU" altLang="ru-RU" sz="2500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A2BCB-C80D-4999-A0CF-D1BF6C06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084" y="218767"/>
            <a:ext cx="1642805" cy="487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3441630-03C9-48E6-AA37-1913B96D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9" y="779172"/>
            <a:ext cx="2802378" cy="737468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40B463EB-5516-4FA9-97FA-8FB627BA1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2" y="2202408"/>
            <a:ext cx="3351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поручительства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D00FBFF7-AA53-441F-93F4-4D2FC031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2" y="3483701"/>
            <a:ext cx="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лет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9BDCDA4-3BBA-4F75-A14B-A23B3731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387" y="2231841"/>
            <a:ext cx="32408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обязательства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BA10FFD7-9CBB-4EC2-ACC8-A1DC88043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387" y="3506729"/>
            <a:ext cx="32408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ограничен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ECDA1F-B3D4-49DC-91FE-01011CBDF316}"/>
              </a:ext>
            </a:extLst>
          </p:cNvPr>
          <p:cNvSpPr/>
          <p:nvPr/>
        </p:nvSpPr>
        <p:spPr>
          <a:xfrm>
            <a:off x="303696" y="4464920"/>
            <a:ext cx="8767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поручительства не обязан совпадать со сроком действия обязательства.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40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31A651-5B45-4F1B-BBB2-4F009798D191}"/>
              </a:ext>
            </a:extLst>
          </p:cNvPr>
          <p:cNvSpPr/>
          <p:nvPr/>
        </p:nvSpPr>
        <p:spPr>
          <a:xfrm>
            <a:off x="1412875" y="214313"/>
            <a:ext cx="552450" cy="14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1079">
              <a:defRPr/>
            </a:pPr>
            <a:endParaRPr lang="ru-RU" sz="12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12" name="TextBox 1">
            <a:extLst>
              <a:ext uri="{FF2B5EF4-FFF2-40B4-BE49-F238E27FC236}">
                <a16:creationId xmlns:a16="http://schemas.microsoft.com/office/drawing/2014/main" id="{00BC712C-DD69-4C56-9C8A-DFF1A1C4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49250"/>
            <a:ext cx="4324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вознаграждения Фонда:</a:t>
            </a:r>
            <a:endParaRPr lang="ru-RU" altLang="ru-RU" sz="1600" b="1" dirty="0">
              <a:latin typeface="Circe Extra Bold" panose="020B0802020203020203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F161ED-7B3C-4C9F-8FF7-B48867478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8129" y="4595839"/>
            <a:ext cx="1049020" cy="31120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C3D2C9F-8996-4654-9847-85BE379FC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73152"/>
              </p:ext>
            </p:extLst>
          </p:nvPr>
        </p:nvGraphicFramePr>
        <p:xfrm>
          <a:off x="196850" y="1032708"/>
          <a:ext cx="8750299" cy="3386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473">
                  <a:extLst>
                    <a:ext uri="{9D8B030D-6E8A-4147-A177-3AD203B41FA5}">
                      <a16:colId xmlns:a16="http://schemas.microsoft.com/office/drawing/2014/main" val="2576492843"/>
                    </a:ext>
                  </a:extLst>
                </a:gridCol>
                <a:gridCol w="1228477">
                  <a:extLst>
                    <a:ext uri="{9D8B030D-6E8A-4147-A177-3AD203B41FA5}">
                      <a16:colId xmlns:a16="http://schemas.microsoft.com/office/drawing/2014/main" val="99613872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14249547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0513394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036920353"/>
                    </a:ext>
                  </a:extLst>
                </a:gridCol>
                <a:gridCol w="1911349">
                  <a:extLst>
                    <a:ext uri="{9D8B030D-6E8A-4147-A177-3AD203B41FA5}">
                      <a16:colId xmlns:a16="http://schemas.microsoft.com/office/drawing/2014/main" val="1133194388"/>
                    </a:ext>
                  </a:extLst>
                </a:gridCol>
              </a:tblGrid>
              <a:tr h="6160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 вознаграждения СТАНДАРТ, % годовых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 вознаграждения в рамках поддержки бизнеса в условиях санкций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вознаграждения СОГАРАНТИЯ с АО "Корпорация "МСП" и/или АО "МСП Банк", % годовых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620219"/>
                  </a:ext>
                </a:extLst>
              </a:tr>
              <a:tr h="85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Начинающие субъекты МСП (до 1 года с даты регистрации)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переработка, сбор и транспортировка сельхоз продукции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27789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366 дней (до 1 года)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 *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942502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367-731 дней (1-2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36335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732-1096 дней (2-3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773729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1097-1461 дней (3-4 года)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34509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1462-1827 дней (4-5 лет)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28862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1828-2192 дней (5-6 лет)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89146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2193-2557 дней (6-7 лет)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49772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2558-2922 дней (7-8 лет)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874696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2923-3287 дней (8-9 лет)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197738"/>
                  </a:ext>
                </a:extLst>
              </a:tr>
              <a:tr h="184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3288-3653 дней (9-10 лет)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1" marR="8801" marT="88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3101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2A41E-8A77-4344-999B-63177F874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11" y="149793"/>
            <a:ext cx="2802378" cy="737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31A651-5B45-4F1B-BBB2-4F009798D191}"/>
              </a:ext>
            </a:extLst>
          </p:cNvPr>
          <p:cNvSpPr/>
          <p:nvPr/>
        </p:nvSpPr>
        <p:spPr>
          <a:xfrm>
            <a:off x="1412875" y="214313"/>
            <a:ext cx="552450" cy="14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1079">
              <a:defRPr/>
            </a:pPr>
            <a:endParaRPr lang="ru-RU" sz="1225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12" name="TextBox 1">
            <a:extLst>
              <a:ext uri="{FF2B5EF4-FFF2-40B4-BE49-F238E27FC236}">
                <a16:creationId xmlns:a16="http://schemas.microsoft.com/office/drawing/2014/main" id="{00BC712C-DD69-4C56-9C8A-DFF1A1C4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9250"/>
            <a:ext cx="4712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2021-2023гг: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F161ED-7B3C-4C9F-8FF7-B48867478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8129" y="4595839"/>
            <a:ext cx="1049020" cy="311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2A41E-8A77-4344-999B-63177F874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11" y="149793"/>
            <a:ext cx="2802378" cy="73746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21A0F4E-070C-47A8-85A7-0287A2D87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12899"/>
              </p:ext>
            </p:extLst>
          </p:nvPr>
        </p:nvGraphicFramePr>
        <p:xfrm>
          <a:off x="446049" y="1248937"/>
          <a:ext cx="8263053" cy="3144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432">
                  <a:extLst>
                    <a:ext uri="{9D8B030D-6E8A-4147-A177-3AD203B41FA5}">
                      <a16:colId xmlns:a16="http://schemas.microsoft.com/office/drawing/2014/main" val="1556189269"/>
                    </a:ext>
                  </a:extLst>
                </a:gridCol>
                <a:gridCol w="1248562">
                  <a:extLst>
                    <a:ext uri="{9D8B030D-6E8A-4147-A177-3AD203B41FA5}">
                      <a16:colId xmlns:a16="http://schemas.microsoft.com/office/drawing/2014/main" val="4185160279"/>
                    </a:ext>
                  </a:extLst>
                </a:gridCol>
                <a:gridCol w="1153185">
                  <a:extLst>
                    <a:ext uri="{9D8B030D-6E8A-4147-A177-3AD203B41FA5}">
                      <a16:colId xmlns:a16="http://schemas.microsoft.com/office/drawing/2014/main" val="2155236955"/>
                    </a:ext>
                  </a:extLst>
                </a:gridCol>
                <a:gridCol w="1127174">
                  <a:extLst>
                    <a:ext uri="{9D8B030D-6E8A-4147-A177-3AD203B41FA5}">
                      <a16:colId xmlns:a16="http://schemas.microsoft.com/office/drawing/2014/main" val="2177203665"/>
                    </a:ext>
                  </a:extLst>
                </a:gridCol>
                <a:gridCol w="1014457">
                  <a:extLst>
                    <a:ext uri="{9D8B030D-6E8A-4147-A177-3AD203B41FA5}">
                      <a16:colId xmlns:a16="http://schemas.microsoft.com/office/drawing/2014/main" val="2696895862"/>
                    </a:ext>
                  </a:extLst>
                </a:gridCol>
                <a:gridCol w="1014457">
                  <a:extLst>
                    <a:ext uri="{9D8B030D-6E8A-4147-A177-3AD203B41FA5}">
                      <a16:colId xmlns:a16="http://schemas.microsoft.com/office/drawing/2014/main" val="3120992690"/>
                    </a:ext>
                  </a:extLst>
                </a:gridCol>
                <a:gridCol w="1005786">
                  <a:extLst>
                    <a:ext uri="{9D8B030D-6E8A-4147-A177-3AD203B41FA5}">
                      <a16:colId xmlns:a16="http://schemas.microsoft.com/office/drawing/2014/main" val="982261334"/>
                    </a:ext>
                  </a:extLst>
                </a:gridCol>
              </a:tblGrid>
              <a:tr h="5921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договоров поручительств, шт.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выданных кредитов, млн. руб.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выданных поручительств, млн. руб.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сделки с начинающими субъектами МСП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09270"/>
                  </a:ext>
                </a:extLst>
              </a:tr>
              <a:tr h="888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договоров, шт.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обязательств, млн.руб.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поручительств, млн.руб.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858110"/>
                  </a:ext>
                </a:extLst>
              </a:tr>
              <a:tr h="41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075455"/>
                  </a:ext>
                </a:extLst>
              </a:tr>
              <a:tr h="41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50986"/>
                  </a:ext>
                </a:extLst>
              </a:tr>
              <a:tr h="41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года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43703"/>
                  </a:ext>
                </a:extLst>
              </a:tr>
              <a:tr h="41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3 255,4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156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07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18A51F-C64C-47EE-8D7A-8E1E83FD6E55}"/>
              </a:ext>
            </a:extLst>
          </p:cNvPr>
          <p:cNvSpPr/>
          <p:nvPr/>
        </p:nvSpPr>
        <p:spPr>
          <a:xfrm>
            <a:off x="0" y="0"/>
            <a:ext cx="3533775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7" name="Google Shape;166;p17">
            <a:extLst>
              <a:ext uri="{FF2B5EF4-FFF2-40B4-BE49-F238E27FC236}">
                <a16:creationId xmlns:a16="http://schemas.microsoft.com/office/drawing/2014/main" id="{F2797995-AA87-41BE-9734-D7E14A25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5" y="1895475"/>
            <a:ext cx="4648200" cy="9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79392B"/>
              </a:buClr>
              <a:buSzPts val="1800"/>
              <a:buFont typeface="Palatino" pitchFamily="18" charset="0"/>
              <a:buNone/>
            </a:pP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г. Благовещенск</a:t>
            </a:r>
          </a:p>
          <a:p>
            <a:pPr eaLnBrk="1" hangingPunct="1">
              <a:buClr>
                <a:srgbClr val="79392B"/>
              </a:buClr>
              <a:buSzPts val="1800"/>
              <a:buFont typeface="Palatino" pitchFamily="18" charset="0"/>
              <a:buNone/>
            </a:pP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ул. Амурская 38, офис 107</a:t>
            </a:r>
          </a:p>
          <a:p>
            <a:pPr eaLnBrk="1" hangingPunct="1">
              <a:buClr>
                <a:srgbClr val="79392B"/>
              </a:buClr>
              <a:buSzPts val="1800"/>
              <a:buFont typeface="Palatino" pitchFamily="18" charset="0"/>
              <a:buNone/>
            </a:pP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77-26-46</a:t>
            </a:r>
            <a:endParaRPr lang="ru-RU" altLang="ru-RU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latino" pitchFamily="18" charset="0"/>
            </a:endParaRPr>
          </a:p>
          <a:p>
            <a:pPr eaLnBrk="1" hangingPunct="1">
              <a:buClr>
                <a:srgbClr val="79392B"/>
              </a:buClr>
              <a:buSzPts val="1800"/>
              <a:buFont typeface="Palatino" pitchFamily="18" charset="0"/>
              <a:buNone/>
            </a:pP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8</a:t>
            </a: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 </a:t>
            </a: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965</a:t>
            </a: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 </a:t>
            </a: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671</a:t>
            </a: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 </a:t>
            </a: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10</a:t>
            </a: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 </a:t>
            </a:r>
            <a:r>
              <a:rPr lang="ru-RU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70 (</a:t>
            </a: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alatino" pitchFamily="18" charset="0"/>
              </a:rPr>
              <a:t>+WhatsApp)</a:t>
            </a:r>
            <a:endParaRPr lang="ru-RU" altLang="ru-RU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Palatino" pitchFamily="18" charset="0"/>
            </a:endParaRPr>
          </a:p>
          <a:p>
            <a:pPr eaLnBrk="1" hangingPunct="1">
              <a:buClr>
                <a:srgbClr val="79392B"/>
              </a:buClr>
              <a:buSzPts val="1800"/>
              <a:buFont typeface="Palatino" pitchFamily="18" charset="0"/>
              <a:buNone/>
            </a:pPr>
            <a:endParaRPr lang="ru-RU" altLang="ru-RU" dirty="0">
              <a:solidFill>
                <a:srgbClr val="0F2230"/>
              </a:solidFill>
              <a:latin typeface="Circe" panose="020B0502020203020203" pitchFamily="34" charset="-52"/>
              <a:sym typeface="Palatino" pitchFamily="18" charset="0"/>
            </a:endParaRPr>
          </a:p>
        </p:txBody>
      </p:sp>
      <p:sp>
        <p:nvSpPr>
          <p:cNvPr id="31748" name="Прямоугольник 5">
            <a:extLst>
              <a:ext uri="{FF2B5EF4-FFF2-40B4-BE49-F238E27FC236}">
                <a16:creationId xmlns:a16="http://schemas.microsoft.com/office/drawing/2014/main" id="{7334040D-E9FC-4B4B-A498-A7BD8C7EC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3377310"/>
            <a:ext cx="3267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business.amurobl.ru</a:t>
            </a:r>
            <a:endParaRPr lang="ru-RU" altLang="ru-RU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err="1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Амурбизнес</a:t>
            </a:r>
            <a:r>
              <a:rPr lang="en-US" altLang="ru-RU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err="1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altLang="ru-RU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FB8A012D-E6A4-4017-A214-5C728CBF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7" y="744745"/>
            <a:ext cx="1324243" cy="6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9D997-E2AD-418C-AE64-1308F9D84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549" y="0"/>
            <a:ext cx="771603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E8F34B-1ED4-47AE-B864-5E26B497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034" y="7093"/>
            <a:ext cx="2095065" cy="2607192"/>
          </a:xfrm>
          <a:prstGeom prst="rect">
            <a:avLst/>
          </a:prstGeom>
        </p:spPr>
      </p:pic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2A247163-482F-4FDA-BB33-AB9231E65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06" y="342707"/>
            <a:ext cx="8521145" cy="7042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D93E2B"/>
              </a:buClr>
              <a:buSzPts val="3200"/>
              <a:buFont typeface="Georgia" panose="02040502050405020303" pitchFamily="18" charset="0"/>
              <a:buNone/>
            </a:pPr>
            <a:r>
              <a:rPr lang="ru-RU" altLang="ru-RU" sz="4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Основные проблемы в привлечении заемных ресурсов: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554030-1971-4BAE-9844-254F402E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1" y="173804"/>
            <a:ext cx="1830596" cy="4817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F7D3432-4A41-491C-97BA-D9E89EC40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2949" y="4308330"/>
            <a:ext cx="1721590" cy="51073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AD6CD75-E9A8-45AF-A2B7-25D02D451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73606" y="-8388"/>
            <a:ext cx="2580138" cy="2580138"/>
          </a:xfrm>
          <a:prstGeom prst="rect">
            <a:avLst/>
          </a:prstGeom>
        </p:spPr>
      </p:pic>
      <p:sp>
        <p:nvSpPr>
          <p:cNvPr id="13" name="Google Shape;53;p10">
            <a:extLst>
              <a:ext uri="{FF2B5EF4-FFF2-40B4-BE49-F238E27FC236}">
                <a16:creationId xmlns:a16="http://schemas.microsoft.com/office/drawing/2014/main" id="{84CD2295-D2B5-416B-9665-E41910B5DD60}"/>
              </a:ext>
            </a:extLst>
          </p:cNvPr>
          <p:cNvSpPr txBox="1">
            <a:spLocks/>
          </p:cNvSpPr>
          <p:nvPr/>
        </p:nvSpPr>
        <p:spPr>
          <a:xfrm>
            <a:off x="275414" y="1903814"/>
            <a:ext cx="8239125" cy="2287708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40" tIns="45720" rIns="91440" bIns="45720" rtlCol="0" anchor="ctr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кредитная история;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оптимизация;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долговая нагрузка;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Негативная деловая репутация;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ведения деятельности;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залогового обеспечения.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F25B88-9B9A-4A46-ABFF-59EB2CFE9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049" y="2001460"/>
            <a:ext cx="259639" cy="2596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4316B-74C9-4C70-A915-6623494D5E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049" y="3987611"/>
            <a:ext cx="259639" cy="2596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9132D8-4C6C-4ABB-AB2C-98193CDCBB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6035" y="2390651"/>
            <a:ext cx="259639" cy="2596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C03DEE-DCE7-4AE8-9188-12A7DB192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049" y="2768726"/>
            <a:ext cx="259639" cy="2596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A70B71-33CC-40FB-B236-3FD32AE9C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049" y="3152283"/>
            <a:ext cx="259639" cy="2596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45E889-A3F1-4E21-A20B-2CB95B587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049" y="3523586"/>
            <a:ext cx="259639" cy="2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E8F34B-1ED4-47AE-B864-5E26B497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034" y="7093"/>
            <a:ext cx="2095065" cy="2607192"/>
          </a:xfrm>
          <a:prstGeom prst="rect">
            <a:avLst/>
          </a:prstGeom>
        </p:spPr>
      </p:pic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2A247163-482F-4FDA-BB33-AB9231E65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171" y="487101"/>
            <a:ext cx="5443870" cy="1111161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  <a:buClr>
                <a:srgbClr val="D93E2B"/>
              </a:buClr>
              <a:buSzPts val="3200"/>
              <a:buFont typeface="Georgia" panose="02040502050405020303" pitchFamily="18" charset="0"/>
              <a:buNone/>
            </a:pPr>
            <a:r>
              <a:rPr lang="ru-RU" altLang="ru-RU" sz="4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Основная цель деятельности: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554030-1971-4BAE-9844-254F402E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30" y="343777"/>
            <a:ext cx="3205441" cy="8435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F7D3432-4A41-491C-97BA-D9E89EC40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101" y="4145661"/>
            <a:ext cx="1721590" cy="51073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AD6CD75-E9A8-45AF-A2B7-25D02D451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84268" y="453587"/>
            <a:ext cx="2580138" cy="2580138"/>
          </a:xfrm>
          <a:prstGeom prst="rect">
            <a:avLst/>
          </a:prstGeom>
        </p:spPr>
      </p:pic>
      <p:sp>
        <p:nvSpPr>
          <p:cNvPr id="13" name="Google Shape;53;p10">
            <a:extLst>
              <a:ext uri="{FF2B5EF4-FFF2-40B4-BE49-F238E27FC236}">
                <a16:creationId xmlns:a16="http://schemas.microsoft.com/office/drawing/2014/main" id="{84CD2295-D2B5-416B-9665-E41910B5DD60}"/>
              </a:ext>
            </a:extLst>
          </p:cNvPr>
          <p:cNvSpPr txBox="1">
            <a:spLocks/>
          </p:cNvSpPr>
          <p:nvPr/>
        </p:nvSpPr>
        <p:spPr>
          <a:xfrm>
            <a:off x="-26959" y="1787610"/>
            <a:ext cx="9170959" cy="2313208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40" tIns="45720" rIns="91440" bIns="45720" rtlCol="0" anchor="ctr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бизнесу Амурской области к заемным средствам на открытие и развитие бизнеса посредством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поручительств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заемщикам, которые не имеют достаточного залогового обеспечения для получения необходимой суммы. </a:t>
            </a:r>
          </a:p>
        </p:txBody>
      </p:sp>
    </p:spTree>
    <p:extLst>
      <p:ext uri="{BB962C8B-B14F-4D97-AF65-F5344CB8AC3E}">
        <p14:creationId xmlns:p14="http://schemas.microsoft.com/office/powerpoint/2010/main" val="239654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E8F34B-1ED4-47AE-B864-5E26B497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034" y="7093"/>
            <a:ext cx="2095065" cy="2607192"/>
          </a:xfrm>
          <a:prstGeom prst="rect">
            <a:avLst/>
          </a:prstGeom>
        </p:spPr>
      </p:pic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2A247163-482F-4FDA-BB33-AB9231E65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980" y="301077"/>
            <a:ext cx="5443870" cy="111116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D93E2B"/>
              </a:buClr>
              <a:buSzPts val="3200"/>
              <a:buFont typeface="Georgia" panose="02040502050405020303" pitchFamily="18" charset="0"/>
              <a:buNone/>
            </a:pPr>
            <a:r>
              <a:rPr lang="ru-RU" altLang="ru-RU" sz="40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Получатели поддержки: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554030-1971-4BAE-9844-254F402E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30" y="343777"/>
            <a:ext cx="3205441" cy="8435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F7D3432-4A41-491C-97BA-D9E89EC40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101" y="4145661"/>
            <a:ext cx="1721590" cy="51073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AD6CD75-E9A8-45AF-A2B7-25D02D451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84268" y="453587"/>
            <a:ext cx="2580138" cy="2580138"/>
          </a:xfrm>
          <a:prstGeom prst="rect">
            <a:avLst/>
          </a:prstGeom>
        </p:spPr>
      </p:pic>
      <p:sp>
        <p:nvSpPr>
          <p:cNvPr id="13" name="Google Shape;53;p10">
            <a:extLst>
              <a:ext uri="{FF2B5EF4-FFF2-40B4-BE49-F238E27FC236}">
                <a16:creationId xmlns:a16="http://schemas.microsoft.com/office/drawing/2014/main" id="{84CD2295-D2B5-416B-9665-E41910B5DD60}"/>
              </a:ext>
            </a:extLst>
          </p:cNvPr>
          <p:cNvSpPr txBox="1">
            <a:spLocks/>
          </p:cNvSpPr>
          <p:nvPr/>
        </p:nvSpPr>
        <p:spPr>
          <a:xfrm>
            <a:off x="822960" y="1610191"/>
            <a:ext cx="8317305" cy="2313208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40" tIns="45720" rIns="91440" bIns="45720" rtlCol="0" anchor="ctr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малого и среднего предпринимательства, сведения о котором внесены в единый реестр субъектов малого и среднего предпринимательства (проверка статуса по ИНН на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https://rmsp.nalog.ru/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лицо, применяющее специальный налоговый режим «Налог на профессиональный доход» (проверка статуса по ИНН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https://npd.nalog.ru/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ADFF8E-F8AE-4C80-BF42-DB6B748241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7211" y="1963342"/>
            <a:ext cx="259639" cy="2596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FD10DC-C408-4433-A116-72A29E9BC8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881" y="2903905"/>
            <a:ext cx="259639" cy="2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E8F34B-1ED4-47AE-B864-5E26B497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034" y="7093"/>
            <a:ext cx="2095065" cy="2607192"/>
          </a:xfrm>
          <a:prstGeom prst="rect">
            <a:avLst/>
          </a:prstGeom>
        </p:spPr>
      </p:pic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2A247163-482F-4FDA-BB33-AB9231E65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3647" y="252297"/>
            <a:ext cx="5443870" cy="1111161"/>
          </a:xfrm>
        </p:spPr>
        <p:txBody>
          <a:bodyPr>
            <a:noAutofit/>
          </a:bodyPr>
          <a:lstStyle/>
          <a:p>
            <a:pPr>
              <a:buSzPts val="3200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сделкам мы участвуем?</a:t>
            </a:r>
            <a:endParaRPr lang="ru-RU" altLang="ru-RU" sz="4000" b="1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eorgia" panose="02040502050405020303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554030-1971-4BAE-9844-254F402E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20" y="324648"/>
            <a:ext cx="3205441" cy="8435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F7D3432-4A41-491C-97BA-D9E89EC40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51" y="4492688"/>
            <a:ext cx="1721590" cy="510738"/>
          </a:xfrm>
          <a:prstGeom prst="rect">
            <a:avLst/>
          </a:prstGeom>
        </p:spPr>
      </p:pic>
      <p:sp>
        <p:nvSpPr>
          <p:cNvPr id="13" name="Google Shape;53;p10">
            <a:extLst>
              <a:ext uri="{FF2B5EF4-FFF2-40B4-BE49-F238E27FC236}">
                <a16:creationId xmlns:a16="http://schemas.microsoft.com/office/drawing/2014/main" id="{84CD2295-D2B5-416B-9665-E41910B5DD60}"/>
              </a:ext>
            </a:extLst>
          </p:cNvPr>
          <p:cNvSpPr txBox="1">
            <a:spLocks/>
          </p:cNvSpPr>
          <p:nvPr/>
        </p:nvSpPr>
        <p:spPr>
          <a:xfrm>
            <a:off x="2047980" y="1762125"/>
            <a:ext cx="6358959" cy="3381375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40" tIns="45720" rIns="91440" bIns="45720" rtlCol="0" anchor="ctr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договоры;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о предоставлении банковской гарантии.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займа/микрозайма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финансовой аренды (лизинга)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заключаемые сделки;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сделки (укрепление залога, замена залога клиента на поручительство Фонда при продаже, утрате замена солидарных поручителей на поручительство Фонда и др.)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781693-9239-47A0-AE81-E95D058B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8342" y="2169982"/>
            <a:ext cx="259639" cy="2596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F9EC8D-AC39-4736-A7B0-7499C8B0A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7972" y="3728436"/>
            <a:ext cx="259639" cy="2596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F54061-EC86-48E0-8FB8-831FBE6FB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1713" y="4233049"/>
            <a:ext cx="259639" cy="2596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F227A2-7759-470D-AC6E-514F64082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8341" y="1822955"/>
            <a:ext cx="259639" cy="2596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94B8F7-7BD2-4739-A428-10F7800AA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8342" y="2545309"/>
            <a:ext cx="259639" cy="2596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3720B5-BB56-4D9C-AAA4-39B6C0296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7972" y="2920636"/>
            <a:ext cx="259639" cy="2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9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65D111B-790A-4D88-9DE4-496FC0FE1B5D}"/>
              </a:ext>
            </a:extLst>
          </p:cNvPr>
          <p:cNvSpPr/>
          <p:nvPr/>
        </p:nvSpPr>
        <p:spPr>
          <a:xfrm>
            <a:off x="1948260" y="1803170"/>
            <a:ext cx="987238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БИЗНЕСА</a:t>
            </a:r>
            <a:endParaRPr lang="ru-RU" sz="9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3CE39F8-9089-476E-B75B-517E18370761}"/>
              </a:ext>
            </a:extLst>
          </p:cNvPr>
          <p:cNvSpPr/>
          <p:nvPr/>
        </p:nvSpPr>
        <p:spPr>
          <a:xfrm>
            <a:off x="6010127" y="1851884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435BC1F-AE8C-497C-9509-0A7F82F62E65}"/>
              </a:ext>
            </a:extLst>
          </p:cNvPr>
          <p:cNvSpPr/>
          <p:nvPr/>
        </p:nvSpPr>
        <p:spPr>
          <a:xfrm>
            <a:off x="5995981" y="3451556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26E95EB-7B0C-4214-812B-5180AC1453A9}"/>
              </a:ext>
            </a:extLst>
          </p:cNvPr>
          <p:cNvSpPr/>
          <p:nvPr/>
        </p:nvSpPr>
        <p:spPr>
          <a:xfrm>
            <a:off x="1234920" y="3481135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E7E370B-7D53-44C3-B415-032C06CCBBB2}"/>
              </a:ext>
            </a:extLst>
          </p:cNvPr>
          <p:cNvSpPr/>
          <p:nvPr/>
        </p:nvSpPr>
        <p:spPr>
          <a:xfrm>
            <a:off x="1210418" y="2757003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6CD38D5-EAE7-4D82-A0CD-788DC7EC2FD8}"/>
              </a:ext>
            </a:extLst>
          </p:cNvPr>
          <p:cNvSpPr/>
          <p:nvPr/>
        </p:nvSpPr>
        <p:spPr>
          <a:xfrm>
            <a:off x="6491726" y="1723886"/>
            <a:ext cx="1595311" cy="4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ТРУДА, НАЛОГОВ, СБОРОВ, ТЕКУЩИХ ПЛАТЕЖЕЙ</a:t>
            </a:r>
            <a:endParaRPr lang="ru-RU" sz="9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36CC3812-BC78-4B0F-A776-D4F100AD8EE1}"/>
              </a:ext>
            </a:extLst>
          </p:cNvPr>
          <p:cNvSpPr txBox="1">
            <a:spLocks/>
          </p:cNvSpPr>
          <p:nvPr/>
        </p:nvSpPr>
        <p:spPr>
          <a:xfrm>
            <a:off x="562034" y="1352726"/>
            <a:ext cx="2878137" cy="322262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800" b="1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FD85AED-E63A-4263-B852-25DF16A0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830" y="86324"/>
            <a:ext cx="3205441" cy="843536"/>
          </a:xfrm>
          <a:prstGeom prst="rect">
            <a:avLst/>
          </a:prstGeom>
        </p:spPr>
      </p:pic>
      <p:sp>
        <p:nvSpPr>
          <p:cNvPr id="31" name="Google Shape;53;p10">
            <a:extLst>
              <a:ext uri="{FF2B5EF4-FFF2-40B4-BE49-F238E27FC236}">
                <a16:creationId xmlns:a16="http://schemas.microsoft.com/office/drawing/2014/main" id="{9BA55143-3873-4C18-B719-829F15C2C5D6}"/>
              </a:ext>
            </a:extLst>
          </p:cNvPr>
          <p:cNvSpPr txBox="1">
            <a:spLocks/>
          </p:cNvSpPr>
          <p:nvPr/>
        </p:nvSpPr>
        <p:spPr>
          <a:xfrm>
            <a:off x="188980" y="301077"/>
            <a:ext cx="5443870" cy="1111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3200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цели мы поддерживаем?</a:t>
            </a:r>
            <a:endParaRPr lang="ru-RU" altLang="ru-RU" sz="4000" b="1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eorgia" panose="02040502050405020303" pitchFamily="18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639DB363-0269-48F3-86EA-7381008EAF2F}"/>
              </a:ext>
            </a:extLst>
          </p:cNvPr>
          <p:cNvSpPr/>
          <p:nvPr/>
        </p:nvSpPr>
        <p:spPr>
          <a:xfrm>
            <a:off x="1409318" y="1579094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872FD82F-2509-4D48-B0B8-1D39E76801DB}"/>
              </a:ext>
            </a:extLst>
          </p:cNvPr>
          <p:cNvSpPr/>
          <p:nvPr/>
        </p:nvSpPr>
        <p:spPr>
          <a:xfrm>
            <a:off x="1228501" y="1845336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F354D63-D91B-42CC-A1D9-60EC823D00A3}"/>
              </a:ext>
            </a:extLst>
          </p:cNvPr>
          <p:cNvSpPr/>
          <p:nvPr/>
        </p:nvSpPr>
        <p:spPr>
          <a:xfrm>
            <a:off x="3612468" y="1817188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4A8E27E-4EAC-43BD-83B3-C9B101BDA108}"/>
              </a:ext>
            </a:extLst>
          </p:cNvPr>
          <p:cNvSpPr/>
          <p:nvPr/>
        </p:nvSpPr>
        <p:spPr>
          <a:xfrm>
            <a:off x="6681827" y="3464494"/>
            <a:ext cx="987238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F22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ДРУГОЕ</a:t>
            </a:r>
            <a:endParaRPr lang="ru-RU" sz="14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D3912FE-34FE-41DF-BC03-E4BC3D03A513}"/>
              </a:ext>
            </a:extLst>
          </p:cNvPr>
          <p:cNvSpPr/>
          <p:nvPr/>
        </p:nvSpPr>
        <p:spPr>
          <a:xfrm>
            <a:off x="3612467" y="3493781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55CA54E-0731-4B8A-9AE5-CD67474DFDF5}"/>
              </a:ext>
            </a:extLst>
          </p:cNvPr>
          <p:cNvSpPr/>
          <p:nvPr/>
        </p:nvSpPr>
        <p:spPr>
          <a:xfrm>
            <a:off x="3620339" y="2653577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2F5C46BA-53DF-4AE3-9B8E-CA6887DC3DA6}"/>
              </a:ext>
            </a:extLst>
          </p:cNvPr>
          <p:cNvSpPr/>
          <p:nvPr/>
        </p:nvSpPr>
        <p:spPr>
          <a:xfrm>
            <a:off x="6010127" y="2621568"/>
            <a:ext cx="155605" cy="155605"/>
          </a:xfrm>
          <a:prstGeom prst="ellipse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EC03AD2-6155-4F28-AC0E-C7FDB50C1D27}"/>
              </a:ext>
            </a:extLst>
          </p:cNvPr>
          <p:cNvSpPr/>
          <p:nvPr/>
        </p:nvSpPr>
        <p:spPr>
          <a:xfrm>
            <a:off x="1384106" y="2458798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7858B09F-414D-4941-AD62-DF1446264557}"/>
              </a:ext>
            </a:extLst>
          </p:cNvPr>
          <p:cNvSpPr/>
          <p:nvPr/>
        </p:nvSpPr>
        <p:spPr>
          <a:xfrm>
            <a:off x="6179795" y="1572235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96A39FE6-FE9B-4398-813A-869FE9432E33}"/>
              </a:ext>
            </a:extLst>
          </p:cNvPr>
          <p:cNvSpPr/>
          <p:nvPr/>
        </p:nvSpPr>
        <p:spPr>
          <a:xfrm>
            <a:off x="6179795" y="3269314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69D98FD2-68C6-4CD0-8859-B3416318100D}"/>
              </a:ext>
            </a:extLst>
          </p:cNvPr>
          <p:cNvSpPr/>
          <p:nvPr/>
        </p:nvSpPr>
        <p:spPr>
          <a:xfrm>
            <a:off x="1405583" y="3279288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25937F6C-AADB-4DC6-A583-B86524A4CA5F}"/>
              </a:ext>
            </a:extLst>
          </p:cNvPr>
          <p:cNvSpPr/>
          <p:nvPr/>
        </p:nvSpPr>
        <p:spPr>
          <a:xfrm>
            <a:off x="3775944" y="2439818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457C0604-6937-4F41-BE39-2CC44E2FD86F}"/>
              </a:ext>
            </a:extLst>
          </p:cNvPr>
          <p:cNvSpPr/>
          <p:nvPr/>
        </p:nvSpPr>
        <p:spPr>
          <a:xfrm>
            <a:off x="6171255" y="2451730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524BE31-0851-44F3-936A-76E078AA3C78}"/>
              </a:ext>
            </a:extLst>
          </p:cNvPr>
          <p:cNvSpPr/>
          <p:nvPr/>
        </p:nvSpPr>
        <p:spPr>
          <a:xfrm>
            <a:off x="3775944" y="1568576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4D3CE7F-CEA3-4866-BA28-8CAC2D61EB44}"/>
              </a:ext>
            </a:extLst>
          </p:cNvPr>
          <p:cNvSpPr/>
          <p:nvPr/>
        </p:nvSpPr>
        <p:spPr>
          <a:xfrm>
            <a:off x="3755145" y="3269314"/>
            <a:ext cx="2061826" cy="714904"/>
          </a:xfrm>
          <a:prstGeom prst="roundRect">
            <a:avLst/>
          </a:prstGeom>
          <a:solidFill>
            <a:srgbClr val="0F223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F2230">
                  <a:alpha val="7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4F18644-9D28-43A1-B070-9EFB7FEB872B}"/>
              </a:ext>
            </a:extLst>
          </p:cNvPr>
          <p:cNvSpPr/>
          <p:nvPr/>
        </p:nvSpPr>
        <p:spPr>
          <a:xfrm>
            <a:off x="4237013" y="1708063"/>
            <a:ext cx="1098090" cy="4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ОБОРОТНЫХ СРЕДСТВ</a:t>
            </a:r>
            <a:endParaRPr lang="ru-RU" sz="9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0CF4ADA-CBBC-415E-944C-FD203141FA0C}"/>
              </a:ext>
            </a:extLst>
          </p:cNvPr>
          <p:cNvSpPr/>
          <p:nvPr/>
        </p:nvSpPr>
        <p:spPr>
          <a:xfrm>
            <a:off x="1716823" y="2593680"/>
            <a:ext cx="1396392" cy="4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УСТРОЙСТВА, МЕХАНИЗМЫ И Т.Д</a:t>
            </a:r>
            <a:endParaRPr lang="ru-RU" sz="9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767B59E8-94C7-4226-9143-9F2D67EBBECE}"/>
              </a:ext>
            </a:extLst>
          </p:cNvPr>
          <p:cNvSpPr/>
          <p:nvPr/>
        </p:nvSpPr>
        <p:spPr>
          <a:xfrm>
            <a:off x="1586644" y="3360906"/>
            <a:ext cx="1954125" cy="5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СРЕДСТВ, СТРОИТЕЛЬСТВО, РЕКОНСТРУКЦИЯ, МОДЕРНИЗАЦИЯ И Т.Д.</a:t>
            </a:r>
            <a:endParaRPr lang="ru-RU" sz="9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BF7CD121-6FC6-4417-9D74-6D6E951E294C}"/>
              </a:ext>
            </a:extLst>
          </p:cNvPr>
          <p:cNvSpPr/>
          <p:nvPr/>
        </p:nvSpPr>
        <p:spPr>
          <a:xfrm>
            <a:off x="4101787" y="2496266"/>
            <a:ext cx="1623707" cy="5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ИСПОЛНЕНИИ ГОСУДАРСТВЕННЫХ КОНТРАКТОВ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4CC6DCAA-94EA-4E19-A3D8-3D6695098497}"/>
              </a:ext>
            </a:extLst>
          </p:cNvPr>
          <p:cNvSpPr/>
          <p:nvPr/>
        </p:nvSpPr>
        <p:spPr>
          <a:xfrm>
            <a:off x="6412230" y="2582091"/>
            <a:ext cx="1754304" cy="4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 ДЕЙСТВУЮЩИХ ОБЯЗАТЕЛЬСТВ</a:t>
            </a:r>
            <a:endParaRPr lang="ru-RU" sz="900" dirty="0">
              <a:solidFill>
                <a:srgbClr val="0F223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9C4AAF42-B21B-4CED-8B70-421E151764D4}"/>
              </a:ext>
            </a:extLst>
          </p:cNvPr>
          <p:cNvSpPr/>
          <p:nvPr/>
        </p:nvSpPr>
        <p:spPr>
          <a:xfrm>
            <a:off x="4046438" y="3364314"/>
            <a:ext cx="1586412" cy="5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900" b="1" dirty="0">
                <a:solidFill>
                  <a:srgbClr val="0F22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ОБЯЗАТЕЛЬСТВ ПО ДОГОВОРУ С КОНТРАГЕНТОМ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Прямоугольник 7">
            <a:extLst>
              <a:ext uri="{FF2B5EF4-FFF2-40B4-BE49-F238E27FC236}">
                <a16:creationId xmlns:a16="http://schemas.microsoft.com/office/drawing/2014/main" id="{5170DA20-5B90-4C44-9014-E7ABAE31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437" y="706132"/>
            <a:ext cx="38773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поручительства Гарантийного фонда</a:t>
            </a:r>
            <a:endParaRPr lang="ru-RU" altLang="ru-RU" sz="2500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A2BCB-C80D-4999-A0CF-D1BF6C06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085" y="394923"/>
            <a:ext cx="1049020" cy="311209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3340E218-1AA8-4294-972E-D6C02489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86" y="1773682"/>
            <a:ext cx="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70%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FEB6F6E7-4D99-4FCF-8C4D-8A5244B0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15" y="2346796"/>
            <a:ext cx="164065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приоритетных видов деятельности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EF685E65-F994-4C48-ABEA-A853A419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218" y="1761134"/>
            <a:ext cx="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50%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C2820EEE-DEBC-46FE-8512-0E94C336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432" y="2307990"/>
            <a:ext cx="164065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неприоритетных видов деятельности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3441630-03C9-48E6-AA37-1913B96D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7" y="407166"/>
            <a:ext cx="2802378" cy="737468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40B463EB-5516-4FA9-97FA-8FB627BA1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362" y="1732576"/>
            <a:ext cx="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75%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C50AFCDC-FD49-48F5-97C2-F4A53732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506" y="1769574"/>
            <a:ext cx="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90%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14551F58-C1EB-46F7-829B-73F835CB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86" y="4357397"/>
            <a:ext cx="95308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5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порог не установлен ни в сумме, ни в доле.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69BA02FF-56F4-42F4-A7D3-6480D542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437" y="2298129"/>
            <a:ext cx="2204484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гарантией/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согарантией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«зонтичным поручительством» АО «Корпорация «МСП»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всем сферам деятельности</a:t>
            </a:r>
            <a:endParaRPr lang="ru-RU" altLang="ru-RU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4F038948-E19C-45AF-A214-598754C1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43" y="2276720"/>
            <a:ext cx="2204484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гарантией/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согарантией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«зонтичным поручительством» АО «Корпорация «МСП» - для начинающих и молодых предпринимателей</a:t>
            </a:r>
            <a:endParaRPr lang="ru-RU" altLang="ru-RU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E8F34B-1ED4-47AE-B864-5E26B497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034" y="7093"/>
            <a:ext cx="2095065" cy="2607192"/>
          </a:xfrm>
          <a:prstGeom prst="rect">
            <a:avLst/>
          </a:prstGeom>
        </p:spPr>
      </p:pic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2A247163-482F-4FDA-BB33-AB9231E65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980" y="301077"/>
            <a:ext cx="5443870" cy="1111161"/>
          </a:xfrm>
        </p:spPr>
        <p:txBody>
          <a:bodyPr>
            <a:noAutofit/>
          </a:bodyPr>
          <a:lstStyle/>
          <a:p>
            <a:pPr>
              <a:buSzPts val="3200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сферы деятельности:</a:t>
            </a:r>
            <a:endParaRPr lang="ru-RU" altLang="ru-RU" sz="4000" b="1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eorgia" panose="02040502050405020303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A554030-1971-4BAE-9844-254F402E5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30" y="343777"/>
            <a:ext cx="3205441" cy="843536"/>
          </a:xfrm>
          <a:prstGeom prst="rect">
            <a:avLst/>
          </a:prstGeom>
        </p:spPr>
      </p:pic>
      <p:sp>
        <p:nvSpPr>
          <p:cNvPr id="13" name="Google Shape;53;p10">
            <a:extLst>
              <a:ext uri="{FF2B5EF4-FFF2-40B4-BE49-F238E27FC236}">
                <a16:creationId xmlns:a16="http://schemas.microsoft.com/office/drawing/2014/main" id="{84CD2295-D2B5-416B-9665-E41910B5DD60}"/>
              </a:ext>
            </a:extLst>
          </p:cNvPr>
          <p:cNvSpPr txBox="1">
            <a:spLocks/>
          </p:cNvSpPr>
          <p:nvPr/>
        </p:nvSpPr>
        <p:spPr>
          <a:xfrm>
            <a:off x="-11716" y="1964349"/>
            <a:ext cx="4469417" cy="3046208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40" tIns="45720" rIns="91440" bIns="45720" rtlCol="0" anchor="ctr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продукции производственно-технического назначения  и товаров народного потребления;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производство, переработка, сбор и транспортировка сельскохозяйственной продукции;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и глубокая переработка древесины,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недревесных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 леса, пушнины;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строительных материалов;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общественного питания и бытового обслуживания (за исключением городов и районных центров), а также социальных, воспитательных и медицинских услуг населению;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туризм;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жилищного фонда и объектов коммунального хозяйства;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 объектов жилищного и производственного назначения;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53;p10">
            <a:extLst>
              <a:ext uri="{FF2B5EF4-FFF2-40B4-BE49-F238E27FC236}">
                <a16:creationId xmlns:a16="http://schemas.microsoft.com/office/drawing/2014/main" id="{3F1F0C0E-0FF4-45EB-933A-FBB11238C2E6}"/>
              </a:ext>
            </a:extLst>
          </p:cNvPr>
          <p:cNvSpPr txBox="1">
            <a:spLocks/>
          </p:cNvSpPr>
          <p:nvPr/>
        </p:nvSpPr>
        <p:spPr>
          <a:xfrm>
            <a:off x="4508230" y="2043739"/>
            <a:ext cx="4469417" cy="3046208"/>
          </a:xfrm>
          <a:prstGeom prst="rect">
            <a:avLst/>
          </a:prstGeom>
          <a:noFill/>
          <a:ln>
            <a:noFill/>
          </a:ln>
        </p:spPr>
        <p:txBody>
          <a:bodyPr spcFirstLastPara="1" vert="horz" lIns="91440" tIns="45720" rIns="91440" bIns="45720" rtlCol="0" anchor="ctr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и утилизация различных видов отходов;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компьютерного программного обеспечения, консультационные услуги в данной области и другие сопутствующие услуги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информационных технологий;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сфере социального предпринимательства (проверка статуса в расширенном поиске на сайте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https://rmsp.nalog.ru/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сферы деятельности в случае нанесения субъектам МСП ущерба в результате чрезвычайной ситуации (за исключением субъектов МСП, осуществляющих операции с недвижимым имуществом и розничную торговлю в городах). предоставление услуг транспортировки и хранения.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0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CB9468-0FB8-454B-A66F-2B5D72D8F7C3}"/>
              </a:ext>
            </a:extLst>
          </p:cNvPr>
          <p:cNvSpPr/>
          <p:nvPr/>
        </p:nvSpPr>
        <p:spPr>
          <a:xfrm>
            <a:off x="-40578" y="5249669"/>
            <a:ext cx="9144000" cy="1853100"/>
          </a:xfrm>
          <a:prstGeom prst="rect">
            <a:avLst/>
          </a:prstGeom>
          <a:solidFill>
            <a:srgbClr val="0F223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4" name="Прямоугольник 7">
            <a:extLst>
              <a:ext uri="{FF2B5EF4-FFF2-40B4-BE49-F238E27FC236}">
                <a16:creationId xmlns:a16="http://schemas.microsoft.com/office/drawing/2014/main" id="{5170DA20-5B90-4C44-9014-E7ABAE319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857" y="392550"/>
            <a:ext cx="38773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F2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поручительства Гарантийного фонда</a:t>
            </a:r>
            <a:endParaRPr lang="ru-RU" altLang="ru-RU" sz="2500" dirty="0">
              <a:solidFill>
                <a:srgbClr val="0F2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A2BCB-C80D-4999-A0CF-D1BF6C06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786" y="103253"/>
            <a:ext cx="1049020" cy="3112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7F9E50-3057-4753-B6DA-94806EA51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856" y="4550985"/>
            <a:ext cx="1219935" cy="3559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C31313-4CE2-4D94-9819-9FB44E8B6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885" y="1505385"/>
            <a:ext cx="1043822" cy="20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DCA686-D171-4887-ABCD-F2EACFC4E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142" y="4526383"/>
            <a:ext cx="518638" cy="437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CB4EE-CA5C-454A-AACF-431AD1A4F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15" y="4669174"/>
            <a:ext cx="1025510" cy="2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D88248-6343-4B23-B666-94FC47551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4913" y="4573317"/>
            <a:ext cx="927383" cy="35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29DC74-17C6-40CF-A241-80D7905F0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618" y="1486357"/>
            <a:ext cx="646870" cy="2387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BC79F-A5E3-4757-A4F4-E1EAB426A4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115" y="1462300"/>
            <a:ext cx="990875" cy="30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FB82D3-ECBF-42CE-9A24-BA3F83FB7C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3927" y="1536796"/>
            <a:ext cx="1010860" cy="16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C63D4A-65D9-49E0-884F-5558B9CC7D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7399" y="1495529"/>
            <a:ext cx="1010860" cy="26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26E062-ACC3-498D-9EEA-D11B0C67FF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6876" y="1497263"/>
            <a:ext cx="693963" cy="23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DBD3F6E-E186-4C90-9A2D-3186C5AB92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6542" y="4550985"/>
            <a:ext cx="591392" cy="412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3340E218-1AA8-4294-972E-D6C02489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376" y="1807992"/>
            <a:ext cx="2288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млн.руб.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FEB6F6E7-4D99-4FCF-8C4D-8A5244B0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823" y="2923051"/>
            <a:ext cx="214886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объем поручительств Фонда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действующий в отношении одного заемщика/группы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EF685E65-F994-4C48-ABEA-A853A419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823" y="1795680"/>
            <a:ext cx="2069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37,5 млн.руб.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3441630-03C9-48E6-AA37-1913B96DA2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327" y="407166"/>
            <a:ext cx="2802378" cy="737468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40B463EB-5516-4FA9-97FA-8FB627BA1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74" y="1801175"/>
            <a:ext cx="2069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1,5 млн. руб.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C50AFCDC-FD49-48F5-97C2-F4A53732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311" y="1798540"/>
            <a:ext cx="2069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500 млн.руб.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4F038948-E19C-45AF-A214-598754C1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488" y="2935068"/>
            <a:ext cx="2072837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гарантией/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согарантией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«зонтичным поручительством» АО «Корпорация «МСП»</a:t>
            </a:r>
            <a:endParaRPr lang="ru-RU" altLang="ru-RU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9A735001-7443-4762-A399-D722D00CE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81" y="2981544"/>
            <a:ext cx="1640654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поручительства по 1 договору самозанятого гражданина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99AF3DC9-4892-4F4A-9AB4-E58350B21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046" y="2981544"/>
            <a:ext cx="1640654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сумма поручительства по 1 договору субъекта МСП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14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722</Words>
  <Application>Microsoft Office PowerPoint</Application>
  <PresentationFormat>Экран (16:9)</PresentationFormat>
  <Paragraphs>144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Times New Roman</vt:lpstr>
      <vt:lpstr>Helvetica Neue</vt:lpstr>
      <vt:lpstr>Arial</vt:lpstr>
      <vt:lpstr>Circe</vt:lpstr>
      <vt:lpstr>Circe Extra Bold</vt:lpstr>
      <vt:lpstr>Calibri</vt:lpstr>
      <vt:lpstr>Palatino</vt:lpstr>
      <vt:lpstr>Georgia</vt:lpstr>
      <vt:lpstr>Calibri Light</vt:lpstr>
      <vt:lpstr>Тема Office</vt:lpstr>
      <vt:lpstr>Гарантийная поддержка  Фонда содействия кредитованию СМСП  Амурской области</vt:lpstr>
      <vt:lpstr>Основные проблемы в привлечении заемных ресурсов:</vt:lpstr>
      <vt:lpstr>Основная цель деятельности:</vt:lpstr>
      <vt:lpstr>Получатели поддержки:</vt:lpstr>
      <vt:lpstr>В каких сделкам мы участвуем?</vt:lpstr>
      <vt:lpstr>Презентация PowerPoint</vt:lpstr>
      <vt:lpstr>Презентация PowerPoint</vt:lpstr>
      <vt:lpstr>Приоритетные сферы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создания и развития центра  «Мой бизнес»</dc:title>
  <dc:creator>пользователь</dc:creator>
  <cp:lastModifiedBy>Полина Шакирзянова</cp:lastModifiedBy>
  <cp:revision>123</cp:revision>
  <cp:lastPrinted>2021-09-16T02:19:36Z</cp:lastPrinted>
  <dcterms:modified xsi:type="dcterms:W3CDTF">2023-12-13T03:25:02Z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2022225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