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2"/>
  </p:notesMasterIdLst>
  <p:sldIdLst>
    <p:sldId id="267" r:id="rId2"/>
    <p:sldId id="414" r:id="rId3"/>
    <p:sldId id="269" r:id="rId4"/>
    <p:sldId id="371" r:id="rId5"/>
    <p:sldId id="375" r:id="rId6"/>
    <p:sldId id="383" r:id="rId7"/>
    <p:sldId id="384" r:id="rId8"/>
    <p:sldId id="385" r:id="rId9"/>
    <p:sldId id="373" r:id="rId10"/>
    <p:sldId id="391" r:id="rId11"/>
    <p:sldId id="413" r:id="rId12"/>
    <p:sldId id="409" r:id="rId13"/>
    <p:sldId id="412" r:id="rId14"/>
    <p:sldId id="411" r:id="rId15"/>
    <p:sldId id="410" r:id="rId16"/>
    <p:sldId id="401" r:id="rId17"/>
    <p:sldId id="408" r:id="rId18"/>
    <p:sldId id="377" r:id="rId19"/>
    <p:sldId id="402" r:id="rId20"/>
    <p:sldId id="374" r:id="rId21"/>
    <p:sldId id="390" r:id="rId22"/>
    <p:sldId id="395" r:id="rId23"/>
    <p:sldId id="388" r:id="rId24"/>
    <p:sldId id="381" r:id="rId25"/>
    <p:sldId id="359" r:id="rId26"/>
    <p:sldId id="286" r:id="rId27"/>
    <p:sldId id="363" r:id="rId28"/>
    <p:sldId id="360" r:id="rId29"/>
    <p:sldId id="334" r:id="rId30"/>
    <p:sldId id="415" r:id="rId31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9D813F9-F28E-0C44-A346-DEC14CF922E5}">
          <p14:sldIdLst>
            <p14:sldId id="267"/>
            <p14:sldId id="414"/>
            <p14:sldId id="269"/>
            <p14:sldId id="371"/>
            <p14:sldId id="375"/>
            <p14:sldId id="383"/>
            <p14:sldId id="384"/>
            <p14:sldId id="385"/>
            <p14:sldId id="373"/>
            <p14:sldId id="391"/>
            <p14:sldId id="413"/>
            <p14:sldId id="409"/>
            <p14:sldId id="412"/>
            <p14:sldId id="411"/>
            <p14:sldId id="410"/>
            <p14:sldId id="401"/>
            <p14:sldId id="408"/>
            <p14:sldId id="377"/>
            <p14:sldId id="402"/>
            <p14:sldId id="374"/>
            <p14:sldId id="390"/>
            <p14:sldId id="395"/>
            <p14:sldId id="388"/>
            <p14:sldId id="381"/>
            <p14:sldId id="359"/>
            <p14:sldId id="286"/>
            <p14:sldId id="363"/>
            <p14:sldId id="360"/>
            <p14:sldId id="334"/>
            <p14:sldId id="41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D1D1"/>
    <a:srgbClr val="4756A0"/>
    <a:srgbClr val="B1C1E4"/>
    <a:srgbClr val="B9B9B9"/>
    <a:srgbClr val="F1F1F1"/>
    <a:srgbClr val="A6A6A6"/>
    <a:srgbClr val="595959"/>
    <a:srgbClr val="FBFBFB"/>
    <a:srgbClr val="FCFCFC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4"/>
    <p:restoredTop sz="94162" autoAdjust="0"/>
  </p:normalViewPr>
  <p:slideViewPr>
    <p:cSldViewPr snapToGrid="0">
      <p:cViewPr>
        <p:scale>
          <a:sx n="130" d="100"/>
          <a:sy n="130" d="100"/>
        </p:scale>
        <p:origin x="96" y="-19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850039391194496"/>
          <c:y val="9.0156754660335875E-2"/>
          <c:w val="0.26130368841143758"/>
          <c:h val="0.829227948904911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B1C1E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536-F044-9683-AF306EA15244}"/>
              </c:ext>
            </c:extLst>
          </c:dPt>
          <c:dPt>
            <c:idx val="1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536-F044-9683-AF306EA15244}"/>
              </c:ext>
            </c:extLst>
          </c:dPt>
          <c:dPt>
            <c:idx val="2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536-F044-9683-AF306EA15244}"/>
              </c:ext>
            </c:extLst>
          </c:dPt>
          <c:dPt>
            <c:idx val="3"/>
            <c:invertIfNegative val="0"/>
            <c:bubble3D val="0"/>
            <c:spPr>
              <a:solidFill>
                <a:srgbClr val="4756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536-F044-9683-AF306EA1524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1,6%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536-F044-9683-AF306EA1524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3,2%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536-F044-9683-AF306EA1524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23,6%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536-F044-9683-AF306EA15244}"/>
                </c:ext>
              </c:extLst>
            </c:dLbl>
            <c:dLbl>
              <c:idx val="3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40,3%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D536-F044-9683-AF306EA152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4756A0"/>
                    </a:solidFill>
                    <a:latin typeface="Arial Black" panose="020B0604020202020204" pitchFamily="34" charset="0"/>
                    <a:ea typeface="+mn-ea"/>
                    <a:cs typeface="Arial Black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прочие</c:v>
                </c:pt>
                <c:pt idx="1">
                  <c:v>здравохранение, соц. услуги</c:v>
                </c:pt>
                <c:pt idx="2">
                  <c:v>обеспечение электрической энергией, газом и паром; конденсирование воздуха</c:v>
                </c:pt>
                <c:pt idx="3">
                  <c:v>обрабатывающее производство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3.9E-2</c:v>
                </c:pt>
                <c:pt idx="1">
                  <c:v>1.7999999999999999E-2</c:v>
                </c:pt>
                <c:pt idx="2">
                  <c:v>4.5999999999999999E-2</c:v>
                </c:pt>
                <c:pt idx="3">
                  <c:v>0.89700000000000002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536-F044-9683-AF306EA1524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923453711"/>
        <c:axId val="1217394272"/>
      </c:barChart>
      <c:catAx>
        <c:axId val="92345371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7394272"/>
        <c:crosses val="autoZero"/>
        <c:auto val="1"/>
        <c:lblAlgn val="ctr"/>
        <c:lblOffset val="100"/>
        <c:noMultiLvlLbl val="0"/>
      </c:catAx>
      <c:valAx>
        <c:axId val="1217394272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9234537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"/>
          <c:y val="9.0156754660335875E-2"/>
          <c:w val="0.46461171425719805"/>
          <c:h val="0.829227948904911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B1C1E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D2E-2D4B-B55A-631E22352E35}"/>
              </c:ext>
            </c:extLst>
          </c:dPt>
          <c:dPt>
            <c:idx val="1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D2E-2D4B-B55A-631E22352E35}"/>
              </c:ext>
            </c:extLst>
          </c:dPt>
          <c:dPt>
            <c:idx val="2"/>
            <c:invertIfNegative val="0"/>
            <c:bubble3D val="0"/>
            <c:spPr>
              <a:solidFill>
                <a:srgbClr val="4756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D2E-2D4B-B55A-631E22352E35}"/>
              </c:ext>
            </c:extLst>
          </c:dPt>
          <c:dLbls>
            <c:dLbl>
              <c:idx val="2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D2E-2D4B-B55A-631E22352E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4756A0"/>
                    </a:solidFill>
                    <a:latin typeface="Arial Black" panose="020B0604020202020204" pitchFamily="34" charset="0"/>
                    <a:ea typeface="+mn-ea"/>
                    <a:cs typeface="Arial Black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сельское, лесное хозяйство, охота </c:v>
                </c:pt>
                <c:pt idx="1">
                  <c:v>гос. управление. соцобеспечение, безопасность</c:v>
                </c:pt>
                <c:pt idx="2">
                  <c:v>обрабатывающее производство</c:v>
                </c:pt>
              </c:strCache>
            </c:strRef>
          </c:cat>
          <c:val>
            <c:numRef>
              <c:f>Лист1!$B$2:$B$4</c:f>
              <c:numCache>
                <c:formatCode>#\ ##0\ [$₽-419]</c:formatCode>
                <c:ptCount val="3"/>
                <c:pt idx="0">
                  <c:v>41533.33</c:v>
                </c:pt>
                <c:pt idx="1">
                  <c:v>47036.59</c:v>
                </c:pt>
                <c:pt idx="2">
                  <c:v>59330.05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D2E-2D4B-B55A-631E22352E3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13"/>
        <c:overlap val="-18"/>
        <c:axId val="923453711"/>
        <c:axId val="1217394272"/>
      </c:barChart>
      <c:catAx>
        <c:axId val="9234537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7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217394272"/>
        <c:crosses val="autoZero"/>
        <c:auto val="1"/>
        <c:lblAlgn val="ctr"/>
        <c:lblOffset val="100"/>
        <c:noMultiLvlLbl val="0"/>
      </c:catAx>
      <c:valAx>
        <c:axId val="1217394272"/>
        <c:scaling>
          <c:orientation val="minMax"/>
        </c:scaling>
        <c:delete val="1"/>
        <c:axPos val="b"/>
        <c:numFmt formatCode="#\ ##0\ [$₽-419]" sourceLinked="1"/>
        <c:majorTickMark val="none"/>
        <c:minorTickMark val="none"/>
        <c:tickLblPos val="nextTo"/>
        <c:crossAx val="9234537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120621387412206"/>
          <c:y val="9.0156754660335875E-2"/>
          <c:w val="0.41854047734500277"/>
          <c:h val="0.829227948904911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Фонд оплаты труда</c:v>
                </c:pt>
              </c:strCache>
            </c:strRef>
          </c:tx>
          <c:spPr>
            <a:solidFill>
              <a:srgbClr val="4756A0"/>
            </a:solidFill>
            <a:ln>
              <a:noFill/>
            </a:ln>
            <a:effectLst>
              <a:softEdge rad="0"/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1-208E-452B-9FF9-D2DB54C73448}"/>
              </c:ext>
            </c:extLst>
          </c:dPt>
          <c:dPt>
            <c:idx val="1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3-208E-452B-9FF9-D2DB54C73448}"/>
              </c:ext>
            </c:extLst>
          </c:dPt>
          <c:dPt>
            <c:idx val="2"/>
            <c:invertIfNegative val="0"/>
            <c:bubble3D val="0"/>
            <c:spPr>
              <a:solidFill>
                <a:srgbClr val="4756A0"/>
              </a:solidFill>
              <a:ln>
                <a:noFill/>
              </a:ln>
              <a:effectLst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5-208E-452B-9FF9-D2DB54C7344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4756A0"/>
                    </a:solidFill>
                    <a:latin typeface="Arial Black" panose="020B0604020202020204" pitchFamily="34" charset="0"/>
                    <a:ea typeface="+mn-ea"/>
                    <a:cs typeface="Arial Black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#\ ##0\ [$₽-419]</c:formatCode>
                <c:ptCount val="3"/>
                <c:pt idx="0">
                  <c:v>3240120</c:v>
                </c:pt>
                <c:pt idx="1">
                  <c:v>4245223</c:v>
                </c:pt>
                <c:pt idx="2">
                  <c:v>1267058.1000000001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08E-452B-9FF9-D2DB54C7344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923453711"/>
        <c:axId val="1217394272"/>
      </c:barChart>
      <c:catAx>
        <c:axId val="9234537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7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217394272"/>
        <c:crosses val="autoZero"/>
        <c:auto val="1"/>
        <c:lblAlgn val="ctr"/>
        <c:lblOffset val="100"/>
        <c:noMultiLvlLbl val="0"/>
      </c:catAx>
      <c:valAx>
        <c:axId val="1217394272"/>
        <c:scaling>
          <c:orientation val="minMax"/>
        </c:scaling>
        <c:delete val="1"/>
        <c:axPos val="b"/>
        <c:numFmt formatCode="#\ ##0\ [$₽-419]" sourceLinked="1"/>
        <c:majorTickMark val="none"/>
        <c:minorTickMark val="none"/>
        <c:tickLblPos val="nextTo"/>
        <c:crossAx val="9234537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0.06551</cdr:x>
      <cdr:y>0.08932</cdr:y>
    </cdr:from>
    <cdr:to>
      <cdr:x>0.50785</cdr:x>
      <cdr:y>0.90021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6129DF8-8729-4DDF-A75F-A7491CB0DAEB}"/>
            </a:ext>
          </a:extLst>
        </cdr:cNvPr>
        <cdr:cNvSpPr txBox="1"/>
      </cdr:nvSpPr>
      <cdr:spPr>
        <a:xfrm xmlns:a="http://schemas.openxmlformats.org/drawingml/2006/main">
          <a:off x="194319" y="359057"/>
          <a:ext cx="1312155" cy="32595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</cdr:x>
      <cdr:y>0.15016</cdr:y>
    </cdr:from>
    <cdr:to>
      <cdr:x>0.50785</cdr:x>
      <cdr:y>0.90021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FD0765C9-0081-44EE-8333-DDBEC42DDDCF}"/>
            </a:ext>
          </a:extLst>
        </cdr:cNvPr>
        <cdr:cNvSpPr txBox="1"/>
      </cdr:nvSpPr>
      <cdr:spPr>
        <a:xfrm xmlns:a="http://schemas.openxmlformats.org/drawingml/2006/main">
          <a:off x="0" y="603604"/>
          <a:ext cx="1506474" cy="30149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ru-RU" sz="1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Торговля</a:t>
          </a:r>
        </a:p>
        <a:p xmlns:a="http://schemas.openxmlformats.org/drawingml/2006/main">
          <a:pPr algn="r"/>
          <a:endParaRPr lang="ru-RU" b="1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r"/>
          <a:endParaRPr lang="ru-RU" sz="1100" b="1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r"/>
          <a:endParaRPr lang="ru-RU" b="1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r"/>
          <a:endParaRPr lang="ru-RU" sz="1100" b="1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r"/>
          <a:r>
            <a: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КФХ</a:t>
          </a:r>
        </a:p>
        <a:p xmlns:a="http://schemas.openxmlformats.org/drawingml/2006/main">
          <a:pPr algn="r"/>
          <a:endParaRPr lang="ru-RU" b="1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r"/>
          <a:endParaRPr lang="ru-RU" b="1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r"/>
          <a:endParaRPr lang="ru-RU" b="1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r"/>
          <a:endParaRPr lang="ru-RU" b="1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r"/>
          <a:r>
            <a: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Пассажирские перевозки</a:t>
          </a:r>
        </a:p>
        <a:p xmlns:a="http://schemas.openxmlformats.org/drawingml/2006/main">
          <a:pPr algn="r"/>
          <a:endParaRPr lang="ru-RU" b="1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r"/>
          <a:endParaRPr lang="ru-RU" b="1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r"/>
          <a:endParaRPr lang="ru-RU" b="1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r"/>
          <a:r>
            <a: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Лесозаготовки</a:t>
          </a:r>
        </a:p>
        <a:p xmlns:a="http://schemas.openxmlformats.org/drawingml/2006/main">
          <a:pPr algn="r"/>
          <a:endParaRPr lang="ru-RU" b="1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r"/>
          <a:endParaRPr lang="ru-RU" sz="1100" b="1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r"/>
          <a:endParaRPr lang="ru-RU" sz="1100" b="1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ID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B37D7-8989-964D-A8C1-BF06A633812A}" type="datetimeFigureOut">
              <a:rPr lang="ru-ID" smtClean="0"/>
              <a:t>07/28/2026</a:t>
            </a:fld>
            <a:endParaRPr lang="ru-ID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ID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ID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ID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20CD8-132A-1A42-9C3F-9E9662FD4B9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31069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6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118345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561FA-9976-CAF5-DD77-B92DDE17F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3D878AB-4BD7-15A7-CB63-B319F6CB56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268BAC2-3D8D-FED3-772D-3D3029876A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66881B8-A6F6-C951-5903-60E3EE9087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15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0886266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A78B7-45C9-6973-AA8F-F0E752135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D37853A-B8AF-55A1-7B01-3E1F40E2AC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6B8B35C-4133-E1D6-9F51-498BF5B2B6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0A3BA0-D286-A1E5-3AB7-E4C28AD8A6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16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1218455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F79C1-152E-6DD3-914F-0975F6064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3440153-E37B-8928-C321-4FF7191F96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B100BCA-CCC8-C840-A107-7B63A6D370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CBA88BC-B174-F26A-60B2-81DA885D49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17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9912661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BCC1B-C639-1BB8-956F-A6C62B6E8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F1485FD-BE14-D346-9FB3-2D5150BEA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5966B83-3494-8F01-AF2D-1BEBA2A72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3A82F7-7F86-790C-AC05-42214FC78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19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0101147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21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6163275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7F9D7-69DD-4EB2-972F-98B824971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B7D7F1A-BE5B-66EE-342D-3538B6608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4178875-FF37-EE86-DAD7-380DFAB7B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B63DEEC-3F28-764A-E6C2-61F16D030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22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535772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23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7192970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24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8984639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26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4096918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27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459983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7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2537869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28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1266873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29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53593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8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18284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9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96060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10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170714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EE848-E41B-A1B8-4AC0-0D7577460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D2D8F3F-87A9-9214-6BBF-7ADA34AB94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20DAD4F-891F-3AFF-D81F-EDE67BB05D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5530A5D-6A41-8892-BB6A-9B2EEEE272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11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142652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EFA0D-6428-3827-D96C-1BB124B05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916B94C-70F6-B99C-CB43-DE5BC9AA4D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F8BAAF5-7963-8DEE-5344-3AA996BB52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8C3EC21-D4F7-DE0F-7A01-52679D2165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12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2048281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87960-28E4-7815-99D9-313CF635A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DA2913B-9A35-EB12-F0F4-6B10F339C4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9A7AF89-1190-B616-3F7D-22A7024935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1CCF27-DA1B-E069-F741-60B8BE1108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13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644384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DBB93-B757-138D-B134-2ED1B4D97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747CA01-0EBC-EB1B-552C-CF6A5BC651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1CEB553-9204-3270-9127-1D0254F81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661B194-9608-E569-C7DD-6CE7A7FC9B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14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989558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8016-56EC-0A43-ADB2-8D6B320CC239}" type="datetime1">
              <a:rPr lang="ru-RU" smtClean="0"/>
              <a:t>28.07.2026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56264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25D4-5D07-C84F-8F5B-C0FCE56BAA04}" type="datetime1">
              <a:rPr lang="ru-RU" smtClean="0"/>
              <a:t>28.07.2026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80939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25FE6-9F58-E04A-AF5D-E0D3CED08D0B}" type="datetime1">
              <a:rPr lang="ru-RU" smtClean="0"/>
              <a:t>28.07.2026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55683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93C6A-949B-8546-BF85-B80F61ADB7C8}" type="datetime1">
              <a:rPr lang="ru-RU" smtClean="0"/>
              <a:t>28.07.2026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099226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1187-46BE-9D44-A2D2-7AB336D6874D}" type="datetime1">
              <a:rPr lang="ru-RU" smtClean="0"/>
              <a:t>28.07.2026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84368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ED714-477C-8E4F-80B2-8100E37C6C45}" type="datetime1">
              <a:rPr lang="ru-RU" smtClean="0"/>
              <a:t>28.07.2026</a:t>
            </a:fld>
            <a:endParaRPr lang="ru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94144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CC66-20DE-6A40-94F2-95386CD16213}" type="datetime1">
              <a:rPr lang="ru-RU" smtClean="0"/>
              <a:t>28.07.2026</a:t>
            </a:fld>
            <a:endParaRPr lang="ru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710799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66C4-FF1D-DE42-949B-EFC34EECAF9A}" type="datetime1">
              <a:rPr lang="ru-RU" smtClean="0"/>
              <a:t>28.07.2026</a:t>
            </a:fld>
            <a:endParaRPr lang="ru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820264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0058-7471-E142-87EA-3597FEA11B8A}" type="datetime1">
              <a:rPr lang="ru-RU" smtClean="0"/>
              <a:t>28.07.2026</a:t>
            </a:fld>
            <a:endParaRPr lang="ru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16710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BD9B-40A4-764D-8305-4622582737AA}" type="datetime1">
              <a:rPr lang="ru-RU" smtClean="0"/>
              <a:t>28.07.2026</a:t>
            </a:fld>
            <a:endParaRPr lang="ru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10703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164F-07BA-6243-AF5E-D22E108E4987}" type="datetime1">
              <a:rPr lang="ru-RU" smtClean="0"/>
              <a:t>28.07.2026</a:t>
            </a:fld>
            <a:endParaRPr lang="ru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33252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9ACFB-CE6A-F744-9AEA-E08B5B8BAE3D}" type="datetime1">
              <a:rPr lang="ru-RU" smtClean="0"/>
              <a:t>28.07.2026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29922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9.png"/><Relationship Id="rId7" Type="http://schemas.openxmlformats.org/officeDocument/2006/relationships/image" Target="../media/image3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7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svg"/><Relationship Id="rId5" Type="http://schemas.openxmlformats.org/officeDocument/2006/relationships/image" Target="../media/image74.png"/><Relationship Id="rId10" Type="http://schemas.openxmlformats.org/officeDocument/2006/relationships/image" Target="../media/image79.svg"/><Relationship Id="rId4" Type="http://schemas.openxmlformats.org/officeDocument/2006/relationships/image" Target="../media/image73.svg"/><Relationship Id="rId9" Type="http://schemas.openxmlformats.org/officeDocument/2006/relationships/image" Target="../media/image7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svg"/><Relationship Id="rId5" Type="http://schemas.openxmlformats.org/officeDocument/2006/relationships/image" Target="../media/image82.png"/><Relationship Id="rId4" Type="http://schemas.openxmlformats.org/officeDocument/2006/relationships/image" Target="../media/image81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svg"/><Relationship Id="rId5" Type="http://schemas.openxmlformats.org/officeDocument/2006/relationships/image" Target="../media/image82.png"/><Relationship Id="rId4" Type="http://schemas.openxmlformats.org/officeDocument/2006/relationships/image" Target="../media/image81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8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10" Type="http://schemas.openxmlformats.org/officeDocument/2006/relationships/image" Target="../media/image89.svg"/><Relationship Id="rId4" Type="http://schemas.openxmlformats.org/officeDocument/2006/relationships/image" Target="../media/image85.svg"/><Relationship Id="rId9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8.xml"/><Relationship Id="rId18" Type="http://schemas.openxmlformats.org/officeDocument/2006/relationships/slide" Target="slide25.xml"/><Relationship Id="rId3" Type="http://schemas.openxmlformats.org/officeDocument/2006/relationships/slide" Target="slide3.xml"/><Relationship Id="rId7" Type="http://schemas.openxmlformats.org/officeDocument/2006/relationships/slide" Target="slide8.xml"/><Relationship Id="rId12" Type="http://schemas.openxmlformats.org/officeDocument/2006/relationships/slide" Target="slide17.xml"/><Relationship Id="rId17" Type="http://schemas.openxmlformats.org/officeDocument/2006/relationships/slide" Target="slide24.xml"/><Relationship Id="rId2" Type="http://schemas.openxmlformats.org/officeDocument/2006/relationships/image" Target="../media/image1.jpeg"/><Relationship Id="rId16" Type="http://schemas.openxmlformats.org/officeDocument/2006/relationships/slide" Target="slide21.xml"/><Relationship Id="rId20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15.xml"/><Relationship Id="rId5" Type="http://schemas.openxmlformats.org/officeDocument/2006/relationships/slide" Target="slide5.xml"/><Relationship Id="rId15" Type="http://schemas.openxmlformats.org/officeDocument/2006/relationships/slide" Target="slide20.xml"/><Relationship Id="rId10" Type="http://schemas.openxmlformats.org/officeDocument/2006/relationships/slide" Target="slide13.xml"/><Relationship Id="rId19" Type="http://schemas.openxmlformats.org/officeDocument/2006/relationships/slide" Target="slide26.xml"/><Relationship Id="rId4" Type="http://schemas.openxmlformats.org/officeDocument/2006/relationships/slide" Target="slide4.xml"/><Relationship Id="rId9" Type="http://schemas.openxmlformats.org/officeDocument/2006/relationships/slide" Target="slide12.xml"/><Relationship Id="rId14" Type="http://schemas.openxmlformats.org/officeDocument/2006/relationships/slide" Target="slide1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0.png"/><Relationship Id="rId18" Type="http://schemas.openxmlformats.org/officeDocument/2006/relationships/image" Target="../media/image42.svg"/><Relationship Id="rId3" Type="http://schemas.openxmlformats.org/officeDocument/2006/relationships/image" Target="../media/image93.svg"/><Relationship Id="rId7" Type="http://schemas.openxmlformats.org/officeDocument/2006/relationships/image" Target="../media/image97.svg"/><Relationship Id="rId12" Type="http://schemas.openxmlformats.org/officeDocument/2006/relationships/image" Target="../media/image20.jpg"/><Relationship Id="rId17" Type="http://schemas.openxmlformats.org/officeDocument/2006/relationships/image" Target="../media/image41.png"/><Relationship Id="rId2" Type="http://schemas.openxmlformats.org/officeDocument/2006/relationships/image" Target="../media/image92.png"/><Relationship Id="rId16" Type="http://schemas.openxmlformats.org/officeDocument/2006/relationships/image" Target="../media/image103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png"/><Relationship Id="rId11" Type="http://schemas.openxmlformats.org/officeDocument/2006/relationships/image" Target="../media/image52.svg"/><Relationship Id="rId5" Type="http://schemas.openxmlformats.org/officeDocument/2006/relationships/image" Target="../media/image95.svg"/><Relationship Id="rId15" Type="http://schemas.openxmlformats.org/officeDocument/2006/relationships/image" Target="../media/image102.png"/><Relationship Id="rId10" Type="http://schemas.openxmlformats.org/officeDocument/2006/relationships/image" Target="../media/image51.png"/><Relationship Id="rId4" Type="http://schemas.openxmlformats.org/officeDocument/2006/relationships/image" Target="../media/image94.png"/><Relationship Id="rId9" Type="http://schemas.openxmlformats.org/officeDocument/2006/relationships/image" Target="../media/image99.svg"/><Relationship Id="rId14" Type="http://schemas.openxmlformats.org/officeDocument/2006/relationships/image" Target="../media/image10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6.svg"/><Relationship Id="rId4" Type="http://schemas.openxmlformats.org/officeDocument/2006/relationships/image" Target="../media/image10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sv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12" Type="http://schemas.openxmlformats.org/officeDocument/2006/relationships/image" Target="../media/image118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svg"/><Relationship Id="rId11" Type="http://schemas.openxmlformats.org/officeDocument/2006/relationships/image" Target="../media/image117.png"/><Relationship Id="rId5" Type="http://schemas.openxmlformats.org/officeDocument/2006/relationships/image" Target="../media/image111.png"/><Relationship Id="rId10" Type="http://schemas.openxmlformats.org/officeDocument/2006/relationships/image" Target="../media/image116.svg"/><Relationship Id="rId4" Type="http://schemas.openxmlformats.org/officeDocument/2006/relationships/image" Target="../media/image110.svg"/><Relationship Id="rId9" Type="http://schemas.openxmlformats.org/officeDocument/2006/relationships/image" Target="../media/image1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sv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12" Type="http://schemas.openxmlformats.org/officeDocument/2006/relationships/image" Target="../media/image128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sv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0" Type="http://schemas.openxmlformats.org/officeDocument/2006/relationships/image" Target="../media/image126.svg"/><Relationship Id="rId4" Type="http://schemas.openxmlformats.org/officeDocument/2006/relationships/image" Target="../media/image120.svg"/><Relationship Id="rId9" Type="http://schemas.openxmlformats.org/officeDocument/2006/relationships/image" Target="../media/image1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svg"/><Relationship Id="rId13" Type="http://schemas.openxmlformats.org/officeDocument/2006/relationships/image" Target="../media/image140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12" Type="http://schemas.openxmlformats.org/officeDocument/2006/relationships/image" Target="../media/image139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3.sv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0" Type="http://schemas.openxmlformats.org/officeDocument/2006/relationships/image" Target="../media/image137.svg"/><Relationship Id="rId4" Type="http://schemas.openxmlformats.org/officeDocument/2006/relationships/image" Target="../media/image131.svg"/><Relationship Id="rId9" Type="http://schemas.openxmlformats.org/officeDocument/2006/relationships/image" Target="../media/image136.png"/><Relationship Id="rId14" Type="http://schemas.openxmlformats.org/officeDocument/2006/relationships/image" Target="../media/image141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4.jpg"/><Relationship Id="rId4" Type="http://schemas.openxmlformats.org/officeDocument/2006/relationships/image" Target="../media/image143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152.svg"/><Relationship Id="rId3" Type="http://schemas.openxmlformats.org/officeDocument/2006/relationships/image" Target="../media/image142.jpg"/><Relationship Id="rId7" Type="http://schemas.openxmlformats.org/officeDocument/2006/relationships/image" Target="../media/image148.svg"/><Relationship Id="rId12" Type="http://schemas.openxmlformats.org/officeDocument/2006/relationships/image" Target="../media/image15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7.png"/><Relationship Id="rId11" Type="http://schemas.openxmlformats.org/officeDocument/2006/relationships/image" Target="../media/image150.svg"/><Relationship Id="rId5" Type="http://schemas.openxmlformats.org/officeDocument/2006/relationships/image" Target="../media/image146.svg"/><Relationship Id="rId10" Type="http://schemas.openxmlformats.org/officeDocument/2006/relationships/image" Target="../media/image149.png"/><Relationship Id="rId4" Type="http://schemas.openxmlformats.org/officeDocument/2006/relationships/image" Target="../media/image145.png"/><Relationship Id="rId9" Type="http://schemas.openxmlformats.org/officeDocument/2006/relationships/image" Target="../media/image95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13" Type="http://schemas.openxmlformats.org/officeDocument/2006/relationships/image" Target="../media/image25.png"/><Relationship Id="rId18" Type="http://schemas.openxmlformats.org/officeDocument/2006/relationships/image" Target="../media/image30.svg"/><Relationship Id="rId3" Type="http://schemas.openxmlformats.org/officeDocument/2006/relationships/image" Target="../media/image15.svg"/><Relationship Id="rId21" Type="http://schemas.openxmlformats.org/officeDocument/2006/relationships/image" Target="../media/image33.png"/><Relationship Id="rId7" Type="http://schemas.openxmlformats.org/officeDocument/2006/relationships/image" Target="../media/image19.svg"/><Relationship Id="rId12" Type="http://schemas.openxmlformats.org/officeDocument/2006/relationships/image" Target="../media/image24.svg"/><Relationship Id="rId17" Type="http://schemas.openxmlformats.org/officeDocument/2006/relationships/image" Target="../media/image29.pn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20" Type="http://schemas.openxmlformats.org/officeDocument/2006/relationships/image" Target="../media/image3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svg"/><Relationship Id="rId5" Type="http://schemas.openxmlformats.org/officeDocument/2006/relationships/image" Target="../media/image17.sv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10" Type="http://schemas.openxmlformats.org/officeDocument/2006/relationships/image" Target="../media/image22.sv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Relationship Id="rId22" Type="http://schemas.openxmlformats.org/officeDocument/2006/relationships/image" Target="../media/image34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chart" Target="../charts/chart2.xml"/><Relationship Id="rId7" Type="http://schemas.openxmlformats.org/officeDocument/2006/relationships/image" Target="../media/image4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13" Type="http://schemas.openxmlformats.org/officeDocument/2006/relationships/image" Target="../media/image49.png"/><Relationship Id="rId18" Type="http://schemas.openxmlformats.org/officeDocument/2006/relationships/image" Target="../media/image54.svg"/><Relationship Id="rId3" Type="http://schemas.openxmlformats.org/officeDocument/2006/relationships/image" Target="../media/image23.png"/><Relationship Id="rId7" Type="http://schemas.openxmlformats.org/officeDocument/2006/relationships/image" Target="../media/image43.png"/><Relationship Id="rId12" Type="http://schemas.openxmlformats.org/officeDocument/2006/relationships/image" Target="../media/image48.sv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2.svg"/><Relationship Id="rId20" Type="http://schemas.openxmlformats.org/officeDocument/2006/relationships/image" Target="../media/image5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sv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svg"/><Relationship Id="rId19" Type="http://schemas.openxmlformats.org/officeDocument/2006/relationships/image" Target="../media/image35.png"/><Relationship Id="rId4" Type="http://schemas.openxmlformats.org/officeDocument/2006/relationships/image" Target="../media/image24.svg"/><Relationship Id="rId9" Type="http://schemas.openxmlformats.org/officeDocument/2006/relationships/image" Target="../media/image45.png"/><Relationship Id="rId14" Type="http://schemas.openxmlformats.org/officeDocument/2006/relationships/image" Target="../media/image5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10" Type="http://schemas.openxmlformats.org/officeDocument/2006/relationships/image" Target="../media/image63.svg"/><Relationship Id="rId4" Type="http://schemas.openxmlformats.org/officeDocument/2006/relationships/image" Target="../media/image57.svg"/><Relationship Id="rId9" Type="http://schemas.openxmlformats.org/officeDocument/2006/relationships/image" Target="../media/image6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g"/><Relationship Id="rId3" Type="http://schemas.openxmlformats.org/officeDocument/2006/relationships/image" Target="../media/image64.png"/><Relationship Id="rId7" Type="http://schemas.openxmlformats.org/officeDocument/2006/relationships/image" Target="../media/image6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66.jpg"/><Relationship Id="rId4" Type="http://schemas.openxmlformats.org/officeDocument/2006/relationships/image" Target="../media/image6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35A2E48-CBA7-81AD-1A95-7B102E7F945B}"/>
              </a:ext>
            </a:extLst>
          </p:cNvPr>
          <p:cNvSpPr/>
          <p:nvPr/>
        </p:nvSpPr>
        <p:spPr>
          <a:xfrm>
            <a:off x="7515735" y="158307"/>
            <a:ext cx="2251082" cy="727622"/>
          </a:xfrm>
          <a:prstGeom prst="roundRect">
            <a:avLst>
              <a:gd name="adj" fmla="val 27462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ШИМАНОВСКИЙ МУНИЦИПАЛЬНЫЙ ОКРУГ</a:t>
            </a:r>
            <a:endParaRPr kumimoji="0" lang="ru-ID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538401" y="5029581"/>
            <a:ext cx="731788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ШИМАНОВСКОГО МУНИЦИПАЛЬНОГО ОКРУГА АМУРСКОЙ ОБЛАСТИ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48A14C-7E6E-E9C5-E8DE-FFE2EB5D9135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ПРОЕКТНЫМ ОФИСОМ (ОТДЕЛОМ ЭКОНОМИКИ АДМИНИСТРАЦИИ ШИМАНОВСКОГО ОКРУГА)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31722E-E874-1A99-07C5-CE6DC9B6B33C}"/>
              </a:ext>
            </a:extLst>
          </p:cNvPr>
          <p:cNvSpPr txBox="1"/>
          <p:nvPr/>
        </p:nvSpPr>
        <p:spPr>
          <a:xfrm>
            <a:off x="7856283" y="3510169"/>
            <a:ext cx="16748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КРУПНО РАЗМЕСТИТЬ ГЕРБ ВАШЕГО МУНИЦИПАЛИТЕТА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7ED1A0-48E0-A223-6067-DBC0A849975B}"/>
              </a:ext>
            </a:extLst>
          </p:cNvPr>
          <p:cNvSpPr txBox="1"/>
          <p:nvPr/>
        </p:nvSpPr>
        <p:spPr>
          <a:xfrm>
            <a:off x="858321" y="3510169"/>
            <a:ext cx="174491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РАЗМЕСТИТЬ ФОТО ВАШЕГО МУНИЦИПАЛИТЕТА</a:t>
            </a:r>
          </a:p>
        </p:txBody>
      </p:sp>
      <p:pic>
        <p:nvPicPr>
          <p:cNvPr id="13" name="Рисунок 12" descr="Шимановский МР_ПП-01">
            <a:extLst>
              <a:ext uri="{FF2B5EF4-FFF2-40B4-BE49-F238E27FC236}">
                <a16:creationId xmlns:a16="http://schemas.microsoft.com/office/drawing/2014/main" id="{8806EC9F-29D4-4AAE-B5FE-6BE5A5605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351" y="237955"/>
            <a:ext cx="490537" cy="5683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7DF05C-9A5F-433E-A6EC-9E3FC9FDE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2813" y="1026354"/>
            <a:ext cx="2210353" cy="31265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528BCDD-E5F1-47B7-9375-9DF2886EDBB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8401" y="720423"/>
            <a:ext cx="6665250" cy="406208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895831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BC8D717-CE48-40B8-9CD6-B4DD2479C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5201" y="1669203"/>
            <a:ext cx="5194754" cy="3798052"/>
          </a:xfrm>
          <a:prstGeom prst="rect">
            <a:avLst/>
          </a:prstGeom>
        </p:spPr>
      </p:pic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627016" y="2287721"/>
            <a:ext cx="3977403" cy="2045740"/>
          </a:xfrm>
          <a:prstGeom prst="roundRect">
            <a:avLst>
              <a:gd name="adj" fmla="val 7045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b="1" dirty="0"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</a:p>
          <a:p>
            <a:r>
              <a:rPr lang="ru-ID" sz="2400" dirty="0">
                <a:latin typeface="Arial" panose="020B0604020202020204" pitchFamily="34" charset="0"/>
                <a:cs typeface="Arial" panose="020B0604020202020204" pitchFamily="34" charset="0"/>
              </a:rPr>
              <a:t>ТУРИСТИЧЕСКИЕ МАРШРУТЫ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3E6210EF-3CE9-687B-D58A-316299AB2051}"/>
              </a:ext>
            </a:extLst>
          </p:cNvPr>
          <p:cNvSpPr/>
          <p:nvPr/>
        </p:nvSpPr>
        <p:spPr>
          <a:xfrm>
            <a:off x="627016" y="1401546"/>
            <a:ext cx="3977403" cy="775597"/>
          </a:xfrm>
          <a:prstGeom prst="roundRect">
            <a:avLst>
              <a:gd name="adj" fmla="val 324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ТУРИСТИЧЕСКИЕ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ПЕШЕХОДНЫЕ И АВТОМОБИЛЬНЫЕ МАРШРУТЫ 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2E6E61-8778-3D82-B66B-86675CBE24C0}"/>
              </a:ext>
            </a:extLst>
          </p:cNvPr>
          <p:cNvSpPr txBox="1"/>
          <p:nvPr/>
        </p:nvSpPr>
        <p:spPr>
          <a:xfrm>
            <a:off x="1163719" y="2617161"/>
            <a:ext cx="2136072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Геологический памятник природы областного значения</a:t>
            </a:r>
          </a:p>
          <a:p>
            <a:r>
              <a:rPr lang="ru-RU" sz="10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«Горящие горы»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11473CE6-90F5-AEE0-DE2C-741B3FB20BBD}"/>
              </a:ext>
            </a:extLst>
          </p:cNvPr>
          <p:cNvSpPr/>
          <p:nvPr/>
        </p:nvSpPr>
        <p:spPr>
          <a:xfrm>
            <a:off x="845028" y="2746409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099476-09E3-2F37-3B67-A28244658081}"/>
              </a:ext>
            </a:extLst>
          </p:cNvPr>
          <p:cNvSpPr txBox="1"/>
          <p:nvPr/>
        </p:nvSpPr>
        <p:spPr>
          <a:xfrm>
            <a:off x="1163719" y="3459377"/>
            <a:ext cx="185777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Туристический визит центр «</a:t>
            </a:r>
            <a:r>
              <a:rPr lang="ru-RU" sz="10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Легенды Кумары» 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A4F9D21E-69D1-7F1B-E002-38AFEE7A6866}"/>
              </a:ext>
            </a:extLst>
          </p:cNvPr>
          <p:cNvSpPr/>
          <p:nvPr/>
        </p:nvSpPr>
        <p:spPr>
          <a:xfrm>
            <a:off x="845028" y="3534503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B0B5799-F18D-7293-0C7F-935E19DADBF5}"/>
              </a:ext>
            </a:extLst>
          </p:cNvPr>
          <p:cNvSpPr txBox="1"/>
          <p:nvPr/>
        </p:nvSpPr>
        <p:spPr>
          <a:xfrm>
            <a:off x="5605006" y="5641597"/>
            <a:ext cx="2107223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ТРАНСПОРТНОЕ СООБЩЕНИЕ </a:t>
            </a:r>
          </a:p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Шимановск – </a:t>
            </a:r>
            <a:r>
              <a:rPr lang="ru-RU" sz="700" b="1" spc="-30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Нововоскресеновка</a:t>
            </a:r>
            <a:endParaRPr lang="ru-RU" sz="700" b="1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Шимановск - Малиновка</a:t>
            </a:r>
          </a:p>
        </p:txBody>
      </p:sp>
      <p:pic>
        <p:nvPicPr>
          <p:cNvPr id="95" name="Рисунок 94" descr="Горы со сплошной заливкой">
            <a:extLst>
              <a:ext uri="{FF2B5EF4-FFF2-40B4-BE49-F238E27FC236}">
                <a16:creationId xmlns:a16="http://schemas.microsoft.com/office/drawing/2014/main" id="{BF317730-6154-4BCB-84AD-937311E9C3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18788" y="2182545"/>
            <a:ext cx="276598" cy="276598"/>
          </a:xfrm>
          <a:prstGeom prst="rect">
            <a:avLst/>
          </a:prstGeom>
        </p:spPr>
      </p:pic>
      <p:pic>
        <p:nvPicPr>
          <p:cNvPr id="97" name="Рисунок 96" descr="Огонь со сплошной заливкой">
            <a:extLst>
              <a:ext uri="{FF2B5EF4-FFF2-40B4-BE49-F238E27FC236}">
                <a16:creationId xmlns:a16="http://schemas.microsoft.com/office/drawing/2014/main" id="{58740305-8832-44E2-AC3C-8DB9C3F243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57087" y="2119945"/>
            <a:ext cx="114396" cy="11439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B5BA4DD4-6316-4DC5-B945-A0F9FF3732B9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128021B3-A9EC-4A06-B99C-B5A1E80E7277}"/>
              </a:ext>
            </a:extLst>
          </p:cNvPr>
          <p:cNvCxnSpPr/>
          <p:nvPr/>
        </p:nvCxnSpPr>
        <p:spPr>
          <a:xfrm>
            <a:off x="5057029" y="5795228"/>
            <a:ext cx="413468" cy="0"/>
          </a:xfrm>
          <a:prstGeom prst="line">
            <a:avLst/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7" name="Рисунок 16" descr="Пользователи со сплошной заливкой">
            <a:extLst>
              <a:ext uri="{FF2B5EF4-FFF2-40B4-BE49-F238E27FC236}">
                <a16:creationId xmlns:a16="http://schemas.microsoft.com/office/drawing/2014/main" id="{0FC0CACA-B02E-4DF0-A8D8-E00C65F56C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92858" y="3767154"/>
            <a:ext cx="238741" cy="23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418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B3B4E-A3F1-9268-7E15-834DA4EE0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B005C025-2623-9580-35BF-52C29B12C5F2}"/>
              </a:ext>
            </a:extLst>
          </p:cNvPr>
          <p:cNvSpPr/>
          <p:nvPr/>
        </p:nvSpPr>
        <p:spPr>
          <a:xfrm>
            <a:off x="640991" y="1407121"/>
            <a:ext cx="2934749" cy="1116000"/>
          </a:xfrm>
          <a:prstGeom prst="roundRect">
            <a:avLst>
              <a:gd name="adj" fmla="val 2374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ВЫВОД</a:t>
            </a:r>
            <a:endParaRPr lang="ru-RU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2DD9035D-0DB5-F710-38AF-4E84C7321C56}"/>
              </a:ext>
            </a:extLst>
          </p:cNvPr>
          <p:cNvSpPr/>
          <p:nvPr/>
        </p:nvSpPr>
        <p:spPr>
          <a:xfrm>
            <a:off x="640991" y="2670151"/>
            <a:ext cx="2934749" cy="1116000"/>
          </a:xfrm>
          <a:prstGeom prst="roundRect">
            <a:avLst>
              <a:gd name="adj" fmla="val 226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ОСНОВНЫЕ ТРУДНОСТИ</a:t>
            </a:r>
            <a:endParaRPr lang="ru-RU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 реализации инвестиционных проектов</a:t>
            </a:r>
            <a:endParaRPr kumimoji="0" lang="ru-ID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C5CC6982-BC12-C140-E606-CC07C9F36009}"/>
              </a:ext>
            </a:extLst>
          </p:cNvPr>
          <p:cNvSpPr/>
          <p:nvPr/>
        </p:nvSpPr>
        <p:spPr>
          <a:xfrm>
            <a:off x="640991" y="3933181"/>
            <a:ext cx="2934749" cy="1116000"/>
          </a:xfrm>
          <a:prstGeom prst="roundRect">
            <a:avLst>
              <a:gd name="adj" fmla="val 226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ГЛАВНАЯ ПРИЧИНА </a:t>
            </a:r>
            <a:endParaRPr lang="ru-RU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0" lang="ru-RU" sz="1050" b="1" i="0" u="none" strike="noStrike" kern="1200" cap="none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которой компании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 </a:t>
            </a:r>
            <a:r>
              <a:rPr kumimoji="0" lang="ru-RU" sz="1050" b="1" i="0" u="none" strike="noStrike" kern="1200" cap="none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 реализуют инвестиционные проекты</a:t>
            </a:r>
            <a:endParaRPr kumimoji="0" lang="ru-ID" sz="500" b="1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6BA6056E-D12F-33EB-59AB-07A8E8713A78}"/>
              </a:ext>
            </a:extLst>
          </p:cNvPr>
          <p:cNvSpPr/>
          <p:nvPr/>
        </p:nvSpPr>
        <p:spPr>
          <a:xfrm>
            <a:off x="640991" y="5196212"/>
            <a:ext cx="2934749" cy="1116000"/>
          </a:xfrm>
          <a:prstGeom prst="roundRect">
            <a:avLst>
              <a:gd name="adj" fmla="val 226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lang="ru-RU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ПРОЧИЕ ВЫВОДЫ</a:t>
            </a:r>
            <a:endParaRPr kumimoji="0" lang="ru-ID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33987FB9-B927-7B2C-FDA8-949F13EB4C31}"/>
              </a:ext>
            </a:extLst>
          </p:cNvPr>
          <p:cNvSpPr/>
          <p:nvPr/>
        </p:nvSpPr>
        <p:spPr>
          <a:xfrm>
            <a:off x="3731306" y="5196211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Текущих мер государственной поддержки недостаточно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еобходимо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развивать 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дорожно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транспортную инфраструктуру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еобходимо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развивать бизнес-инфраструктуру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(Т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ехнопарки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бизнес-инкубаторы, ОЭЗ)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A08B46-D94D-0287-1861-FDC8D42E6E4F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b="1" dirty="0">
                <a:latin typeface="Arial" panose="020B0604020202020204" pitchFamily="34" charset="0"/>
                <a:cs typeface="Arial" panose="020B0604020202020204" pitchFamily="34" charset="0"/>
              </a:rPr>
              <a:t>ПОЗИЦИЯ ПРЕДПРИНИМАТЕЛЕЙ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ru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217EEF0-7F35-C6AD-682A-7E716DC33D87}"/>
              </a:ext>
            </a:extLst>
          </p:cNvPr>
          <p:cNvSpPr/>
          <p:nvPr/>
        </p:nvSpPr>
        <p:spPr>
          <a:xfrm>
            <a:off x="627016" y="163628"/>
            <a:ext cx="1719674" cy="236828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 предпринимателей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id="{C0ACEFC3-9A08-37C3-AB09-1366646D4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D25CE0A5-C6DD-EFB5-7F0D-422A5515A6CF}"/>
              </a:ext>
            </a:extLst>
          </p:cNvPr>
          <p:cNvSpPr/>
          <p:nvPr/>
        </p:nvSpPr>
        <p:spPr>
          <a:xfrm>
            <a:off x="3731306" y="3919469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Ограничено возможность реализации инвестиционных проектов за счёт собственных средств,                   сложность с привлечением заемных средств</a:t>
            </a: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BE68BAEC-57FA-0428-15A8-90E073C6D260}"/>
              </a:ext>
            </a:extLst>
          </p:cNvPr>
          <p:cNvSpPr/>
          <p:nvPr/>
        </p:nvSpPr>
        <p:spPr>
          <a:xfrm>
            <a:off x="3731306" y="2670151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Сложности с оформлением документов (Большое количество документов и требуемых разрешений)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инансовые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трудности (Необходимость использования заемных средств для развития бизнеса)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Трудности с созданием/модернизацией инженерной инфраструктуры</a:t>
            </a: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732DCD51-8059-77E4-5EA0-013D62834C40}"/>
              </a:ext>
            </a:extLst>
          </p:cNvPr>
          <p:cNvSpPr/>
          <p:nvPr/>
        </p:nvSpPr>
        <p:spPr>
          <a:xfrm>
            <a:off x="3725825" y="1407120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Инвестиционный климат требует улучшений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982AF8-220A-F595-C9D0-8177176E8BED}"/>
              </a:ext>
            </a:extLst>
          </p:cNvPr>
          <p:cNvSpPr txBox="1"/>
          <p:nvPr/>
        </p:nvSpPr>
        <p:spPr>
          <a:xfrm>
            <a:off x="632590" y="6365207"/>
            <a:ext cx="363832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основании опроса предпринимателей</a:t>
            </a:r>
            <a:r>
              <a:rPr lang="ru-ID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</a:t>
            </a:r>
            <a:endParaRPr lang="ru-RU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 descr="Запрещено со сплошной заливкой">
            <a:extLst>
              <a:ext uri="{FF2B5EF4-FFF2-40B4-BE49-F238E27FC236}">
                <a16:creationId xmlns:a16="http://schemas.microsoft.com/office/drawing/2014/main" id="{B85CCF1F-32E1-8B67-07D4-F82EAD49CE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261" y="3019170"/>
            <a:ext cx="360000" cy="360000"/>
          </a:xfrm>
          <a:prstGeom prst="rect">
            <a:avLst/>
          </a:prstGeom>
        </p:spPr>
      </p:pic>
      <p:pic>
        <p:nvPicPr>
          <p:cNvPr id="24" name="Рисунок 23" descr="Документ со сплошной заливкой">
            <a:extLst>
              <a:ext uri="{FF2B5EF4-FFF2-40B4-BE49-F238E27FC236}">
                <a16:creationId xmlns:a16="http://schemas.microsoft.com/office/drawing/2014/main" id="{FB855C50-1952-4A98-54F0-D09E855150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3261" y="5574211"/>
            <a:ext cx="360000" cy="360000"/>
          </a:xfrm>
          <a:prstGeom prst="rect">
            <a:avLst/>
          </a:prstGeom>
        </p:spPr>
      </p:pic>
      <p:pic>
        <p:nvPicPr>
          <p:cNvPr id="26" name="Рисунок 25" descr="Перемотка назад со сплошной заливкой">
            <a:extLst>
              <a:ext uri="{FF2B5EF4-FFF2-40B4-BE49-F238E27FC236}">
                <a16:creationId xmlns:a16="http://schemas.microsoft.com/office/drawing/2014/main" id="{703C4EAF-A054-7B54-D1C8-AE742458D2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753262" y="1785120"/>
            <a:ext cx="360000" cy="360000"/>
          </a:xfrm>
          <a:prstGeom prst="rect">
            <a:avLst/>
          </a:prstGeom>
        </p:spPr>
      </p:pic>
      <p:pic>
        <p:nvPicPr>
          <p:cNvPr id="37" name="Рисунок 36" descr="Значок 1 со сплошной заливкой">
            <a:extLst>
              <a:ext uri="{FF2B5EF4-FFF2-40B4-BE49-F238E27FC236}">
                <a16:creationId xmlns:a16="http://schemas.microsoft.com/office/drawing/2014/main" id="{B13FD86C-5462-BA07-2362-BC432B18DE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3261" y="4313734"/>
            <a:ext cx="360000" cy="360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9C0E3E4-5E72-4724-BA8A-A543873C7BC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138695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F58A6-13A1-8A33-6813-0C6249412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A1738778-6637-A8AE-3929-9F58A8A9D61C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ОСНОВНЫЕ ПРОБЛЕМЫ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B42814-09EE-1E83-2D27-5A379ADA2167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АНАЛИЗ ИНТЕРВЬЮ АДМИНИСТРАЦИИ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921EB416-9AFF-B016-5F02-C659F8A49D05}"/>
              </a:ext>
            </a:extLst>
          </p:cNvPr>
          <p:cNvSpPr/>
          <p:nvPr/>
        </p:nvSpPr>
        <p:spPr>
          <a:xfrm>
            <a:off x="627017" y="163628"/>
            <a:ext cx="202266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интервью администрации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EBD85DED-0D11-9C1B-5C5C-9DDF2EAC5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D3072D01-2D46-B54E-2C7A-8809E6CA9DBA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ВОЗМОЖНЫЕ РЕШЕНИЯ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32D5C957-0713-A21A-D179-DFD33F07C758}"/>
              </a:ext>
            </a:extLst>
          </p:cNvPr>
          <p:cNvSpPr/>
          <p:nvPr/>
        </p:nvSpPr>
        <p:spPr>
          <a:xfrm>
            <a:off x="627016" y="2255994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Отсутствие эффективной коммуникации между представителями бизнеса                        и администрацией МО 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C588E20-AF3C-032D-DAAD-14AFA769212D}"/>
              </a:ext>
            </a:extLst>
          </p:cNvPr>
          <p:cNvSpPr/>
          <p:nvPr/>
        </p:nvSpPr>
        <p:spPr>
          <a:xfrm>
            <a:off x="627016" y="2848702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Инвестиционный уполномоченный не может напрямую обратиться к инвестору 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Рисунок 10" descr="Запрещено со сплошной заливкой">
            <a:extLst>
              <a:ext uri="{FF2B5EF4-FFF2-40B4-BE49-F238E27FC236}">
                <a16:creationId xmlns:a16="http://schemas.microsoft.com/office/drawing/2014/main" id="{3FCC1223-7B74-B997-317B-D61EB1BC0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2910014"/>
            <a:ext cx="360000" cy="360000"/>
          </a:xfrm>
          <a:prstGeom prst="rect">
            <a:avLst/>
          </a:prstGeom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F8BEBAD2-D09C-C4AC-9A5E-47F8DDCD9DF5}"/>
              </a:ext>
            </a:extLst>
          </p:cNvPr>
          <p:cNvSpPr/>
          <p:nvPr/>
        </p:nvSpPr>
        <p:spPr>
          <a:xfrm>
            <a:off x="627016" y="3446490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Потребность в более активной поддержке со стороны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C44D7B98-D6FF-CBE2-5539-FD144908A34A}"/>
              </a:ext>
            </a:extLst>
          </p:cNvPr>
          <p:cNvSpPr/>
          <p:nvPr/>
        </p:nvSpPr>
        <p:spPr>
          <a:xfrm>
            <a:off x="627016" y="4039198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Отток кадров, нехватка специалистов 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Рисунок 15" descr="Запрещено со сплошной заливкой">
            <a:extLst>
              <a:ext uri="{FF2B5EF4-FFF2-40B4-BE49-F238E27FC236}">
                <a16:creationId xmlns:a16="http://schemas.microsoft.com/office/drawing/2014/main" id="{757D3257-7032-E7F7-AC03-6546722EA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4100510"/>
            <a:ext cx="360000" cy="360000"/>
          </a:xfrm>
          <a:prstGeom prst="rect">
            <a:avLst/>
          </a:prstGeom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E6B4D0FC-EC46-8BB2-BEEE-F8A090BDDAB0}"/>
              </a:ext>
            </a:extLst>
          </p:cNvPr>
          <p:cNvSpPr/>
          <p:nvPr/>
        </p:nvSpPr>
        <p:spPr>
          <a:xfrm>
            <a:off x="5300092" y="2255994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Своевременная отработка обращений представителей бизнеса, расширение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каналов информирования предпринимателей о мерах поддержки 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2A2349C4-C93F-84C0-423A-1D9838FE5145}"/>
              </a:ext>
            </a:extLst>
          </p:cNvPr>
          <p:cNvSpPr/>
          <p:nvPr/>
        </p:nvSpPr>
        <p:spPr>
          <a:xfrm>
            <a:off x="5300092" y="2848702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проектного офиса и составление дорожной карты для инвесторов,                  а также активное информирование предпринимателей и инвесторов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 преимуществах работы с инвестиционным уполномоченным 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Рисунок 22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76881567-E61B-5009-80D9-45ADC8C80F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9365" y="2315684"/>
            <a:ext cx="365554" cy="365554"/>
          </a:xfrm>
          <a:prstGeom prst="rect">
            <a:avLst/>
          </a:prstGeom>
        </p:spPr>
      </p:pic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5BE55F86-A0F7-1A11-42D9-4BF67DE7A1A0}"/>
              </a:ext>
            </a:extLst>
          </p:cNvPr>
          <p:cNvSpPr/>
          <p:nvPr/>
        </p:nvSpPr>
        <p:spPr>
          <a:xfrm>
            <a:off x="5300092" y="3446490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Самостоятельное выстраивание регулярных коммуникаций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интересующим проектам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4ECF1362-D6B1-FEA2-7BB3-30DABE372E72}"/>
              </a:ext>
            </a:extLst>
          </p:cNvPr>
          <p:cNvSpPr/>
          <p:nvPr/>
        </p:nvSpPr>
        <p:spPr>
          <a:xfrm>
            <a:off x="5300092" y="4039198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Содействие в релокации специалистов из других населенных пунктов 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" name="Рисунок 26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6E38EB9E-3C9F-4203-E590-2FAF263F27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3811" y="3446490"/>
            <a:ext cx="365554" cy="365554"/>
          </a:xfrm>
          <a:prstGeom prst="rect">
            <a:avLst/>
          </a:prstGeom>
        </p:spPr>
      </p:pic>
      <p:pic>
        <p:nvPicPr>
          <p:cNvPr id="28" name="Рисунок 27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4114B68F-9187-DA4F-1C66-D3D12D2FD6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9365" y="2910014"/>
            <a:ext cx="365554" cy="365554"/>
          </a:xfrm>
          <a:prstGeom prst="rect">
            <a:avLst/>
          </a:prstGeom>
        </p:spPr>
      </p:pic>
      <p:pic>
        <p:nvPicPr>
          <p:cNvPr id="29" name="Рисунок 28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657E9FD9-5681-1E9B-B8FE-4D0E92D3D9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3811" y="4100510"/>
            <a:ext cx="365554" cy="365554"/>
          </a:xfrm>
          <a:prstGeom prst="rect">
            <a:avLst/>
          </a:prstGeom>
        </p:spPr>
      </p:pic>
      <p:pic>
        <p:nvPicPr>
          <p:cNvPr id="30" name="Рисунок 29" descr="Запрещено со сплошной заливкой">
            <a:extLst>
              <a:ext uri="{FF2B5EF4-FFF2-40B4-BE49-F238E27FC236}">
                <a16:creationId xmlns:a16="http://schemas.microsoft.com/office/drawing/2014/main" id="{DCCC916B-63D2-1405-6DF9-4D53EFB5B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2321238"/>
            <a:ext cx="360000" cy="360000"/>
          </a:xfrm>
          <a:prstGeom prst="rect">
            <a:avLst/>
          </a:prstGeom>
        </p:spPr>
      </p:pic>
      <p:pic>
        <p:nvPicPr>
          <p:cNvPr id="31" name="Рисунок 30" descr="Запрещено со сплошной заливкой">
            <a:extLst>
              <a:ext uri="{FF2B5EF4-FFF2-40B4-BE49-F238E27FC236}">
                <a16:creationId xmlns:a16="http://schemas.microsoft.com/office/drawing/2014/main" id="{C047CF2D-8863-AE61-6A11-D717D82242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3506180"/>
            <a:ext cx="360000" cy="3600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4B68C25-F6C3-4054-8CBA-0954586BBDDC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536518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2805F-75D5-A713-EF45-F8CD68453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8B906F29-101C-C5CB-6AC6-8F8AF706CB1F}"/>
              </a:ext>
            </a:extLst>
          </p:cNvPr>
          <p:cNvSpPr/>
          <p:nvPr/>
        </p:nvSpPr>
        <p:spPr>
          <a:xfrm>
            <a:off x="529777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Высокое зависимость МО от обрабатывающей промышленности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Нехватка квалифицированных кадров, отток кадров в крупные города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Высокий износ сетей теплоснабжения, водоснабжения и водоотведения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Сложности с созданием и развитием бизнеса из-за высокой конкуренции с градообразующими предприятиями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Отсутствие крупных производств с полным циклом  переработки сырья, позволяющих увеличить налогооблагаемую базу и снизить уровень безработицы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1B2E6712-04E7-5838-3ABC-08400429D4F0}"/>
              </a:ext>
            </a:extLst>
          </p:cNvPr>
          <p:cNvSpPr/>
          <p:nvPr/>
        </p:nvSpPr>
        <p:spPr>
          <a:xfrm>
            <a:off x="528379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Снижение численности населения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Возможные летние заморозки, летняя засуха, обильные летние осадки пагубно влияют на урожай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Конкуренция с </a:t>
            </a:r>
            <a:r>
              <a:rPr kumimoji="0" lang="ru-RU" sz="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туристически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развитыми соседними районами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Ухудшение экологической обстановки в результате увеличения загрязнения окружающей среды от увеличения транспортных средств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Недостаточное развитие инженерной инфраструктуры для строительства жилья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7D1038DB-1613-C231-C343-A226DDF5FF09}"/>
              </a:ext>
            </a:extLst>
          </p:cNvPr>
          <p:cNvSpPr/>
          <p:nvPr/>
        </p:nvSpPr>
        <p:spPr>
          <a:xfrm>
            <a:off x="640991" y="2216938"/>
            <a:ext cx="4497839" cy="1597528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Выгодное территориальное расположение округа в регионе, наличие железной дороги, связывающей сообщением со всеми регионами России.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kumimoji="0" lang="ru-RU" sz="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начительные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запасы минерально-сырьевых и лесных ресурсов</a:t>
            </a: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kumimoji="0" lang="ru-RU" sz="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апасы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неметаллических полезных ископаемых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Агроклиматические условия позволяют производить многие виды продукции растениеводства и </a:t>
            </a: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животноводства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территорий пригодных для жилищной застройки; высокий уровень обеспеченности жилой площадью на одного жителя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Транспортная доступность основных рынков сбыта продукции местных товаропроизводителей.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BFD28A81-7B18-213D-5E25-38EC540BDA4B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СИЛЬНЫЕ СТОРОНЫ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E253D24C-3929-C7B3-C8F5-A55CEFEAB1F7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Участие в программах по развитию моногородов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Развития промышленного туризма на крупные предприятия МО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kumimoji="0" lang="ru-RU" sz="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оздание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новых туристических троп/маршрутов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свободных инвестиционных площадок (11 </a:t>
            </a:r>
            <a:r>
              <a:rPr kumimoji="0" lang="en-US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greenfield</a:t>
            </a:r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kumimoji="0" lang="ru-RU" sz="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ов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4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brown</a:t>
            </a:r>
            <a:r>
              <a:rPr kumimoji="0" lang="en-US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field’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9ABD883A-EFC6-35DE-D240-B59B4990D7D5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ВОЗМОЖНОСТИ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45C9FC-DD43-A155-ACAF-AB9620BABF4C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ОКРУГА</a:t>
            </a:r>
            <a:endParaRPr lang="ru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59D9B901-9C5B-A37B-A45E-7E45DF01F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9FA4BBD4-A68D-68CA-ABCF-BBAC74050F6C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СЛАБЫЕ СТОРОНЫ</a:t>
            </a: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AB96B5E7-93F1-3530-AA5E-7F1998083348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УГРОЗЫ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45BB5EA-11D6-9F3E-841B-D54D8484EF24}"/>
              </a:ext>
            </a:extLst>
          </p:cNvPr>
          <p:cNvSpPr/>
          <p:nvPr/>
        </p:nvSpPr>
        <p:spPr>
          <a:xfrm>
            <a:off x="627018" y="163628"/>
            <a:ext cx="97623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94D2C9-4908-444B-B3BF-63F2E5CEC21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559706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67BD9-D533-C2EB-AB7A-A348FA5BC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84DA641C-28F7-AB07-AC73-CF823DE9E202}"/>
              </a:ext>
            </a:extLst>
          </p:cNvPr>
          <p:cNvSpPr/>
          <p:nvPr/>
        </p:nvSpPr>
        <p:spPr>
          <a:xfrm>
            <a:off x="529777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Сильное зависимость от обрабатывающего производства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Отсутствие инвестиционных проектов в отраслях: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indent="-228600">
              <a:buClr>
                <a:srgbClr val="B1C1E4"/>
              </a:buClr>
              <a:buFont typeface="+mj-lt"/>
              <a:buAutoNum type="arabicPeriod"/>
              <a:defRPr/>
            </a:pPr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Водоснабжение, водоотведение </a:t>
            </a:r>
          </a:p>
          <a:p>
            <a:pPr marL="228600" indent="-228600">
              <a:buClr>
                <a:srgbClr val="B1C1E4"/>
              </a:buClr>
              <a:buFont typeface="+mj-lt"/>
              <a:buAutoNum type="arabicPeriod"/>
              <a:defRPr/>
            </a:pPr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эл. энергией, газа и паром </a:t>
            </a:r>
          </a:p>
          <a:p>
            <a:pPr marL="228600" indent="-228600">
              <a:buClr>
                <a:srgbClr val="B1C1E4"/>
              </a:buClr>
              <a:buFont typeface="+mj-lt"/>
              <a:buAutoNum type="arabicPeriod"/>
              <a:defRPr/>
            </a:pPr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Транспортировка и хранения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32A19E09-8A8B-DF05-07FF-D66C1A234E89}"/>
              </a:ext>
            </a:extLst>
          </p:cNvPr>
          <p:cNvSpPr/>
          <p:nvPr/>
        </p:nvSpPr>
        <p:spPr>
          <a:xfrm>
            <a:off x="528379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Сложности с привлечением инвесторов                                                  (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онкуренция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 соседними районами)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Снижение спроса на бумажные изделия                                                                    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связи с развитием концепции устойчивого развития)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Особое внимание со стороны государства на компании в части влияния их деятельности на экологию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246A99C7-7A99-FCE4-1D0F-343C8433EACB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Развитие отрасли сельского хозяйства за счёт строительства 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минифермы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ИП 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Гулуевым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Г.Э.о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FAD8916E-368D-C1E9-883C-F3D286685D8A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СИЛЬНЫЕ СТОРОНЫ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91DFD07D-00AC-6382-7B25-1647B5D63A0A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Рост спроса на услуги транспортировки и хранения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Дальнейшее развитие отраслей сельского хозяйства за счёт вовлечение               в оборот неиспользуемых земель сельскохозяйственного назначения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емонт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сетей теплоснабжения, водоснабжение и водоотведения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A3E4A380-3D99-7562-0E36-6B77F76BA079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ВОЗМОЖНОСТИ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2ECBFE-30DE-A3AE-E1A8-8944EEE898E9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МАТРИЦА БКГ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ВОЗМОЖНЫЕ ЭФФЕКТЫ</a:t>
            </a:r>
            <a:endParaRPr lang="ru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993246EC-7893-7BC9-255A-047933E15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E4F5974F-0D4E-4490-E136-D0312A004893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СЛАБЫЕ СТОРОНЫ</a:t>
            </a: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1AA1CA8E-723C-384E-46F3-B5D4BB9DD07F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УГРОЗЫ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C357DF1-1CCE-CCA9-85BF-5B28E30AA7DB}"/>
              </a:ext>
            </a:extLst>
          </p:cNvPr>
          <p:cNvSpPr/>
          <p:nvPr/>
        </p:nvSpPr>
        <p:spPr>
          <a:xfrm>
            <a:off x="627018" y="163628"/>
            <a:ext cx="93321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матрица БКГ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C8073E-C264-4D8E-96CF-25397EE107D1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306884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64CC4-50C0-35C1-8698-0D4853ED8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CD3FB924-8AB7-6A1E-137F-082844CEC894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ПРОБЛЕМЫ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376A2C-B856-AE7C-12DC-54D8672227F8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КОНТЕНТ-АНАЛИЗ СОЦИАЛЬНЬ</a:t>
            </a:r>
            <a:r>
              <a:rPr lang="en" sz="2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Х СЕТЕЙ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308776B7-918F-5E0D-26FB-CBF1FB560798}"/>
              </a:ext>
            </a:extLst>
          </p:cNvPr>
          <p:cNvSpPr/>
          <p:nvPr/>
        </p:nvSpPr>
        <p:spPr>
          <a:xfrm>
            <a:off x="627018" y="163628"/>
            <a:ext cx="204644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контент-анализ социальных сетей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56E221D1-B30A-2AFE-728A-D448062F1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F777D310-C748-0C63-7C10-94D8EB3661AE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ВОЗМОЖНЫЕ РЕШЕНИЯ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F1BEE2E5-F657-D956-969C-447ADF95A286}"/>
              </a:ext>
            </a:extLst>
          </p:cNvPr>
          <p:cNvSpPr/>
          <p:nvPr/>
        </p:nvSpPr>
        <p:spPr>
          <a:xfrm>
            <a:off x="627016" y="2255994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Низкое качество жилищно-коммунальных услуг, высокий износ коммунальных сетей 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81E8849A-1800-23CB-F996-3D8C17AB8429}"/>
              </a:ext>
            </a:extLst>
          </p:cNvPr>
          <p:cNvSpPr/>
          <p:nvPr/>
        </p:nvSpPr>
        <p:spPr>
          <a:xfrm>
            <a:off x="627016" y="2848702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Загрязнение окружающей среды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ru-RU" sz="7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Замусоренность</a:t>
            </a: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отдельных частей округа, несвоевременный вывоз мусора)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Рисунок 10" descr="Запрещено со сплошной заливкой">
            <a:extLst>
              <a:ext uri="{FF2B5EF4-FFF2-40B4-BE49-F238E27FC236}">
                <a16:creationId xmlns:a16="http://schemas.microsoft.com/office/drawing/2014/main" id="{B454AB6E-B4B5-BED1-BCA8-ED08047E0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2910014"/>
            <a:ext cx="360000" cy="360000"/>
          </a:xfrm>
          <a:prstGeom prst="rect">
            <a:avLst/>
          </a:prstGeom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FE3A1F18-C8FD-662B-51A3-107A6752E754}"/>
              </a:ext>
            </a:extLst>
          </p:cNvPr>
          <p:cNvSpPr/>
          <p:nvPr/>
        </p:nvSpPr>
        <p:spPr>
          <a:xfrm>
            <a:off x="627016" y="3446490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Нехватка квалифицированных специалистов в медицинских учреждениях МО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6FF04C89-2E8D-D35E-E091-1CBE585E9E1D}"/>
              </a:ext>
            </a:extLst>
          </p:cNvPr>
          <p:cNvSpPr/>
          <p:nvPr/>
        </p:nvSpPr>
        <p:spPr>
          <a:xfrm>
            <a:off x="627016" y="4039198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зимнее время дороги не соответствуют требованиям содержания (Гололед, снег)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Рисунок 15" descr="Запрещено со сплошной заливкой">
            <a:extLst>
              <a:ext uri="{FF2B5EF4-FFF2-40B4-BE49-F238E27FC236}">
                <a16:creationId xmlns:a16="http://schemas.microsoft.com/office/drawing/2014/main" id="{ECB0A53F-C30E-3DCB-2F85-4C1EC9464C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4100510"/>
            <a:ext cx="360000" cy="360000"/>
          </a:xfrm>
          <a:prstGeom prst="rect">
            <a:avLst/>
          </a:prstGeom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FA05FBE1-9402-8F92-3DD2-E40ED63E9A37}"/>
              </a:ext>
            </a:extLst>
          </p:cNvPr>
          <p:cNvSpPr/>
          <p:nvPr/>
        </p:nvSpPr>
        <p:spPr>
          <a:xfrm>
            <a:off x="5300092" y="2255994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Участие в региональных программах по капитальному ремонту и модернизации систем ЖКХ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3D89FA1C-E56D-0734-E4B3-1C3105105AF9}"/>
              </a:ext>
            </a:extLst>
          </p:cNvPr>
          <p:cNvSpPr/>
          <p:nvPr/>
        </p:nvSpPr>
        <p:spPr>
          <a:xfrm>
            <a:off x="5300092" y="2848702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региональными властями по увеличению нормативов вывоза мусора, установка дополнительных мусорных урн, проведение субботников                             (Для очистки лесных территорий)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Рисунок 22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29F39B43-63DC-E4AA-F20E-B9165050F1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9365" y="2315684"/>
            <a:ext cx="365554" cy="365554"/>
          </a:xfrm>
          <a:prstGeom prst="rect">
            <a:avLst/>
          </a:prstGeom>
        </p:spPr>
      </p:pic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1559A64C-940D-910B-D7DC-DA4EA600BD15}"/>
              </a:ext>
            </a:extLst>
          </p:cNvPr>
          <p:cNvSpPr/>
          <p:nvPr/>
        </p:nvSpPr>
        <p:spPr>
          <a:xfrm>
            <a:off x="5300092" y="3446490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Содействие со стороны администрации в релокации медицинских работников              из других населенных пунктов 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3E84339A-1D2E-CD19-437A-044A78023A7F}"/>
              </a:ext>
            </a:extLst>
          </p:cNvPr>
          <p:cNvSpPr/>
          <p:nvPr/>
        </p:nvSpPr>
        <p:spPr>
          <a:xfrm>
            <a:off x="5300092" y="4039198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Увеличение нормативов вывоза снега и увеличение рейдов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снегоочистительнои</a:t>
            </a: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техники 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" name="Рисунок 26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DA1F02B2-CAFF-19BA-A6BA-8D123B274B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9365" y="3506180"/>
            <a:ext cx="365554" cy="365554"/>
          </a:xfrm>
          <a:prstGeom prst="rect">
            <a:avLst/>
          </a:prstGeom>
        </p:spPr>
      </p:pic>
      <p:pic>
        <p:nvPicPr>
          <p:cNvPr id="28" name="Рисунок 27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85462B39-EF11-EA46-289D-5EBB43E6F5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9365" y="2910014"/>
            <a:ext cx="365554" cy="365554"/>
          </a:xfrm>
          <a:prstGeom prst="rect">
            <a:avLst/>
          </a:prstGeom>
        </p:spPr>
      </p:pic>
      <p:pic>
        <p:nvPicPr>
          <p:cNvPr id="29" name="Рисунок 28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8B855E88-6DC5-EE47-647D-DB802E96A0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3811" y="4100510"/>
            <a:ext cx="365554" cy="365554"/>
          </a:xfrm>
          <a:prstGeom prst="rect">
            <a:avLst/>
          </a:prstGeom>
        </p:spPr>
      </p:pic>
      <p:pic>
        <p:nvPicPr>
          <p:cNvPr id="30" name="Рисунок 29" descr="Запрещено со сплошной заливкой">
            <a:extLst>
              <a:ext uri="{FF2B5EF4-FFF2-40B4-BE49-F238E27FC236}">
                <a16:creationId xmlns:a16="http://schemas.microsoft.com/office/drawing/2014/main" id="{E8398B5E-1749-E9AB-1494-2AACEE23D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2321238"/>
            <a:ext cx="360000" cy="360000"/>
          </a:xfrm>
          <a:prstGeom prst="rect">
            <a:avLst/>
          </a:prstGeom>
        </p:spPr>
      </p:pic>
      <p:pic>
        <p:nvPicPr>
          <p:cNvPr id="31" name="Рисунок 30" descr="Запрещено со сплошной заливкой">
            <a:extLst>
              <a:ext uri="{FF2B5EF4-FFF2-40B4-BE49-F238E27FC236}">
                <a16:creationId xmlns:a16="http://schemas.microsoft.com/office/drawing/2014/main" id="{DC3542D5-CCD7-BCAF-4A69-DB03F31F7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3506180"/>
            <a:ext cx="360000" cy="360000"/>
          </a:xfrm>
          <a:prstGeom prst="rect">
            <a:avLst/>
          </a:prstGeom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74C0EE43-459F-6637-F83C-7A653C502FBB}"/>
              </a:ext>
            </a:extLst>
          </p:cNvPr>
          <p:cNvSpPr/>
          <p:nvPr/>
        </p:nvSpPr>
        <p:spPr>
          <a:xfrm>
            <a:off x="627016" y="4631906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Плохое состояние дорожного покрытия в некоторых частях МО                                         (в т.ч. отсутствие освещения) 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 descr="Запрещено со сплошной заливкой">
            <a:extLst>
              <a:ext uri="{FF2B5EF4-FFF2-40B4-BE49-F238E27FC236}">
                <a16:creationId xmlns:a16="http://schemas.microsoft.com/office/drawing/2014/main" id="{B73F04C0-8A1A-A79B-FEFA-AA17BC870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4693218"/>
            <a:ext cx="360000" cy="360000"/>
          </a:xfrm>
          <a:prstGeom prst="rect">
            <a:avLst/>
          </a:prstGeom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F5F73F42-371F-2F34-62E2-F9986F8AEC49}"/>
              </a:ext>
            </a:extLst>
          </p:cNvPr>
          <p:cNvSpPr/>
          <p:nvPr/>
        </p:nvSpPr>
        <p:spPr>
          <a:xfrm>
            <a:off x="5300092" y="4631906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Участие в государственных программах по финансированию проектов ремонта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модернизации дорожной инфраструктуры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686A0464-D52B-308D-837B-C0AE780D82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3811" y="4693218"/>
            <a:ext cx="365554" cy="36555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1DEC16-8480-4161-A067-3A5B56E5F5F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47766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EEF58-47AC-931A-25DB-180ECDDCC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E9B03B-BE87-3304-E369-A5ACD1EC2E2A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ОРГАНИЗАЦИОННЫЕ ПРОБЛЕМЫ,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ПРЕПЯТСТВУЮЩИЕ РАЗВИТИЮ МО</a:t>
            </a:r>
            <a:endParaRPr lang="ru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09002972-2A83-B7CB-3C33-9226D2D723D3}"/>
              </a:ext>
            </a:extLst>
          </p:cNvPr>
          <p:cNvSpPr/>
          <p:nvPr/>
        </p:nvSpPr>
        <p:spPr>
          <a:xfrm>
            <a:off x="627017" y="163628"/>
            <a:ext cx="176995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организационные проблемы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5089B419-1364-9E3C-8921-876ED03EC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Скругленный прямоугольник 138">
            <a:extLst>
              <a:ext uri="{FF2B5EF4-FFF2-40B4-BE49-F238E27FC236}">
                <a16:creationId xmlns:a16="http://schemas.microsoft.com/office/drawing/2014/main" id="{56F40B34-93FA-6F53-6EDD-80B8615C98D9}"/>
              </a:ext>
            </a:extLst>
          </p:cNvPr>
          <p:cNvSpPr/>
          <p:nvPr/>
        </p:nvSpPr>
        <p:spPr>
          <a:xfrm>
            <a:off x="627014" y="3429000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высокий износ сетей теплоснабжения, водоснабжения</a:t>
            </a:r>
          </a:p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водоотведения 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5" name="Скругленный прямоугольник 144">
            <a:extLst>
              <a:ext uri="{FF2B5EF4-FFF2-40B4-BE49-F238E27FC236}">
                <a16:creationId xmlns:a16="http://schemas.microsoft.com/office/drawing/2014/main" id="{A2D1DDE9-57E1-D977-7E4B-DD9915958E57}"/>
              </a:ext>
            </a:extLst>
          </p:cNvPr>
          <p:cNvSpPr/>
          <p:nvPr/>
        </p:nvSpPr>
        <p:spPr>
          <a:xfrm>
            <a:off x="3486694" y="1415322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большой объем бюрократических вопросов при реализации инвестиционного проекта</a:t>
            </a:r>
            <a:endParaRPr lang="ru-ID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id="{5EBD4C2A-6D2C-D942-EEC0-ACB5C398F013}"/>
              </a:ext>
            </a:extLst>
          </p:cNvPr>
          <p:cNvSpPr/>
          <p:nvPr/>
        </p:nvSpPr>
        <p:spPr>
          <a:xfrm>
            <a:off x="2484354" y="3442776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ID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инженерная инфраструктура</a:t>
            </a:r>
            <a:endParaRPr lang="ru-ID" b="1" dirty="0">
              <a:solidFill>
                <a:srgbClr val="B9B9B9"/>
              </a:solidFill>
            </a:endParaRPr>
          </a:p>
        </p:txBody>
      </p:sp>
      <p:sp>
        <p:nvSpPr>
          <p:cNvPr id="155" name="Скругленный прямоугольник 154">
            <a:extLst>
              <a:ext uri="{FF2B5EF4-FFF2-40B4-BE49-F238E27FC236}">
                <a16:creationId xmlns:a16="http://schemas.microsoft.com/office/drawing/2014/main" id="{00EB3BFF-115F-6D98-566B-64A8DA706088}"/>
              </a:ext>
            </a:extLst>
          </p:cNvPr>
          <p:cNvSpPr/>
          <p:nvPr/>
        </p:nvSpPr>
        <p:spPr>
          <a:xfrm>
            <a:off x="3486694" y="5470230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нехватка рабочих кадров            </a:t>
            </a:r>
          </a:p>
          <a:p>
            <a:pPr algn="ctr"/>
            <a:endParaRPr lang="ru-RU" sz="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kumimoji="0" lang="ru-RU" sz="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т.ч в медицинских учреждениях округа</a:t>
            </a:r>
            <a:endParaRPr kumimoji="0" lang="ru-ID" sz="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6" name="Скругленный прямоугольник 155">
            <a:extLst>
              <a:ext uri="{FF2B5EF4-FFF2-40B4-BE49-F238E27FC236}">
                <a16:creationId xmlns:a16="http://schemas.microsoft.com/office/drawing/2014/main" id="{56FC0C4E-E2BB-8AD4-BE7C-701CBC8E39F1}"/>
              </a:ext>
            </a:extLst>
          </p:cNvPr>
          <p:cNvSpPr/>
          <p:nvPr/>
        </p:nvSpPr>
        <p:spPr>
          <a:xfrm>
            <a:off x="5344034" y="1419098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большой объем бюрократических вопросов при реализации инвестиционного проекта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8" name="Скругленный прямоугольник 157">
            <a:extLst>
              <a:ext uri="{FF2B5EF4-FFF2-40B4-BE49-F238E27FC236}">
                <a16:creationId xmlns:a16="http://schemas.microsoft.com/office/drawing/2014/main" id="{8DB03B7F-92D2-CA89-A77D-CA2007C69FE3}"/>
              </a:ext>
            </a:extLst>
          </p:cNvPr>
          <p:cNvSpPr/>
          <p:nvPr/>
        </p:nvSpPr>
        <p:spPr>
          <a:xfrm>
            <a:off x="4341694" y="2432825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ID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бюрократические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</a:t>
            </a:r>
            <a:r>
              <a:rPr kumimoji="0" lang="ru-ID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роблемы</a:t>
            </a:r>
            <a:endParaRPr kumimoji="0" lang="ru-ID" sz="1800" b="1" i="0" u="none" strike="noStrike" kern="1200" cap="none" spc="0" normalizeH="0" baseline="0" noProof="0" dirty="0">
              <a:ln>
                <a:noFill/>
              </a:ln>
              <a:solidFill>
                <a:srgbClr val="B9B9B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Скругленный прямоугольник 158">
            <a:extLst>
              <a:ext uri="{FF2B5EF4-FFF2-40B4-BE49-F238E27FC236}">
                <a16:creationId xmlns:a16="http://schemas.microsoft.com/office/drawing/2014/main" id="{19CD27D8-95D2-A274-3620-D7873362DF03}"/>
              </a:ext>
            </a:extLst>
          </p:cNvPr>
          <p:cNvSpPr/>
          <p:nvPr/>
        </p:nvSpPr>
        <p:spPr>
          <a:xfrm>
            <a:off x="4341694" y="3446552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ID" sz="1100" b="1" dirty="0">
                <a:latin typeface="Arial" panose="020B0604020202020204" pitchFamily="34" charset="0"/>
                <a:cs typeface="Arial" panose="020B0604020202020204" pitchFamily="34" charset="0"/>
              </a:rPr>
              <a:t>ключевые направления</a:t>
            </a:r>
          </a:p>
        </p:txBody>
      </p:sp>
      <p:sp>
        <p:nvSpPr>
          <p:cNvPr id="160" name="Скругленный прямоугольник 159">
            <a:extLst>
              <a:ext uri="{FF2B5EF4-FFF2-40B4-BE49-F238E27FC236}">
                <a16:creationId xmlns:a16="http://schemas.microsoft.com/office/drawing/2014/main" id="{B845E215-0281-A9B4-EE5E-58E1C7DCEBDF}"/>
              </a:ext>
            </a:extLst>
          </p:cNvPr>
          <p:cNvSpPr/>
          <p:nvPr/>
        </p:nvSpPr>
        <p:spPr>
          <a:xfrm>
            <a:off x="4341694" y="4460279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ID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кадровые проблемы</a:t>
            </a:r>
            <a:endParaRPr kumimoji="0" lang="ru-ID" sz="1800" b="1" i="0" u="none" strike="noStrike" kern="1200" cap="none" spc="0" normalizeH="0" baseline="0" noProof="0" dirty="0">
              <a:ln>
                <a:noFill/>
              </a:ln>
              <a:solidFill>
                <a:srgbClr val="B9B9B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1" name="Скругленный прямоугольник 160">
            <a:extLst>
              <a:ext uri="{FF2B5EF4-FFF2-40B4-BE49-F238E27FC236}">
                <a16:creationId xmlns:a16="http://schemas.microsoft.com/office/drawing/2014/main" id="{866BCB57-B8E4-574B-9073-E87633F936EE}"/>
              </a:ext>
            </a:extLst>
          </p:cNvPr>
          <p:cNvSpPr/>
          <p:nvPr/>
        </p:nvSpPr>
        <p:spPr>
          <a:xfrm>
            <a:off x="5344034" y="5474006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отток населения </a:t>
            </a:r>
          </a:p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крупные города</a:t>
            </a:r>
            <a:endParaRPr kumimoji="0" lang="ru-ID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5" name="Скругленный прямоугольник 164">
            <a:extLst>
              <a:ext uri="{FF2B5EF4-FFF2-40B4-BE49-F238E27FC236}">
                <a16:creationId xmlns:a16="http://schemas.microsoft.com/office/drawing/2014/main" id="{21378D77-1BB4-D404-B2C9-85AB3840D2E5}"/>
              </a:ext>
            </a:extLst>
          </p:cNvPr>
          <p:cNvSpPr/>
          <p:nvPr/>
        </p:nvSpPr>
        <p:spPr>
          <a:xfrm>
            <a:off x="6199034" y="3460328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ID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технические проблемы</a:t>
            </a:r>
            <a:endParaRPr kumimoji="0" lang="ru-ID" sz="1800" b="1" i="0" u="none" strike="noStrike" kern="1200" cap="none" spc="0" normalizeH="0" baseline="0" noProof="0" dirty="0">
              <a:ln>
                <a:noFill/>
              </a:ln>
              <a:solidFill>
                <a:srgbClr val="B9B9B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1" name="Скругленный прямоугольник 170">
            <a:extLst>
              <a:ext uri="{FF2B5EF4-FFF2-40B4-BE49-F238E27FC236}">
                <a16:creationId xmlns:a16="http://schemas.microsoft.com/office/drawing/2014/main" id="{093EBC96-1DBE-96F7-5270-7960EF465678}"/>
              </a:ext>
            </a:extLst>
          </p:cNvPr>
          <p:cNvSpPr/>
          <p:nvPr/>
        </p:nvSpPr>
        <p:spPr>
          <a:xfrm>
            <a:off x="8056372" y="3460328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72000" rtlCol="0" anchor="ctr"/>
          <a:lstStyle/>
          <a:p>
            <a:pPr algn="ctr"/>
            <a:r>
              <a:rPr kumimoji="0" lang="ru-RU" sz="7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отсутствие эффективной </a:t>
            </a:r>
          </a:p>
          <a:p>
            <a:pPr algn="ctr"/>
            <a:r>
              <a:rPr kumimoji="0" lang="ru-RU" sz="7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коммуникации между представителями бизнеса                и администрацией МО </a:t>
            </a:r>
          </a:p>
          <a:p>
            <a:pPr algn="ctr"/>
            <a:endParaRPr lang="ru-RU" sz="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kumimoji="0" lang="ru-RU" sz="5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т.ч. необходима регулярная рассылка информации о мерах поддержки                      со стороны администрации</a:t>
            </a:r>
            <a:endParaRPr kumimoji="0" lang="ru-ID" sz="500" b="1" i="0" u="none" strike="noStrike" kern="1200" cap="none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F144E5-FDB5-4554-91F0-12E19EFF289F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045932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685A8-F7C3-F2BF-A0EF-3322004B2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902F0FF8-D7BC-5A90-66F8-7107F873E6F7}"/>
              </a:ext>
            </a:extLst>
          </p:cNvPr>
          <p:cNvSpPr/>
          <p:nvPr/>
        </p:nvSpPr>
        <p:spPr>
          <a:xfrm>
            <a:off x="627015" y="1956987"/>
            <a:ext cx="9136387" cy="3755836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B60799F1-804E-364B-47D8-EDF6921D55E8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01194-F58F-7977-B5EA-4F2AA6D97899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ТОП-ДЕЙСТВИЯ АДМИНИСТРАЦИИ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543EF462-B3DD-138C-ECBD-CF021C82966A}"/>
              </a:ext>
            </a:extLst>
          </p:cNvPr>
          <p:cNvSpPr/>
          <p:nvPr/>
        </p:nvSpPr>
        <p:spPr>
          <a:xfrm>
            <a:off x="627017" y="163628"/>
            <a:ext cx="182121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ТОП-действия администрации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EFA8711-2121-28E9-9943-5434821F3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9796552C-74FE-ED3B-7943-D91A8138EC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895170"/>
              </p:ext>
            </p:extLst>
          </p:nvPr>
        </p:nvGraphicFramePr>
        <p:xfrm>
          <a:off x="627015" y="1376759"/>
          <a:ext cx="9136391" cy="4103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7862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087329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806240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806240">
                  <a:extLst>
                    <a:ext uri="{9D8B030D-6E8A-4147-A177-3AD203B41FA5}">
                      <a16:colId xmlns:a16="http://schemas.microsoft.com/office/drawing/2014/main" val="4045926532"/>
                    </a:ext>
                  </a:extLst>
                </a:gridCol>
                <a:gridCol w="806240">
                  <a:extLst>
                    <a:ext uri="{9D8B030D-6E8A-4147-A177-3AD203B41FA5}">
                      <a16:colId xmlns:a16="http://schemas.microsoft.com/office/drawing/2014/main" val="3825271456"/>
                    </a:ext>
                  </a:extLst>
                </a:gridCol>
                <a:gridCol w="806240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  <a:gridCol w="806240">
                  <a:extLst>
                    <a:ext uri="{9D8B030D-6E8A-4147-A177-3AD203B41FA5}">
                      <a16:colId xmlns:a16="http://schemas.microsoft.com/office/drawing/2014/main" val="4156422326"/>
                    </a:ext>
                  </a:extLst>
                </a:gridCol>
              </a:tblGrid>
              <a:tr h="791896"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</a:t>
                      </a:r>
                      <a:endParaRPr lang="ru-ID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ДЕЙСТВИЯ АДМИНИСТРАЦИИ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ОЧЕРЁДНОСТЬ</a:t>
                      </a:r>
                    </a:p>
                  </a:txBody>
                  <a:tcPr marL="0" marR="0" marT="216000" marB="21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ВАЖНОСТЬ</a:t>
                      </a:r>
                      <a:r>
                        <a:rPr lang="en-US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ru-ID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</a:t>
                      </a:r>
                      <a:r>
                        <a:rPr lang="en-US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</a:t>
                      </a:r>
                      <a:endParaRPr lang="ru-ID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</a:t>
                      </a:r>
                      <a:r>
                        <a:rPr lang="en-US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</a:t>
                      </a:r>
                      <a:endParaRPr lang="ru-ID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ИТОГОВЫЙ </a:t>
                      </a:r>
                    </a:p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БАЛЛ</a:t>
                      </a:r>
                      <a:endParaRPr lang="ru-ID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411071">
                <a:tc rowSpan="2"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Нивелирование угрозы выбора инвестором другого муниципального образования 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144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Использование буклетов и других информационных материалов для презентации сильных сторон и возможностей МО перед потенциальными инвесторами</a:t>
                      </a:r>
                      <a:endParaRPr lang="ru-ID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ТОП-1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925131"/>
                  </a:ext>
                </a:extLst>
              </a:tr>
              <a:tr h="433674">
                <a:tc vMerge="1">
                  <a:txBody>
                    <a:bodyPr/>
                    <a:lstStyle/>
                    <a:p>
                      <a:endParaRPr lang="ru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каналов информирования: модернизация сайта, использование профильных ресурсов для информирования               о площадках, публикация рекламных и иных материалов                  на популярных интернет-ресурсах </a:t>
                      </a:r>
                      <a:endParaRPr lang="ru-ID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solidFill>
                            <a:srgbClr val="B1C1E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ТОП-2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7028609"/>
                  </a:ext>
                </a:extLst>
              </a:tr>
              <a:tr h="411071">
                <a:tc rowSpan="2"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Кадровые проблемы 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144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Организация регулярных встреч и мастер-классов предприятий      со школьниками для популяризации рабочих специальностей</a:t>
                      </a:r>
                      <a:endParaRPr lang="ru-ID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ТОП-1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ID" sz="900" b="1" i="0" dirty="0">
                        <a:solidFill>
                          <a:srgbClr val="4756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411071">
                <a:tc vMerge="1">
                  <a:txBody>
                    <a:bodyPr/>
                    <a:lstStyle/>
                    <a:p>
                      <a:endParaRPr lang="ru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Содействие в релокации работников из других населенных пунктов </a:t>
                      </a: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solidFill>
                            <a:srgbClr val="B1C1E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ТОП-2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506195"/>
                  </a:ext>
                </a:extLst>
              </a:tr>
              <a:tr h="411071">
                <a:tc rowSpan="2">
                  <a:txBody>
                    <a:bodyPr/>
                    <a:lstStyle/>
                    <a:p>
                      <a:pPr algn="l"/>
                      <a:r>
                        <a:rPr lang="ru-RU" sz="900" b="1" i="0" spc="-1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туризма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144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Привлечение крупных предприятий для участия в промышленном туризме и помощь в разработке маршрутов со стороны администрации </a:t>
                      </a:r>
                      <a:endParaRPr lang="ru-ID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ТОП-1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ID" sz="900" b="1" i="0" dirty="0">
                        <a:solidFill>
                          <a:srgbClr val="4756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485187"/>
                  </a:ext>
                </a:extLst>
              </a:tr>
              <a:tr h="411071">
                <a:tc vMerge="1">
                  <a:txBody>
                    <a:bodyPr/>
                    <a:lstStyle/>
                    <a:p>
                      <a:endParaRPr lang="ru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Организация ежегодных фестивалей с целью сохранения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развития культурного наследия округа </a:t>
                      </a:r>
                      <a:endParaRPr lang="ru-ID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solidFill>
                            <a:srgbClr val="B1C1E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ТОП-2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0584461"/>
                  </a:ext>
                </a:extLst>
              </a:tr>
              <a:tr h="411071">
                <a:tc rowSpan="2"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предпринимательства 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14400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Регулярная рассылка информации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мерах поддержки со стороны администрации </a:t>
                      </a:r>
                      <a:endParaRPr lang="ru-ID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ТОП-1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1837612"/>
                  </a:ext>
                </a:extLst>
              </a:tr>
              <a:tr h="411071">
                <a:tc vMerge="1">
                  <a:txBody>
                    <a:bodyPr/>
                    <a:lstStyle/>
                    <a:p>
                      <a:endParaRPr lang="ru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Активная работа с Корпорацией развития и проявление инициативы по созданию новых проектов и привлечению инвесторов </a:t>
                      </a:r>
                      <a:endParaRPr lang="ru-ID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solidFill>
                            <a:srgbClr val="B1C1E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ТОП-2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254834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2932AFF-147C-5FDA-DA20-2C7ABF841BA5}"/>
              </a:ext>
            </a:extLst>
          </p:cNvPr>
          <p:cNvSpPr txBox="1"/>
          <p:nvPr/>
        </p:nvSpPr>
        <p:spPr>
          <a:xfrm>
            <a:off x="627015" y="5920197"/>
            <a:ext cx="246883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*5-наибольшая важность, 1-наименьшая важность</a:t>
            </a:r>
            <a:endParaRPr lang="ru-ID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4454FF-6D6D-90E8-E247-1CEA8F55051C}"/>
              </a:ext>
            </a:extLst>
          </p:cNvPr>
          <p:cNvSpPr txBox="1"/>
          <p:nvPr/>
        </p:nvSpPr>
        <p:spPr>
          <a:xfrm>
            <a:off x="2732900" y="5916817"/>
            <a:ext cx="3120999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**5-наименьшая стоимость/время, 1-наибольшая стоимость/время </a:t>
            </a:r>
            <a:endParaRPr lang="ru-ID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Щит со сплошной заливкой">
            <a:extLst>
              <a:ext uri="{FF2B5EF4-FFF2-40B4-BE49-F238E27FC236}">
                <a16:creationId xmlns:a16="http://schemas.microsoft.com/office/drawing/2014/main" id="{E30D36B0-2FC1-76F1-1183-CBEA4971EA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9853" y="2253314"/>
            <a:ext cx="360000" cy="360000"/>
          </a:xfrm>
          <a:prstGeom prst="rect">
            <a:avLst/>
          </a:prstGeom>
        </p:spPr>
      </p:pic>
      <p:pic>
        <p:nvPicPr>
          <p:cNvPr id="14" name="Рисунок 13" descr="Портфель со сплошной заливкой">
            <a:extLst>
              <a:ext uri="{FF2B5EF4-FFF2-40B4-BE49-F238E27FC236}">
                <a16:creationId xmlns:a16="http://schemas.microsoft.com/office/drawing/2014/main" id="{28B91FD6-9663-B8E1-51F5-BE4E4F3AB1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9853" y="4876751"/>
            <a:ext cx="360000" cy="360000"/>
          </a:xfrm>
          <a:prstGeom prst="rect">
            <a:avLst/>
          </a:prstGeom>
        </p:spPr>
      </p:pic>
      <p:pic>
        <p:nvPicPr>
          <p:cNvPr id="15" name="Рисунок 14" descr="Отменить подписку со сплошной заливкой">
            <a:extLst>
              <a:ext uri="{FF2B5EF4-FFF2-40B4-BE49-F238E27FC236}">
                <a16:creationId xmlns:a16="http://schemas.microsoft.com/office/drawing/2014/main" id="{00D33911-5205-12C3-2F51-5E9A779E98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9853" y="3255557"/>
            <a:ext cx="360000" cy="360000"/>
          </a:xfrm>
          <a:prstGeom prst="rect">
            <a:avLst/>
          </a:prstGeom>
        </p:spPr>
      </p:pic>
      <p:pic>
        <p:nvPicPr>
          <p:cNvPr id="16" name="Рисунок 15" descr="Камера со сплошной заливкой">
            <a:extLst>
              <a:ext uri="{FF2B5EF4-FFF2-40B4-BE49-F238E27FC236}">
                <a16:creationId xmlns:a16="http://schemas.microsoft.com/office/drawing/2014/main" id="{9DF8632B-D878-E41E-A5A6-AD86220689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9853" y="4059501"/>
            <a:ext cx="360000" cy="360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D188F71-2E30-4681-BD50-637D899C9739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62133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B1C1E4">
                <a:tint val="45000"/>
                <a:satMod val="400000"/>
              </a:srgbClr>
            </a:duotone>
          </a:blip>
          <a:srcRect t="18453" b="18453"/>
          <a:stretch/>
        </p:blipFill>
        <p:spPr bwMode="auto">
          <a:xfrm>
            <a:off x="627015" y="1256553"/>
            <a:ext cx="6888719" cy="2896381"/>
          </a:xfrm>
          <a:custGeom>
            <a:avLst/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МЕХАНИЗМЫ РЕАЛИЗАЦИИ ИНВЕСТИЦИОННОГО ПРОФИЛЯ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0578E4-B9F2-49F9-9FDB-B1ADC8EB2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2960" y="1140983"/>
            <a:ext cx="2213040" cy="31275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241FAD-112D-4F6F-A142-242BBD94538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51989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9A0D2-0039-5241-13CE-AA046594A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B0BF2B5B-D07E-4C64-A867-D2A033F8E587}"/>
              </a:ext>
            </a:extLst>
          </p:cNvPr>
          <p:cNvSpPr/>
          <p:nvPr/>
        </p:nvSpPr>
        <p:spPr>
          <a:xfrm>
            <a:off x="506700" y="2398132"/>
            <a:ext cx="9136387" cy="2346657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8AB45174-ADCB-CCB8-91FD-0B8FE60A37FB}"/>
              </a:ext>
            </a:extLst>
          </p:cNvPr>
          <p:cNvSpPr/>
          <p:nvPr/>
        </p:nvSpPr>
        <p:spPr>
          <a:xfrm>
            <a:off x="506701" y="1842691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EBCFC9-2094-4D30-5E88-AD2AAC9910B5}"/>
              </a:ext>
            </a:extLst>
          </p:cNvPr>
          <p:cNvSpPr txBox="1"/>
          <p:nvPr/>
        </p:nvSpPr>
        <p:spPr>
          <a:xfrm>
            <a:off x="506700" y="833031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47F25DC1-0EF0-8FCE-EC12-BF13D24215FF}"/>
              </a:ext>
            </a:extLst>
          </p:cNvPr>
          <p:cNvSpPr/>
          <p:nvPr/>
        </p:nvSpPr>
        <p:spPr>
          <a:xfrm>
            <a:off x="627017" y="163628"/>
            <a:ext cx="147610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E161D04-B6AE-6DB3-3015-74CAE5E93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5F0312A7-08F5-BB4E-B2B0-C7A184546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256713"/>
              </p:ext>
            </p:extLst>
          </p:nvPr>
        </p:nvGraphicFramePr>
        <p:xfrm>
          <a:off x="506700" y="1817907"/>
          <a:ext cx="9136390" cy="2864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5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142925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804102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ВЫРУЧКА </a:t>
                      </a:r>
                    </a:p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РАБОЧИЕ </a:t>
                      </a:r>
                    </a:p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чел.</a:t>
                      </a: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«Багульник»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Лесозаготовки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67,4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187201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СПК «</a:t>
                      </a:r>
                      <a:r>
                        <a:rPr lang="ru-RU" sz="900" b="1" i="0" spc="-1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Новогеоргиевский</a:t>
                      </a: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925131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«АгроСевер-1»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26,5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«Престиж»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Торговля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63,3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485187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«Охотхозяйство Шимановское»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Охота, отлов и отстрел диких животных, включая предоставления услуг в этих областях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5,1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48240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FAB6F55-2EE6-4DDA-AD52-9C31CCB96A9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84856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35A2E48-CBA7-81AD-1A95-7B102E7F945B}"/>
              </a:ext>
            </a:extLst>
          </p:cNvPr>
          <p:cNvSpPr/>
          <p:nvPr/>
        </p:nvSpPr>
        <p:spPr>
          <a:xfrm>
            <a:off x="7515735" y="158307"/>
            <a:ext cx="2251082" cy="727622"/>
          </a:xfrm>
          <a:prstGeom prst="roundRect">
            <a:avLst>
              <a:gd name="adj" fmla="val 27462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ШИМАНОВСКИЙ МУНИЦИПАЛЬНЫЙ ОКРУГ</a:t>
            </a:r>
            <a:endParaRPr kumimoji="0" lang="ru-ID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538401" y="5029581"/>
            <a:ext cx="731788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ШИМАНОВСКОГО МУНИЦИПАЛЬНОГО ОКРУГА АМУРСКОЙ ОБЛАСТИ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48A14C-7E6E-E9C5-E8DE-FFE2EB5D9135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ПРОЕКТНЫМ ОФИСОМ (ОТДЕЛОМ ЭКОНОМИКИ АДМИНИСТРАЦИИ ШИМАНОВСКОГО ОКРУГА)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31722E-E874-1A99-07C5-CE6DC9B6B33C}"/>
              </a:ext>
            </a:extLst>
          </p:cNvPr>
          <p:cNvSpPr txBox="1"/>
          <p:nvPr/>
        </p:nvSpPr>
        <p:spPr>
          <a:xfrm>
            <a:off x="7856283" y="3510169"/>
            <a:ext cx="16748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КРУПНО РАЗМЕСТИТЬ ГЕРБ ВАШЕГО МУНИЦИПАЛИТЕТА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7ED1A0-48E0-A223-6067-DBC0A849975B}"/>
              </a:ext>
            </a:extLst>
          </p:cNvPr>
          <p:cNvSpPr txBox="1"/>
          <p:nvPr/>
        </p:nvSpPr>
        <p:spPr>
          <a:xfrm>
            <a:off x="858321" y="3510169"/>
            <a:ext cx="174491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РАЗМЕСТИТЬ ФОТО ВАШЕГО МУНИЦИПАЛИТЕТА</a:t>
            </a:r>
          </a:p>
        </p:txBody>
      </p:sp>
      <p:pic>
        <p:nvPicPr>
          <p:cNvPr id="13" name="Рисунок 12" descr="Шимановский МР_ПП-01">
            <a:extLst>
              <a:ext uri="{FF2B5EF4-FFF2-40B4-BE49-F238E27FC236}">
                <a16:creationId xmlns:a16="http://schemas.microsoft.com/office/drawing/2014/main" id="{8806EC9F-29D4-4AAE-B5FE-6BE5A5605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351" y="237955"/>
            <a:ext cx="490537" cy="5683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">
            <a:hlinkClick r:id="rId3" action="ppaction://hlinksldjump"/>
            <a:extLst>
              <a:ext uri="{FF2B5EF4-FFF2-40B4-BE49-F238E27FC236}">
                <a16:creationId xmlns:a16="http://schemas.microsoft.com/office/drawing/2014/main" id="{C3A40EFF-83C8-4113-B073-C579A2A6CAB8}"/>
              </a:ext>
            </a:extLst>
          </p:cNvPr>
          <p:cNvSpPr/>
          <p:nvPr/>
        </p:nvSpPr>
        <p:spPr>
          <a:xfrm>
            <a:off x="626295" y="1256553"/>
            <a:ext cx="121813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 03</a:t>
            </a:r>
          </a:p>
        </p:txBody>
      </p:sp>
      <p:sp>
        <p:nvSpPr>
          <p:cNvPr id="14" name="Скругленный прямоугольник 3">
            <a:hlinkClick r:id="rId4" action="ppaction://hlinksldjump"/>
            <a:extLst>
              <a:ext uri="{FF2B5EF4-FFF2-40B4-BE49-F238E27FC236}">
                <a16:creationId xmlns:a16="http://schemas.microsoft.com/office/drawing/2014/main" id="{3B3FAE49-E991-46A4-B2C8-1B5AD5349C17}"/>
              </a:ext>
            </a:extLst>
          </p:cNvPr>
          <p:cNvSpPr/>
          <p:nvPr/>
        </p:nvSpPr>
        <p:spPr>
          <a:xfrm>
            <a:off x="1955516" y="1256553"/>
            <a:ext cx="1600989" cy="2738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харакетристика 04</a:t>
            </a:r>
          </a:p>
        </p:txBody>
      </p:sp>
      <p:sp>
        <p:nvSpPr>
          <p:cNvPr id="15" name="Скругленный прямоугольник 4">
            <a:hlinkClick r:id="rId5" action="ppaction://hlinksldjump"/>
            <a:extLst>
              <a:ext uri="{FF2B5EF4-FFF2-40B4-BE49-F238E27FC236}">
                <a16:creationId xmlns:a16="http://schemas.microsoft.com/office/drawing/2014/main" id="{F455B802-3DFC-4DE9-9F66-5CCF3935549C}"/>
              </a:ext>
            </a:extLst>
          </p:cNvPr>
          <p:cNvSpPr/>
          <p:nvPr/>
        </p:nvSpPr>
        <p:spPr>
          <a:xfrm>
            <a:off x="3666868" y="1256553"/>
            <a:ext cx="2503559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 05</a:t>
            </a:r>
          </a:p>
        </p:txBody>
      </p:sp>
      <p:sp>
        <p:nvSpPr>
          <p:cNvPr id="16" name="Скругленный прямоугольник 5">
            <a:hlinkClick r:id="rId6" action="ppaction://hlinksldjump"/>
            <a:extLst>
              <a:ext uri="{FF2B5EF4-FFF2-40B4-BE49-F238E27FC236}">
                <a16:creationId xmlns:a16="http://schemas.microsoft.com/office/drawing/2014/main" id="{45BFCF69-4C29-4D9F-8272-2278772D721A}"/>
              </a:ext>
            </a:extLst>
          </p:cNvPr>
          <p:cNvSpPr/>
          <p:nvPr/>
        </p:nvSpPr>
        <p:spPr>
          <a:xfrm>
            <a:off x="6280790" y="1256553"/>
            <a:ext cx="207741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 06</a:t>
            </a:r>
          </a:p>
        </p:txBody>
      </p:sp>
      <p:sp>
        <p:nvSpPr>
          <p:cNvPr id="17" name="Скругленный прямоугольник 8">
            <a:hlinkClick r:id="rId7" action="ppaction://hlinksldjump"/>
            <a:extLst>
              <a:ext uri="{FF2B5EF4-FFF2-40B4-BE49-F238E27FC236}">
                <a16:creationId xmlns:a16="http://schemas.microsoft.com/office/drawing/2014/main" id="{61C1E397-E126-4092-87FB-F8224EF1AF17}"/>
              </a:ext>
            </a:extLst>
          </p:cNvPr>
          <p:cNvSpPr/>
          <p:nvPr/>
        </p:nvSpPr>
        <p:spPr>
          <a:xfrm>
            <a:off x="626295" y="1632123"/>
            <a:ext cx="202848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 08</a:t>
            </a:r>
          </a:p>
        </p:txBody>
      </p:sp>
      <p:sp>
        <p:nvSpPr>
          <p:cNvPr id="20" name="Скругленный прямоугольник 13">
            <a:hlinkClick r:id="rId8" action="ppaction://hlinksldjump"/>
            <a:extLst>
              <a:ext uri="{FF2B5EF4-FFF2-40B4-BE49-F238E27FC236}">
                <a16:creationId xmlns:a16="http://schemas.microsoft.com/office/drawing/2014/main" id="{79D46773-391A-4649-BB7B-DD0D03765490}"/>
              </a:ext>
            </a:extLst>
          </p:cNvPr>
          <p:cNvSpPr/>
          <p:nvPr/>
        </p:nvSpPr>
        <p:spPr>
          <a:xfrm>
            <a:off x="2901565" y="1632123"/>
            <a:ext cx="86033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  <a:endParaRPr lang="ru-ID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19">
            <a:hlinkClick r:id="rId9" action="ppaction://hlinksldjump"/>
            <a:extLst>
              <a:ext uri="{FF2B5EF4-FFF2-40B4-BE49-F238E27FC236}">
                <a16:creationId xmlns:a16="http://schemas.microsoft.com/office/drawing/2014/main" id="{AC1A4EC4-9B8B-47D7-9749-572D111D1555}"/>
              </a:ext>
            </a:extLst>
          </p:cNvPr>
          <p:cNvSpPr/>
          <p:nvPr/>
        </p:nvSpPr>
        <p:spPr>
          <a:xfrm>
            <a:off x="4050429" y="1648813"/>
            <a:ext cx="214836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интервью администрации 1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ID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0">
            <a:hlinkClick r:id="rId10" action="ppaction://hlinksldjump"/>
            <a:extLst>
              <a:ext uri="{FF2B5EF4-FFF2-40B4-BE49-F238E27FC236}">
                <a16:creationId xmlns:a16="http://schemas.microsoft.com/office/drawing/2014/main" id="{CADF6575-498D-4F13-B5B3-3FF1F7E060BD}"/>
              </a:ext>
            </a:extLst>
          </p:cNvPr>
          <p:cNvSpPr/>
          <p:nvPr/>
        </p:nvSpPr>
        <p:spPr>
          <a:xfrm>
            <a:off x="6725147" y="1648813"/>
            <a:ext cx="137098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-анализ МО 14</a:t>
            </a:r>
            <a:endParaRPr lang="ru-ID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1">
            <a:hlinkClick r:id="rId11" action="ppaction://hlinksldjump"/>
            <a:extLst>
              <a:ext uri="{FF2B5EF4-FFF2-40B4-BE49-F238E27FC236}">
                <a16:creationId xmlns:a16="http://schemas.microsoft.com/office/drawing/2014/main" id="{34DFC1BC-EFE4-4DA2-A336-D7D717A7675A}"/>
              </a:ext>
            </a:extLst>
          </p:cNvPr>
          <p:cNvSpPr/>
          <p:nvPr/>
        </p:nvSpPr>
        <p:spPr>
          <a:xfrm>
            <a:off x="626294" y="2010845"/>
            <a:ext cx="1114968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матрица БКГ 15</a:t>
            </a:r>
            <a:endParaRPr lang="ru-ID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>
            <a:hlinkClick r:id="rId11" action="ppaction://hlinksldjump"/>
            <a:extLst>
              <a:ext uri="{FF2B5EF4-FFF2-40B4-BE49-F238E27FC236}">
                <a16:creationId xmlns:a16="http://schemas.microsoft.com/office/drawing/2014/main" id="{4A8567BA-38C7-4E10-A361-48098A0FE038}"/>
              </a:ext>
            </a:extLst>
          </p:cNvPr>
          <p:cNvSpPr/>
          <p:nvPr/>
        </p:nvSpPr>
        <p:spPr>
          <a:xfrm>
            <a:off x="2217993" y="2000691"/>
            <a:ext cx="2184903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контент анализ социальных сетей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ID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5">
            <a:hlinkClick r:id="rId12" action="ppaction://hlinksldjump"/>
            <a:extLst>
              <a:ext uri="{FF2B5EF4-FFF2-40B4-BE49-F238E27FC236}">
                <a16:creationId xmlns:a16="http://schemas.microsoft.com/office/drawing/2014/main" id="{EE3D493A-3874-444F-92D5-E6EE8954992E}"/>
              </a:ext>
            </a:extLst>
          </p:cNvPr>
          <p:cNvSpPr/>
          <p:nvPr/>
        </p:nvSpPr>
        <p:spPr>
          <a:xfrm>
            <a:off x="4941662" y="2021712"/>
            <a:ext cx="210602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ТОП-действия администрации 2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ID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6">
            <a:hlinkClick r:id="rId13" action="ppaction://hlinksldjump"/>
            <a:extLst>
              <a:ext uri="{FF2B5EF4-FFF2-40B4-BE49-F238E27FC236}">
                <a16:creationId xmlns:a16="http://schemas.microsoft.com/office/drawing/2014/main" id="{C7BD7828-2722-4F04-B3F4-844CEC5CD884}"/>
              </a:ext>
            </a:extLst>
          </p:cNvPr>
          <p:cNvSpPr/>
          <p:nvPr/>
        </p:nvSpPr>
        <p:spPr>
          <a:xfrm>
            <a:off x="685338" y="2406255"/>
            <a:ext cx="3289004" cy="2738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механизмы реализации инвестиционного профиля 2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ID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7">
            <a:hlinkClick r:id="rId14" action="ppaction://hlinksldjump"/>
            <a:extLst>
              <a:ext uri="{FF2B5EF4-FFF2-40B4-BE49-F238E27FC236}">
                <a16:creationId xmlns:a16="http://schemas.microsoft.com/office/drawing/2014/main" id="{8493B18E-BBC1-4437-923F-08322D3B4238}"/>
              </a:ext>
            </a:extLst>
          </p:cNvPr>
          <p:cNvSpPr/>
          <p:nvPr/>
        </p:nvSpPr>
        <p:spPr>
          <a:xfrm>
            <a:off x="4285957" y="2421634"/>
            <a:ext cx="174169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 2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ID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32">
            <a:hlinkClick r:id="rId15" action="ppaction://hlinksldjump"/>
            <a:extLst>
              <a:ext uri="{FF2B5EF4-FFF2-40B4-BE49-F238E27FC236}">
                <a16:creationId xmlns:a16="http://schemas.microsoft.com/office/drawing/2014/main" id="{271DBFBC-011E-4D6C-88A3-5AB2C86E39B2}"/>
              </a:ext>
            </a:extLst>
          </p:cNvPr>
          <p:cNvSpPr/>
          <p:nvPr/>
        </p:nvSpPr>
        <p:spPr>
          <a:xfrm>
            <a:off x="6198790" y="2441136"/>
            <a:ext cx="2414306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проекты</a:t>
            </a:r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endParaRPr lang="ru-ID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3">
            <a:hlinkClick r:id="rId16" action="ppaction://hlinksldjump"/>
            <a:extLst>
              <a:ext uri="{FF2B5EF4-FFF2-40B4-BE49-F238E27FC236}">
                <a16:creationId xmlns:a16="http://schemas.microsoft.com/office/drawing/2014/main" id="{46F26773-2154-496C-BC99-814BB364670B}"/>
              </a:ext>
            </a:extLst>
          </p:cNvPr>
          <p:cNvSpPr/>
          <p:nvPr/>
        </p:nvSpPr>
        <p:spPr>
          <a:xfrm>
            <a:off x="607482" y="2889718"/>
            <a:ext cx="159492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endParaRPr lang="ru-ID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6">
            <a:hlinkClick r:id="rId17" action="ppaction://hlinksldjump"/>
            <a:extLst>
              <a:ext uri="{FF2B5EF4-FFF2-40B4-BE49-F238E27FC236}">
                <a16:creationId xmlns:a16="http://schemas.microsoft.com/office/drawing/2014/main" id="{74FA6269-BE29-4877-ADDB-B09AA9CAEBEB}"/>
              </a:ext>
            </a:extLst>
          </p:cNvPr>
          <p:cNvSpPr/>
          <p:nvPr/>
        </p:nvSpPr>
        <p:spPr>
          <a:xfrm>
            <a:off x="2329839" y="2922820"/>
            <a:ext cx="980605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endParaRPr lang="ru-ID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7">
            <a:hlinkClick r:id="rId18" action="ppaction://hlinksldjump"/>
            <a:extLst>
              <a:ext uri="{FF2B5EF4-FFF2-40B4-BE49-F238E27FC236}">
                <a16:creationId xmlns:a16="http://schemas.microsoft.com/office/drawing/2014/main" id="{7D65B473-F680-4AF0-9D27-767450C6469B}"/>
              </a:ext>
            </a:extLst>
          </p:cNvPr>
          <p:cNvSpPr/>
          <p:nvPr/>
        </p:nvSpPr>
        <p:spPr>
          <a:xfrm>
            <a:off x="3437880" y="2895412"/>
            <a:ext cx="1151731" cy="2738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приложения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ru-ID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8">
            <a:hlinkClick r:id="rId19" action="ppaction://hlinksldjump"/>
            <a:extLst>
              <a:ext uri="{FF2B5EF4-FFF2-40B4-BE49-F238E27FC236}">
                <a16:creationId xmlns:a16="http://schemas.microsoft.com/office/drawing/2014/main" id="{25184BED-2CFD-4430-8C4D-397F5B3EF7A4}"/>
              </a:ext>
            </a:extLst>
          </p:cNvPr>
          <p:cNvSpPr/>
          <p:nvPr/>
        </p:nvSpPr>
        <p:spPr>
          <a:xfrm>
            <a:off x="4693785" y="2889495"/>
            <a:ext cx="1744913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и задачи проекта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endParaRPr lang="ru-ID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кругленный прямоугольник 40">
            <a:hlinkClick r:id="" action="ppaction://noaction"/>
            <a:extLst>
              <a:ext uri="{FF2B5EF4-FFF2-40B4-BE49-F238E27FC236}">
                <a16:creationId xmlns:a16="http://schemas.microsoft.com/office/drawing/2014/main" id="{666CB031-0DA9-4BA5-8386-5174B2CD3681}"/>
              </a:ext>
            </a:extLst>
          </p:cNvPr>
          <p:cNvSpPr/>
          <p:nvPr/>
        </p:nvSpPr>
        <p:spPr>
          <a:xfrm>
            <a:off x="591259" y="3429000"/>
            <a:ext cx="1858693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ru-ID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41">
            <a:hlinkClick r:id="" action="ppaction://noaction"/>
            <a:extLst>
              <a:ext uri="{FF2B5EF4-FFF2-40B4-BE49-F238E27FC236}">
                <a16:creationId xmlns:a16="http://schemas.microsoft.com/office/drawing/2014/main" id="{86A3E459-2B7C-48F9-9C15-5FC463AE66EF}"/>
              </a:ext>
            </a:extLst>
          </p:cNvPr>
          <p:cNvSpPr/>
          <p:nvPr/>
        </p:nvSpPr>
        <p:spPr>
          <a:xfrm>
            <a:off x="2578964" y="3397499"/>
            <a:ext cx="222949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сбора информации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endParaRPr lang="ru-ID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Скругленный прямоугольник 42">
            <a:hlinkClick r:id="" action="ppaction://noaction"/>
            <a:extLst>
              <a:ext uri="{FF2B5EF4-FFF2-40B4-BE49-F238E27FC236}">
                <a16:creationId xmlns:a16="http://schemas.microsoft.com/office/drawing/2014/main" id="{0D3499DF-D8B3-4080-AA3E-7568F74DC02A}"/>
              </a:ext>
            </a:extLst>
          </p:cNvPr>
          <p:cNvSpPr/>
          <p:nvPr/>
        </p:nvSpPr>
        <p:spPr>
          <a:xfrm>
            <a:off x="4844214" y="3414940"/>
            <a:ext cx="249794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выборка компаний для онлайн опроса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endParaRPr lang="ru-ID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44">
            <a:hlinkClick r:id="" action="ppaction://noaction"/>
            <a:extLst>
              <a:ext uri="{FF2B5EF4-FFF2-40B4-BE49-F238E27FC236}">
                <a16:creationId xmlns:a16="http://schemas.microsoft.com/office/drawing/2014/main" id="{6EF18360-06D0-4A7F-BFDC-00445C038B27}"/>
              </a:ext>
            </a:extLst>
          </p:cNvPr>
          <p:cNvSpPr/>
          <p:nvPr/>
        </p:nvSpPr>
        <p:spPr>
          <a:xfrm>
            <a:off x="7465431" y="3396639"/>
            <a:ext cx="161559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опроса бизнеса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</a:t>
            </a:r>
            <a:endParaRPr lang="ru-ID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75">
            <a:hlinkClick r:id="rId20" action="ppaction://hlinksldjump"/>
            <a:extLst>
              <a:ext uri="{FF2B5EF4-FFF2-40B4-BE49-F238E27FC236}">
                <a16:creationId xmlns:a16="http://schemas.microsoft.com/office/drawing/2014/main" id="{839DFBE5-CA2A-4468-80B8-9C2F51E3CC9A}"/>
              </a:ext>
            </a:extLst>
          </p:cNvPr>
          <p:cNvSpPr/>
          <p:nvPr/>
        </p:nvSpPr>
        <p:spPr>
          <a:xfrm>
            <a:off x="6605688" y="2889495"/>
            <a:ext cx="1940945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ru-ID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9127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62CA7548-6045-4ECD-4A16-A7415314D93C}"/>
              </a:ext>
            </a:extLst>
          </p:cNvPr>
          <p:cNvSpPr/>
          <p:nvPr/>
        </p:nvSpPr>
        <p:spPr>
          <a:xfrm>
            <a:off x="621668" y="4941668"/>
            <a:ext cx="5050516" cy="630000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с подробной информацией о проектах, точках подключения,          ресурсных мощностях, транспортной и инженерной инфраструктуре можно                          на сайте администрации Шимановского округа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9EE9BF0B-A955-72BD-BF57-41E9CFEF29D7}"/>
              </a:ext>
            </a:extLst>
          </p:cNvPr>
          <p:cNvSpPr/>
          <p:nvPr/>
        </p:nvSpPr>
        <p:spPr>
          <a:xfrm>
            <a:off x="621668" y="5676970"/>
            <a:ext cx="5050516" cy="630000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с реестром муниципального имущества в округе можно                                 на сайте администрации Шимановского округа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7" name="Рисунок 176" descr="Протекающий кран со сплошной заливкой">
            <a:extLst>
              <a:ext uri="{FF2B5EF4-FFF2-40B4-BE49-F238E27FC236}">
                <a16:creationId xmlns:a16="http://schemas.microsoft.com/office/drawing/2014/main" id="{CA8B5039-688D-6BC4-F5B2-17D48DBC2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270" y="3824239"/>
            <a:ext cx="360000" cy="360000"/>
          </a:xfrm>
          <a:prstGeom prst="rect">
            <a:avLst/>
          </a:prstGeom>
        </p:spPr>
      </p:pic>
      <p:pic>
        <p:nvPicPr>
          <p:cNvPr id="176" name="Рисунок 175" descr="Протекающий кран со сплошной заливкой">
            <a:extLst>
              <a:ext uri="{FF2B5EF4-FFF2-40B4-BE49-F238E27FC236}">
                <a16:creationId xmlns:a16="http://schemas.microsoft.com/office/drawing/2014/main" id="{3E68B0A0-4742-F882-8E9C-7A80A16BF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313" y="3327380"/>
            <a:ext cx="360000" cy="36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592778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ПРОЕКТЫ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27015" y="1401547"/>
            <a:ext cx="5045169" cy="1253923"/>
          </a:xfrm>
          <a:prstGeom prst="roundRect">
            <a:avLst>
              <a:gd name="adj" fmla="val 22570"/>
            </a:avLst>
          </a:prstGeom>
          <a:solidFill>
            <a:srgbClr val="4756A0"/>
          </a:solidFill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23" name="Скругленный прямоугольник 122">
            <a:extLst>
              <a:ext uri="{FF2B5EF4-FFF2-40B4-BE49-F238E27FC236}">
                <a16:creationId xmlns:a16="http://schemas.microsoft.com/office/drawing/2014/main" id="{ED5127D8-F80B-2E74-96D7-6C60603119FC}"/>
              </a:ext>
            </a:extLst>
          </p:cNvPr>
          <p:cNvSpPr/>
          <p:nvPr/>
        </p:nvSpPr>
        <p:spPr>
          <a:xfrm>
            <a:off x="621668" y="2760771"/>
            <a:ext cx="5050516" cy="2075596"/>
          </a:xfrm>
          <a:prstGeom prst="roundRect">
            <a:avLst>
              <a:gd name="adj" fmla="val 1252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1D28A327-E730-2B92-6BD0-2BE87DFA2691}"/>
              </a:ext>
            </a:extLst>
          </p:cNvPr>
          <p:cNvSpPr txBox="1"/>
          <p:nvPr/>
        </p:nvSpPr>
        <p:spPr>
          <a:xfrm>
            <a:off x="622937" y="3002834"/>
            <a:ext cx="50492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ТАРИФЫ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E6D9E1F9-3174-97AD-989C-6D9ADCBE2F71}"/>
              </a:ext>
            </a:extLst>
          </p:cNvPr>
          <p:cNvSpPr txBox="1"/>
          <p:nvPr/>
        </p:nvSpPr>
        <p:spPr>
          <a:xfrm>
            <a:off x="821550" y="1582759"/>
            <a:ext cx="4489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ID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8C2C973-5563-55D5-F202-5DA06EA91736}"/>
              </a:ext>
            </a:extLst>
          </p:cNvPr>
          <p:cNvSpPr txBox="1"/>
          <p:nvPr/>
        </p:nvSpPr>
        <p:spPr>
          <a:xfrm>
            <a:off x="821550" y="2052325"/>
            <a:ext cx="162796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ПРОЕКТА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BF9C8859-F013-A538-9366-16B50B18E28A}"/>
              </a:ext>
            </a:extLst>
          </p:cNvPr>
          <p:cNvSpPr txBox="1"/>
          <p:nvPr/>
        </p:nvSpPr>
        <p:spPr>
          <a:xfrm>
            <a:off x="2799438" y="1505993"/>
            <a:ext cx="15589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96A49500-EAEA-5490-FDFA-7F357F14D08C}"/>
              </a:ext>
            </a:extLst>
          </p:cNvPr>
          <p:cNvSpPr txBox="1"/>
          <p:nvPr/>
        </p:nvSpPr>
        <p:spPr>
          <a:xfrm>
            <a:off x="3108873" y="1531700"/>
            <a:ext cx="235416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сфере сельского хозяйства</a:t>
            </a:r>
          </a:p>
        </p:txBody>
      </p:sp>
      <p:cxnSp>
        <p:nvCxnSpPr>
          <p:cNvPr id="137" name="Прямая соединительная линия 136">
            <a:extLst>
              <a:ext uri="{FF2B5EF4-FFF2-40B4-BE49-F238E27FC236}">
                <a16:creationId xmlns:a16="http://schemas.microsoft.com/office/drawing/2014/main" id="{232EBB5B-D463-93FE-88A2-B246377A86B1}"/>
              </a:ext>
            </a:extLst>
          </p:cNvPr>
          <p:cNvCxnSpPr>
            <a:cxnSpLocks/>
          </p:cNvCxnSpPr>
          <p:nvPr/>
        </p:nvCxnSpPr>
        <p:spPr>
          <a:xfrm>
            <a:off x="2670629" y="1596647"/>
            <a:ext cx="0" cy="855719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>
            <a:extLst>
              <a:ext uri="{FF2B5EF4-FFF2-40B4-BE49-F238E27FC236}">
                <a16:creationId xmlns:a16="http://schemas.microsoft.com/office/drawing/2014/main" id="{988ACE5A-6D1B-F8A8-DF02-1D7D941D0CDF}"/>
              </a:ext>
            </a:extLst>
          </p:cNvPr>
          <p:cNvSpPr txBox="1"/>
          <p:nvPr/>
        </p:nvSpPr>
        <p:spPr>
          <a:xfrm>
            <a:off x="2795773" y="1769014"/>
            <a:ext cx="24271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30D9C8C4-A496-33F2-C518-0068D65EEB43}"/>
              </a:ext>
            </a:extLst>
          </p:cNvPr>
          <p:cNvSpPr txBox="1"/>
          <p:nvPr/>
        </p:nvSpPr>
        <p:spPr>
          <a:xfrm>
            <a:off x="3108872" y="1774627"/>
            <a:ext cx="2354167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сфере промышленного производства  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E28CB67B-99F6-62CC-86C1-A8ABE0B7D973}"/>
              </a:ext>
            </a:extLst>
          </p:cNvPr>
          <p:cNvSpPr txBox="1"/>
          <p:nvPr/>
        </p:nvSpPr>
        <p:spPr>
          <a:xfrm>
            <a:off x="2808247" y="2159348"/>
            <a:ext cx="15589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905818B8-E10D-8BD3-4D88-DBED1EE7520E}"/>
              </a:ext>
            </a:extLst>
          </p:cNvPr>
          <p:cNvSpPr txBox="1"/>
          <p:nvPr/>
        </p:nvSpPr>
        <p:spPr>
          <a:xfrm>
            <a:off x="3099152" y="2211132"/>
            <a:ext cx="258243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сфере добычи полезных ископаемых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654FC60-0AEC-4D72-3067-D5804B890430}"/>
              </a:ext>
            </a:extLst>
          </p:cNvPr>
          <p:cNvSpPr txBox="1"/>
          <p:nvPr/>
        </p:nvSpPr>
        <p:spPr>
          <a:xfrm>
            <a:off x="1168749" y="3338103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131,8 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горячая вода (м3)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48F919B7-90B8-C9E2-4B26-E6EE9FAC0F10}"/>
              </a:ext>
            </a:extLst>
          </p:cNvPr>
          <p:cNvSpPr txBox="1"/>
          <p:nvPr/>
        </p:nvSpPr>
        <p:spPr>
          <a:xfrm>
            <a:off x="1168749" y="3827655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347,33 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холодная вода (м3)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90DEA080-6B2C-362A-231A-C9436F916D74}"/>
              </a:ext>
            </a:extLst>
          </p:cNvPr>
          <p:cNvSpPr txBox="1"/>
          <p:nvPr/>
        </p:nvSpPr>
        <p:spPr>
          <a:xfrm>
            <a:off x="1164855" y="4323130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171,18 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водоотведение (м3)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2C4EF67B-79D6-EF4B-9677-0966A8E74B66}"/>
              </a:ext>
            </a:extLst>
          </p:cNvPr>
          <p:cNvSpPr txBox="1"/>
          <p:nvPr/>
        </p:nvSpPr>
        <p:spPr>
          <a:xfrm>
            <a:off x="3610283" y="3507380"/>
            <a:ext cx="192227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электроэнергия (кВт ч.)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AED396BB-12B2-75E3-FB8C-029EA35F4927}"/>
              </a:ext>
            </a:extLst>
          </p:cNvPr>
          <p:cNvSpPr txBox="1"/>
          <p:nvPr/>
        </p:nvSpPr>
        <p:spPr>
          <a:xfrm>
            <a:off x="3568074" y="4021994"/>
            <a:ext cx="197364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1517,27 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отопление (за  ед. энергии)</a:t>
            </a:r>
          </a:p>
        </p:txBody>
      </p:sp>
      <p:pic>
        <p:nvPicPr>
          <p:cNvPr id="171" name="Рисунок 170" descr="Интернет со сплошной заливкой">
            <a:extLst>
              <a:ext uri="{FF2B5EF4-FFF2-40B4-BE49-F238E27FC236}">
                <a16:creationId xmlns:a16="http://schemas.microsoft.com/office/drawing/2014/main" id="{00F6B643-AEC0-8141-3916-0C9E8889AC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3270" y="5079738"/>
            <a:ext cx="360000" cy="360000"/>
          </a:xfrm>
          <a:prstGeom prst="rect">
            <a:avLst/>
          </a:prstGeom>
        </p:spPr>
      </p:pic>
      <p:pic>
        <p:nvPicPr>
          <p:cNvPr id="172" name="Рисунок 171" descr="Интернет со сплошной заливкой">
            <a:extLst>
              <a:ext uri="{FF2B5EF4-FFF2-40B4-BE49-F238E27FC236}">
                <a16:creationId xmlns:a16="http://schemas.microsoft.com/office/drawing/2014/main" id="{2384CCAE-E434-A850-0F75-819F1F8ACA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3270" y="5811969"/>
            <a:ext cx="360000" cy="360000"/>
          </a:xfrm>
          <a:prstGeom prst="rect">
            <a:avLst/>
          </a:prstGeom>
        </p:spPr>
      </p:pic>
      <p:pic>
        <p:nvPicPr>
          <p:cNvPr id="173" name="Рисунок 172" descr="Электрическая опора со сплошной заливкой">
            <a:extLst>
              <a:ext uri="{FF2B5EF4-FFF2-40B4-BE49-F238E27FC236}">
                <a16:creationId xmlns:a16="http://schemas.microsoft.com/office/drawing/2014/main" id="{FEA428CD-D6DA-61F4-7EBB-968108BFDB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48639" y="3517565"/>
            <a:ext cx="360000" cy="360000"/>
          </a:xfrm>
          <a:prstGeom prst="rect">
            <a:avLst/>
          </a:prstGeom>
        </p:spPr>
      </p:pic>
      <p:pic>
        <p:nvPicPr>
          <p:cNvPr id="179" name="Рисунок 178" descr="Пожарный гидрант со сплошной заливкой">
            <a:extLst>
              <a:ext uri="{FF2B5EF4-FFF2-40B4-BE49-F238E27FC236}">
                <a16:creationId xmlns:a16="http://schemas.microsoft.com/office/drawing/2014/main" id="{26CFD593-1555-3116-29C0-D51F46C064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3270" y="4322442"/>
            <a:ext cx="360000" cy="360000"/>
          </a:xfrm>
          <a:prstGeom prst="rect">
            <a:avLst/>
          </a:prstGeom>
        </p:spPr>
      </p:pic>
      <p:pic>
        <p:nvPicPr>
          <p:cNvPr id="185" name="Рисунок 184" descr="Термометр со сплошной заливкой">
            <a:extLst>
              <a:ext uri="{FF2B5EF4-FFF2-40B4-BE49-F238E27FC236}">
                <a16:creationId xmlns:a16="http://schemas.microsoft.com/office/drawing/2014/main" id="{21BB5F51-A94F-2FA1-7F61-917E20038F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146315" y="4018052"/>
            <a:ext cx="360000" cy="360000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971D9261-284F-4700-A7C8-CFC45BE94DC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16592" y="1621193"/>
            <a:ext cx="4045031" cy="2857362"/>
          </a:xfrm>
          <a:prstGeom prst="rect">
            <a:avLst/>
          </a:prstGeom>
        </p:spPr>
      </p:pic>
      <p:pic>
        <p:nvPicPr>
          <p:cNvPr id="70" name="Рисунок 69" descr="Современная архитектура со сплошной заливкой">
            <a:extLst>
              <a:ext uri="{FF2B5EF4-FFF2-40B4-BE49-F238E27FC236}">
                <a16:creationId xmlns:a16="http://schemas.microsoft.com/office/drawing/2014/main" id="{9D2218C8-D7FC-4757-B205-EFFD450633E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306511" y="2211132"/>
            <a:ext cx="306719" cy="306719"/>
          </a:xfrm>
          <a:prstGeom prst="rect">
            <a:avLst/>
          </a:prstGeom>
        </p:spPr>
      </p:pic>
      <p:pic>
        <p:nvPicPr>
          <p:cNvPr id="71" name="Рисунок 70" descr="Современная архитектура со сплошной заливкой">
            <a:extLst>
              <a:ext uri="{FF2B5EF4-FFF2-40B4-BE49-F238E27FC236}">
                <a16:creationId xmlns:a16="http://schemas.microsoft.com/office/drawing/2014/main" id="{3A571153-633A-46DF-A59C-391FB003805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024876" y="5102283"/>
            <a:ext cx="236384" cy="236384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9AA04E8E-B875-4667-B4F6-5673146538F4}"/>
              </a:ext>
            </a:extLst>
          </p:cNvPr>
          <p:cNvSpPr txBox="1"/>
          <p:nvPr/>
        </p:nvSpPr>
        <p:spPr>
          <a:xfrm>
            <a:off x="6343567" y="5202807"/>
            <a:ext cx="132496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животноводческая ферма</a:t>
            </a:r>
          </a:p>
        </p:txBody>
      </p:sp>
      <p:pic>
        <p:nvPicPr>
          <p:cNvPr id="88" name="Рисунок 87" descr="Сырье со сплошной заливкой">
            <a:extLst>
              <a:ext uri="{FF2B5EF4-FFF2-40B4-BE49-F238E27FC236}">
                <a16:creationId xmlns:a16="http://schemas.microsoft.com/office/drawing/2014/main" id="{A39F260F-03CB-4B14-9D7A-21EAC0BF509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855383" y="3415269"/>
            <a:ext cx="204591" cy="204591"/>
          </a:xfrm>
          <a:prstGeom prst="rect">
            <a:avLst/>
          </a:prstGeom>
        </p:spPr>
      </p:pic>
      <p:pic>
        <p:nvPicPr>
          <p:cNvPr id="89" name="Рисунок 88" descr="Золотые слитки со сплошной заливкой">
            <a:extLst>
              <a:ext uri="{FF2B5EF4-FFF2-40B4-BE49-F238E27FC236}">
                <a16:creationId xmlns:a16="http://schemas.microsoft.com/office/drawing/2014/main" id="{456EA479-E1B4-42CF-95FA-546C7E8CDD2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373827" y="3784906"/>
            <a:ext cx="219333" cy="219333"/>
          </a:xfrm>
          <a:prstGeom prst="rect">
            <a:avLst/>
          </a:prstGeom>
        </p:spPr>
      </p:pic>
      <p:pic>
        <p:nvPicPr>
          <p:cNvPr id="90" name="Рисунок 89" descr="Золотые слитки со сплошной заливкой">
            <a:extLst>
              <a:ext uri="{FF2B5EF4-FFF2-40B4-BE49-F238E27FC236}">
                <a16:creationId xmlns:a16="http://schemas.microsoft.com/office/drawing/2014/main" id="{983B1D8F-93F9-480F-88FD-00757E3755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0588" y="5079738"/>
            <a:ext cx="267188" cy="267188"/>
          </a:xfrm>
          <a:prstGeom prst="rect">
            <a:avLst/>
          </a:prstGeom>
        </p:spPr>
      </p:pic>
      <p:pic>
        <p:nvPicPr>
          <p:cNvPr id="92" name="Рисунок 91" descr="Сырье со сплошной заливкой">
            <a:extLst>
              <a:ext uri="{FF2B5EF4-FFF2-40B4-BE49-F238E27FC236}">
                <a16:creationId xmlns:a16="http://schemas.microsoft.com/office/drawing/2014/main" id="{83C6BCC3-B5A4-4706-B26D-B4822546039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024876" y="5556547"/>
            <a:ext cx="204591" cy="204591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3C04ACDF-D67B-47DB-89A5-4DFC84215F9D}"/>
              </a:ext>
            </a:extLst>
          </p:cNvPr>
          <p:cNvSpPr txBox="1"/>
          <p:nvPr/>
        </p:nvSpPr>
        <p:spPr>
          <a:xfrm>
            <a:off x="8295194" y="5202807"/>
            <a:ext cx="132496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Симоновское</a:t>
            </a:r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месторождение цеолитов 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829DC9C-2D4F-4B4E-9E0A-1EF99593EDCF}"/>
              </a:ext>
            </a:extLst>
          </p:cNvPr>
          <p:cNvSpPr txBox="1"/>
          <p:nvPr/>
        </p:nvSpPr>
        <p:spPr>
          <a:xfrm>
            <a:off x="6343567" y="5639427"/>
            <a:ext cx="132496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Чагоянское</a:t>
            </a:r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месторождение известняка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DC5E868-E6D1-4CD1-A1B2-050E8D08701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6282031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МЕРЫ ГОСУДАРСТВЕННОЙ ПОДДЕРЖКИ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959288B3-6129-0F6E-2F82-BEEB0DD1000F}"/>
              </a:ext>
            </a:extLst>
          </p:cNvPr>
          <p:cNvSpPr/>
          <p:nvPr/>
        </p:nvSpPr>
        <p:spPr>
          <a:xfrm>
            <a:off x="627014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44" name="Скругленный прямоугольник 43">
            <a:extLst>
              <a:ext uri="{FF2B5EF4-FFF2-40B4-BE49-F238E27FC236}">
                <a16:creationId xmlns:a16="http://schemas.microsoft.com/office/drawing/2014/main" id="{536BD308-6967-8AF5-7432-C3280FD3FCAB}"/>
              </a:ext>
            </a:extLst>
          </p:cNvPr>
          <p:cNvSpPr/>
          <p:nvPr/>
        </p:nvSpPr>
        <p:spPr>
          <a:xfrm>
            <a:off x="745508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C0CC6E-70E5-5156-8AC0-98DA024669CB}"/>
              </a:ext>
            </a:extLst>
          </p:cNvPr>
          <p:cNvSpPr txBox="1"/>
          <p:nvPr/>
        </p:nvSpPr>
        <p:spPr>
          <a:xfrm>
            <a:off x="745509" y="2209962"/>
            <a:ext cx="1456918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МОЙ БИЗНЕС 28</a:t>
            </a:r>
            <a:endParaRPr lang="ru-ID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3DA13379-7070-0B20-1B13-073470D0CFB7}"/>
              </a:ext>
            </a:extLst>
          </p:cNvPr>
          <p:cNvSpPr/>
          <p:nvPr/>
        </p:nvSpPr>
        <p:spPr>
          <a:xfrm>
            <a:off x="1053107" y="2818126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https://business.amurobl.ru/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" name="Picture 2" descr="логотип Мой бизнес | С 1 января 2023 года Администрация Чарышского района  Алтайского края преобразована в Администрацию муниципального округа  Чарышский район Алтайского края.">
            <a:extLst>
              <a:ext uri="{FF2B5EF4-FFF2-40B4-BE49-F238E27FC236}">
                <a16:creationId xmlns:a16="http://schemas.microsoft.com/office/drawing/2014/main" id="{CB9E44DB-1C66-11F1-4DA7-8FAD32372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48" y="1614226"/>
            <a:ext cx="943068" cy="42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Скругленный прямоугольник 11">
            <a:extLst>
              <a:ext uri="{FF2B5EF4-FFF2-40B4-BE49-F238E27FC236}">
                <a16:creationId xmlns:a16="http://schemas.microsoft.com/office/drawing/2014/main" id="{4563BAFA-0F29-41AD-9EAA-15C309DDD612}"/>
              </a:ext>
            </a:extLst>
          </p:cNvPr>
          <p:cNvSpPr/>
          <p:nvPr/>
        </p:nvSpPr>
        <p:spPr>
          <a:xfrm>
            <a:off x="2628519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65" name="Скругленный прямоугольник 43">
            <a:extLst>
              <a:ext uri="{FF2B5EF4-FFF2-40B4-BE49-F238E27FC236}">
                <a16:creationId xmlns:a16="http://schemas.microsoft.com/office/drawing/2014/main" id="{1DA1F0B4-D735-40C3-B7FF-DECAFF7F0D30}"/>
              </a:ext>
            </a:extLst>
          </p:cNvPr>
          <p:cNvSpPr/>
          <p:nvPr/>
        </p:nvSpPr>
        <p:spPr>
          <a:xfrm>
            <a:off x="2755060" y="1623164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69" name="Скругленный прямоугольник 30">
            <a:extLst>
              <a:ext uri="{FF2B5EF4-FFF2-40B4-BE49-F238E27FC236}">
                <a16:creationId xmlns:a16="http://schemas.microsoft.com/office/drawing/2014/main" id="{A57EEAAE-558B-47F8-945F-9F0F39F2E3D8}"/>
              </a:ext>
            </a:extLst>
          </p:cNvPr>
          <p:cNvSpPr/>
          <p:nvPr/>
        </p:nvSpPr>
        <p:spPr>
          <a:xfrm>
            <a:off x="3062659" y="2811162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https://erdc.ru/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589AC7-B964-4466-BFFA-715E8C25AF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55060" y="1707392"/>
            <a:ext cx="1378790" cy="397234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73E8923C-B89E-4931-AA15-714AE0742F9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900505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BF9AB-A0AB-E438-5E37-598319588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33D8E7-695C-4B68-93BF-55B165B65A6A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МИНИСТЕРСТВА, ОКАЗЫВАЮЩИЕ ПОДДЕРЖКУ ПРЕДПРИНИМАТЕЛЯМ И ИНВЕСТОРАМ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1023177A-CC1F-844A-E590-360AFD16E876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3BF8DC81-CD65-F7C5-5380-B95AFF24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237A7826-76C6-ACDC-108C-46817594633E}"/>
              </a:ext>
            </a:extLst>
          </p:cNvPr>
          <p:cNvSpPr/>
          <p:nvPr/>
        </p:nvSpPr>
        <p:spPr>
          <a:xfrm>
            <a:off x="627016" y="140154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ЭКОНОМИЧЕСКОГО РАЗВИТИЯ И ВНЕШНИХ СВЯЗЕЙ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" name="Скругленный прямоугольник 102">
            <a:extLst>
              <a:ext uri="{FF2B5EF4-FFF2-40B4-BE49-F238E27FC236}">
                <a16:creationId xmlns:a16="http://schemas.microsoft.com/office/drawing/2014/main" id="{2BB5EBE9-65B5-B62A-9463-A385D023A95B}"/>
              </a:ext>
            </a:extLst>
          </p:cNvPr>
          <p:cNvSpPr/>
          <p:nvPr/>
        </p:nvSpPr>
        <p:spPr>
          <a:xfrm>
            <a:off x="627016" y="241703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ЦИФРОВОГО РАЗВИТИЯ И СВЯЗИ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6" name="Скругленный прямоугольник 115">
            <a:extLst>
              <a:ext uri="{FF2B5EF4-FFF2-40B4-BE49-F238E27FC236}">
                <a16:creationId xmlns:a16="http://schemas.microsoft.com/office/drawing/2014/main" id="{C710E187-EF2B-9551-02E2-2EE963AA66F3}"/>
              </a:ext>
            </a:extLst>
          </p:cNvPr>
          <p:cNvSpPr/>
          <p:nvPr/>
        </p:nvSpPr>
        <p:spPr>
          <a:xfrm>
            <a:off x="627016" y="3432522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ЖИЛИЩНО-КОММУНАЛЬНОГО ХОЗЯЙСТВА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1" name="Скругленный прямоугольник 120">
            <a:extLst>
              <a:ext uri="{FF2B5EF4-FFF2-40B4-BE49-F238E27FC236}">
                <a16:creationId xmlns:a16="http://schemas.microsoft.com/office/drawing/2014/main" id="{131C888D-6A77-FA57-7287-59E57BB12423}"/>
              </a:ext>
            </a:extLst>
          </p:cNvPr>
          <p:cNvSpPr/>
          <p:nvPr/>
        </p:nvSpPr>
        <p:spPr>
          <a:xfrm>
            <a:off x="5271922" y="140154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СТРОИТЕЛЬСТВА И АРХИТЕКТУРЫ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:a16="http://schemas.microsoft.com/office/drawing/2014/main" id="{E72EEE87-401A-6915-9E04-97934AFA7EA6}"/>
              </a:ext>
            </a:extLst>
          </p:cNvPr>
          <p:cNvSpPr/>
          <p:nvPr/>
        </p:nvSpPr>
        <p:spPr>
          <a:xfrm>
            <a:off x="5271922" y="241703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КУЛЬТУРЫ И НАЦИОНАЛЬНОЙ ПОЛИТИКИ АМУРСКОЙ ОБЛАСТИ 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1" name="Скругленный прямоугольник 130">
            <a:extLst>
              <a:ext uri="{FF2B5EF4-FFF2-40B4-BE49-F238E27FC236}">
                <a16:creationId xmlns:a16="http://schemas.microsoft.com/office/drawing/2014/main" id="{01175CC2-6729-59B8-4B7D-523141702B5F}"/>
              </a:ext>
            </a:extLst>
          </p:cNvPr>
          <p:cNvSpPr/>
          <p:nvPr/>
        </p:nvSpPr>
        <p:spPr>
          <a:xfrm>
            <a:off x="5271922" y="4448010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СЕЛЬСКОГО ХОЗЯЙСТВА              АМУРСКОЙ ОБЛАСТИ </a:t>
            </a:r>
            <a:r>
              <a:rPr kumimoji="0" lang="ru-RU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ОБЛАСТИ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0" name="Скругленный прямоугольник 139">
            <a:extLst>
              <a:ext uri="{FF2B5EF4-FFF2-40B4-BE49-F238E27FC236}">
                <a16:creationId xmlns:a16="http://schemas.microsoft.com/office/drawing/2014/main" id="{968A1C6F-EB64-8A6B-457E-1E5BFBB7DFDB}"/>
              </a:ext>
            </a:extLst>
          </p:cNvPr>
          <p:cNvSpPr/>
          <p:nvPr/>
        </p:nvSpPr>
        <p:spPr>
          <a:xfrm>
            <a:off x="5271922" y="3432522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ИМУЩЕСТВЕННЫХ                         ОТНОШЕНИЙ АМУСРКОЙ ОБЛАСТИ 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55971FB-77C3-4E33-BEE7-581A1CF07A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90" y="1544678"/>
            <a:ext cx="736061" cy="528815"/>
          </a:xfrm>
          <a:prstGeom prst="ellipse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EBB2370A-08F1-4BB7-831B-91975CD81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876" y="2566538"/>
            <a:ext cx="736061" cy="528815"/>
          </a:xfrm>
          <a:prstGeom prst="ellipse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B9BD640-2AB0-4598-BACE-3B838478E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080" y="3586582"/>
            <a:ext cx="737680" cy="530398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98D2EC5D-02F6-4924-B925-2C7B7195D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1922" y="1559299"/>
            <a:ext cx="736061" cy="528815"/>
          </a:xfrm>
          <a:prstGeom prst="ellipse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BDF7315-C05C-4478-A9C5-5F3763A3CA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0497" y="2573996"/>
            <a:ext cx="737680" cy="53039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784CF4D-A9EA-40B2-A559-DAAFFDD6B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0397" y="3578154"/>
            <a:ext cx="737680" cy="53039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B109008-FDB9-4AD7-8FAF-786A74735F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0397" y="4609692"/>
            <a:ext cx="737680" cy="530398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0699C0BF-036D-4360-B4D2-74BCAF28502C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6600225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Скругленный прямоугольник 72">
            <a:extLst>
              <a:ext uri="{FF2B5EF4-FFF2-40B4-BE49-F238E27FC236}">
                <a16:creationId xmlns:a16="http://schemas.microsoft.com/office/drawing/2014/main" id="{1C9CDDE7-CA8C-3059-F83C-6E358C537246}"/>
              </a:ext>
            </a:extLst>
          </p:cNvPr>
          <p:cNvSpPr/>
          <p:nvPr/>
        </p:nvSpPr>
        <p:spPr>
          <a:xfrm>
            <a:off x="627016" y="3919792"/>
            <a:ext cx="3470852" cy="2388029"/>
          </a:xfrm>
          <a:prstGeom prst="roundRect">
            <a:avLst>
              <a:gd name="adj" fmla="val 11787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ПРЕДЛОЖЕНИЯ ПО КОРРЕКТИРОВКЕ МЕР ФИНАНСОВОЙ   И ОРГАНИЗАЦИОННОЙ ПОДДЕРЖКИ ПРОЕКТОВ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9987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 по корректировке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Скругленный прямоугольник 67">
            <a:extLst>
              <a:ext uri="{FF2B5EF4-FFF2-40B4-BE49-F238E27FC236}">
                <a16:creationId xmlns:a16="http://schemas.microsoft.com/office/drawing/2014/main" id="{FD205189-21AA-DDE0-5094-A28E46F5CB5F}"/>
              </a:ext>
            </a:extLst>
          </p:cNvPr>
          <p:cNvSpPr/>
          <p:nvPr/>
        </p:nvSpPr>
        <p:spPr>
          <a:xfrm>
            <a:off x="3522847" y="1401546"/>
            <a:ext cx="2154686" cy="2406883"/>
          </a:xfrm>
          <a:prstGeom prst="roundRect">
            <a:avLst>
              <a:gd name="adj" fmla="val 1211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id="{474C35DA-31DE-309C-F205-541813D224F1}"/>
              </a:ext>
            </a:extLst>
          </p:cNvPr>
          <p:cNvSpPr/>
          <p:nvPr/>
        </p:nvSpPr>
        <p:spPr>
          <a:xfrm>
            <a:off x="627016" y="1401546"/>
            <a:ext cx="2780405" cy="2406883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70" name="Скругленный прямоугольник 69">
            <a:extLst>
              <a:ext uri="{FF2B5EF4-FFF2-40B4-BE49-F238E27FC236}">
                <a16:creationId xmlns:a16="http://schemas.microsoft.com/office/drawing/2014/main" id="{AAE095AC-081E-33A2-FDBB-98B052165558}"/>
              </a:ext>
            </a:extLst>
          </p:cNvPr>
          <p:cNvSpPr/>
          <p:nvPr/>
        </p:nvSpPr>
        <p:spPr>
          <a:xfrm>
            <a:off x="5795703" y="1401546"/>
            <a:ext cx="3991893" cy="2406883"/>
          </a:xfrm>
          <a:prstGeom prst="roundRect">
            <a:avLst>
              <a:gd name="adj" fmla="val 1116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id="{788C38C7-4DE5-24AC-7622-658BB16B4123}"/>
              </a:ext>
            </a:extLst>
          </p:cNvPr>
          <p:cNvSpPr/>
          <p:nvPr/>
        </p:nvSpPr>
        <p:spPr>
          <a:xfrm>
            <a:off x="4220619" y="3919791"/>
            <a:ext cx="2726172" cy="2388029"/>
          </a:xfrm>
          <a:prstGeom prst="roundRect">
            <a:avLst>
              <a:gd name="adj" fmla="val 1074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id="{D53A4B05-5996-A019-A76C-03C280C9327F}"/>
              </a:ext>
            </a:extLst>
          </p:cNvPr>
          <p:cNvSpPr/>
          <p:nvPr/>
        </p:nvSpPr>
        <p:spPr>
          <a:xfrm>
            <a:off x="7061424" y="3919791"/>
            <a:ext cx="2726172" cy="2388029"/>
          </a:xfrm>
          <a:prstGeom prst="roundRect">
            <a:avLst>
              <a:gd name="adj" fmla="val 1175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1BBFC5A-DE30-051C-FEEB-53A884C8CC68}"/>
              </a:ext>
            </a:extLst>
          </p:cNvPr>
          <p:cNvSpPr txBox="1"/>
          <p:nvPr/>
        </p:nvSpPr>
        <p:spPr>
          <a:xfrm>
            <a:off x="853368" y="1584500"/>
            <a:ext cx="1740849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АКТИВНАЯ ИНФОРМАЦИОННАЯ              И КОНСУЛЬТАЦИОННАЯ ПОДДЕРЖКА ПРЕДПРИНИМАТЕЛЕЙ 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5029D8E-6FA5-39F6-980B-E624E0847E5F}"/>
              </a:ext>
            </a:extLst>
          </p:cNvPr>
          <p:cNvSpPr txBox="1"/>
          <p:nvPr/>
        </p:nvSpPr>
        <p:spPr>
          <a:xfrm>
            <a:off x="3762825" y="1584500"/>
            <a:ext cx="1416981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КОЛИЧЕСТВА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СРОКОВ ПРОЦЕДУР,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НЕОБХОДИМЫХ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ПОЛУЧЕНИЯ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ИНВЕСТИЦИОННОЙ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ПЛОЩАДКИ 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5B46850-A2F4-926B-117B-28D7665D8D86}"/>
              </a:ext>
            </a:extLst>
          </p:cNvPr>
          <p:cNvSpPr txBox="1"/>
          <p:nvPr/>
        </p:nvSpPr>
        <p:spPr>
          <a:xfrm>
            <a:off x="853311" y="4128456"/>
            <a:ext cx="1740906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КОЛИЧЕСТВА БЮРОКРАТИЧЕСКИХ ПРОЦЕДУР                           ДЛЯ ПОЛУЧЕНИЯ МЕР ПОДДЕРЖКИ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BED9D75-83DC-7DB1-D63D-8AE176B201FF}"/>
              </a:ext>
            </a:extLst>
          </p:cNvPr>
          <p:cNvSpPr txBox="1"/>
          <p:nvPr/>
        </p:nvSpPr>
        <p:spPr>
          <a:xfrm>
            <a:off x="4462486" y="4135853"/>
            <a:ext cx="164767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ПЕРЕНОС ПРОЦЕДУР               В ЭЛЕКТРОННЫЙ ВИД                          ДЛЯ СОКРАЩЕНИЯ ВРЕМЕННЫХ ИЗДЕРЖЕК </a:t>
            </a:r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7EE8951-3C5B-0C8C-FB1D-B73F3B4B4824}"/>
              </a:ext>
            </a:extLst>
          </p:cNvPr>
          <p:cNvSpPr txBox="1"/>
          <p:nvPr/>
        </p:nvSpPr>
        <p:spPr>
          <a:xfrm>
            <a:off x="6027053" y="1576659"/>
            <a:ext cx="1863880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ПРОЕКТНОГО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ОФИСА, КОТОРЫЙ БУДЕТ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ЗАНИМАТЬСЯ ОЦЕНКОЙ И ПРОРАБОТКОЙ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 </a:t>
            </a:r>
            <a:endParaRPr lang="ru-ID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BFBFDEB-7CB0-167B-22EE-584ADCCB8AF2}"/>
              </a:ext>
            </a:extLst>
          </p:cNvPr>
          <p:cNvSpPr txBox="1"/>
          <p:nvPr/>
        </p:nvSpPr>
        <p:spPr>
          <a:xfrm>
            <a:off x="7287978" y="4135853"/>
            <a:ext cx="1672569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НАЛОГОВЫХ СТАВОК ДЛЯ МСП</a:t>
            </a:r>
          </a:p>
        </p:txBody>
      </p:sp>
      <p:pic>
        <p:nvPicPr>
          <p:cNvPr id="113" name="Рисунок 112" descr="Пузырь с сообщением чата со сплошной заливкой">
            <a:extLst>
              <a:ext uri="{FF2B5EF4-FFF2-40B4-BE49-F238E27FC236}">
                <a16:creationId xmlns:a16="http://schemas.microsoft.com/office/drawing/2014/main" id="{6FF3168F-26EC-2BD5-8CA9-3F1917E5B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95217" y="1554054"/>
            <a:ext cx="360000" cy="360000"/>
          </a:xfrm>
          <a:prstGeom prst="rect">
            <a:avLst/>
          </a:prstGeom>
        </p:spPr>
      </p:pic>
      <p:pic>
        <p:nvPicPr>
          <p:cNvPr id="114" name="Рисунок 113" descr="Включенный свет со сплошной заливкой">
            <a:extLst>
              <a:ext uri="{FF2B5EF4-FFF2-40B4-BE49-F238E27FC236}">
                <a16:creationId xmlns:a16="http://schemas.microsoft.com/office/drawing/2014/main" id="{A507D0C6-6F19-CAC5-87C3-03E2DD67C0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43785" y="1554054"/>
            <a:ext cx="360000" cy="360000"/>
          </a:xfrm>
          <a:prstGeom prst="rect">
            <a:avLst/>
          </a:prstGeom>
        </p:spPr>
      </p:pic>
      <p:pic>
        <p:nvPicPr>
          <p:cNvPr id="115" name="Рисунок 114" descr="Пользовательский интерфейс и взаимодействие с пользователем со сплошной заливкой">
            <a:extLst>
              <a:ext uri="{FF2B5EF4-FFF2-40B4-BE49-F238E27FC236}">
                <a16:creationId xmlns:a16="http://schemas.microsoft.com/office/drawing/2014/main" id="{16B02601-C0C0-44A1-68D7-F77C9BE399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91808" y="4095217"/>
            <a:ext cx="360000" cy="360000"/>
          </a:xfrm>
          <a:prstGeom prst="rect">
            <a:avLst/>
          </a:prstGeom>
        </p:spPr>
      </p:pic>
      <p:pic>
        <p:nvPicPr>
          <p:cNvPr id="120" name="Рисунок 119" descr="Секундомер 25% со сплошной заливкой">
            <a:extLst>
              <a:ext uri="{FF2B5EF4-FFF2-40B4-BE49-F238E27FC236}">
                <a16:creationId xmlns:a16="http://schemas.microsoft.com/office/drawing/2014/main" id="{C1CF9739-4EC1-F0B1-CCD2-2CE85E7B24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80435" y="4095217"/>
            <a:ext cx="360000" cy="360000"/>
          </a:xfrm>
          <a:prstGeom prst="rect">
            <a:avLst/>
          </a:prstGeom>
        </p:spPr>
      </p:pic>
      <p:pic>
        <p:nvPicPr>
          <p:cNvPr id="122" name="Рисунок 121" descr="Секундомер 25% со сплошной заливкой">
            <a:extLst>
              <a:ext uri="{FF2B5EF4-FFF2-40B4-BE49-F238E27FC236}">
                <a16:creationId xmlns:a16="http://schemas.microsoft.com/office/drawing/2014/main" id="{3ABCC45C-9288-4DDA-1F0D-140CBB2322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80039" y="1554054"/>
            <a:ext cx="360000" cy="360000"/>
          </a:xfrm>
          <a:prstGeom prst="rect">
            <a:avLst/>
          </a:prstGeom>
        </p:spPr>
      </p:pic>
      <p:pic>
        <p:nvPicPr>
          <p:cNvPr id="125" name="Рисунок 124" descr="Диаграмма с тенденцией спада со сплошной заливкой">
            <a:extLst>
              <a:ext uri="{FF2B5EF4-FFF2-40B4-BE49-F238E27FC236}">
                <a16:creationId xmlns:a16="http://schemas.microsoft.com/office/drawing/2014/main" id="{DEDD0709-CCD1-79B5-EB24-340104B7E51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80720" y="4085532"/>
            <a:ext cx="360000" cy="3600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287BE5E-37D3-4AE4-A6E4-808BB4E23F76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2320181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757166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77A01B19-E683-72F3-D3D4-F5448CED6AA8}"/>
              </a:ext>
            </a:extLst>
          </p:cNvPr>
          <p:cNvSpPr/>
          <p:nvPr/>
        </p:nvSpPr>
        <p:spPr>
          <a:xfrm>
            <a:off x="5289754" y="1429319"/>
            <a:ext cx="4497842" cy="1530000"/>
          </a:xfrm>
          <a:prstGeom prst="roundRect">
            <a:avLst>
              <a:gd name="adj" fmla="val 153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0BA712A-5970-64F3-6AB3-A9390803029C}"/>
              </a:ext>
            </a:extLst>
          </p:cNvPr>
          <p:cNvSpPr txBox="1"/>
          <p:nvPr/>
        </p:nvSpPr>
        <p:spPr>
          <a:xfrm>
            <a:off x="5535562" y="1668575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УПОЛНОМОЧЕННЫЙ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Рисунок 86" descr="Телефонная трубка со сплошной заливкой">
            <a:extLst>
              <a:ext uri="{FF2B5EF4-FFF2-40B4-BE49-F238E27FC236}">
                <a16:creationId xmlns:a16="http://schemas.microsoft.com/office/drawing/2014/main" id="{C6DE0C96-208C-0F2F-280E-020EBEAD1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11045" y="2263735"/>
            <a:ext cx="180000" cy="180000"/>
          </a:xfrm>
          <a:prstGeom prst="rect">
            <a:avLst/>
          </a:prstGeom>
        </p:spPr>
      </p:pic>
      <p:pic>
        <p:nvPicPr>
          <p:cNvPr id="88" name="Рисунок 87" descr="Конверт со сплошной заливкой">
            <a:extLst>
              <a:ext uri="{FF2B5EF4-FFF2-40B4-BE49-F238E27FC236}">
                <a16:creationId xmlns:a16="http://schemas.microsoft.com/office/drawing/2014/main" id="{A5669DE7-103B-5E92-E2C8-863AF13D1F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11045" y="2548327"/>
            <a:ext cx="180000" cy="180000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2B320D37-28CA-43E4-D047-5092F341CFB8}"/>
              </a:ext>
            </a:extLst>
          </p:cNvPr>
          <p:cNvSpPr txBox="1"/>
          <p:nvPr/>
        </p:nvSpPr>
        <p:spPr>
          <a:xfrm>
            <a:off x="5534655" y="2284485"/>
            <a:ext cx="181083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БУЛГАКОВА ЕЛЕНА ПЕТРОВНА</a:t>
            </a:r>
            <a:endParaRPr lang="ru-ID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5FA2E06-ACD5-D4CA-CA5A-18E45EE13D6C}"/>
              </a:ext>
            </a:extLst>
          </p:cNvPr>
          <p:cNvSpPr txBox="1"/>
          <p:nvPr/>
        </p:nvSpPr>
        <p:spPr>
          <a:xfrm>
            <a:off x="8156506" y="2284485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89244420271</a:t>
            </a:r>
            <a:endParaRPr lang="ru-ID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348A606-ACF8-6089-0C2B-37D064DE94AB}"/>
              </a:ext>
            </a:extLst>
          </p:cNvPr>
          <p:cNvSpPr txBox="1"/>
          <p:nvPr/>
        </p:nvSpPr>
        <p:spPr>
          <a:xfrm>
            <a:off x="8156506" y="2575065"/>
            <a:ext cx="158537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mail.@shimraion.ru</a:t>
            </a:r>
          </a:p>
        </p:txBody>
      </p:sp>
      <p:sp>
        <p:nvSpPr>
          <p:cNvPr id="92" name="Скругленный прямоугольник 91">
            <a:extLst>
              <a:ext uri="{FF2B5EF4-FFF2-40B4-BE49-F238E27FC236}">
                <a16:creationId xmlns:a16="http://schemas.microsoft.com/office/drawing/2014/main" id="{43CFB82D-B6E0-4602-D294-1E834D997346}"/>
              </a:ext>
            </a:extLst>
          </p:cNvPr>
          <p:cNvSpPr/>
          <p:nvPr/>
        </p:nvSpPr>
        <p:spPr>
          <a:xfrm>
            <a:off x="627016" y="1429319"/>
            <a:ext cx="4497842" cy="1530000"/>
          </a:xfrm>
          <a:prstGeom prst="roundRect">
            <a:avLst>
              <a:gd name="adj" fmla="val 1739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4C27CBF-BE07-07F1-AC06-BD6A89B9C6B3}"/>
              </a:ext>
            </a:extLst>
          </p:cNvPr>
          <p:cNvSpPr txBox="1"/>
          <p:nvPr/>
        </p:nvSpPr>
        <p:spPr>
          <a:xfrm>
            <a:off x="872824" y="1668575"/>
            <a:ext cx="3061613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 ШИМАНОВСКОГО МУНИЦИПАЛЬНОГО ОКРУГА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Скругленный прямоугольник 93">
            <a:extLst>
              <a:ext uri="{FF2B5EF4-FFF2-40B4-BE49-F238E27FC236}">
                <a16:creationId xmlns:a16="http://schemas.microsoft.com/office/drawing/2014/main" id="{D0472071-2FCF-B872-4012-3103771D702C}"/>
              </a:ext>
            </a:extLst>
          </p:cNvPr>
          <p:cNvSpPr/>
          <p:nvPr/>
        </p:nvSpPr>
        <p:spPr>
          <a:xfrm>
            <a:off x="629863" y="3469129"/>
            <a:ext cx="4497842" cy="1530000"/>
          </a:xfrm>
          <a:prstGeom prst="roundRect">
            <a:avLst>
              <a:gd name="adj" fmla="val 1739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pic>
        <p:nvPicPr>
          <p:cNvPr id="96" name="Рисунок 95" descr="Маркер со сплошной заливкой">
            <a:extLst>
              <a:ext uri="{FF2B5EF4-FFF2-40B4-BE49-F238E27FC236}">
                <a16:creationId xmlns:a16="http://schemas.microsoft.com/office/drawing/2014/main" id="{AA3C7A9D-0CD2-B002-37C0-492EAB8069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2824" y="2263735"/>
            <a:ext cx="180000" cy="180000"/>
          </a:xfrm>
          <a:prstGeom prst="rect">
            <a:avLst/>
          </a:prstGeom>
        </p:spPr>
      </p:pic>
      <p:pic>
        <p:nvPicPr>
          <p:cNvPr id="97" name="Рисунок 96" descr="Телефонная трубка со сплошной заливкой">
            <a:extLst>
              <a:ext uri="{FF2B5EF4-FFF2-40B4-BE49-F238E27FC236}">
                <a16:creationId xmlns:a16="http://schemas.microsoft.com/office/drawing/2014/main" id="{5FD3091E-30D1-1898-AF91-772644E197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48307" y="2263735"/>
            <a:ext cx="180000" cy="180000"/>
          </a:xfrm>
          <a:prstGeom prst="rect">
            <a:avLst/>
          </a:prstGeom>
        </p:spPr>
      </p:pic>
      <p:pic>
        <p:nvPicPr>
          <p:cNvPr id="98" name="Рисунок 97" descr="Конверт со сплошной заливкой">
            <a:extLst>
              <a:ext uri="{FF2B5EF4-FFF2-40B4-BE49-F238E27FC236}">
                <a16:creationId xmlns:a16="http://schemas.microsoft.com/office/drawing/2014/main" id="{4731CE34-B72C-34A9-AE0D-CFCA7D786F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48307" y="2548327"/>
            <a:ext cx="180000" cy="180000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2F2B9486-26DF-374A-FFFA-6392A5B5FAA8}"/>
              </a:ext>
            </a:extLst>
          </p:cNvPr>
          <p:cNvSpPr txBox="1"/>
          <p:nvPr/>
        </p:nvSpPr>
        <p:spPr>
          <a:xfrm>
            <a:off x="1156814" y="2284485"/>
            <a:ext cx="181083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Шимановск, ул. Красноармейская, д. 27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5E102E39-639E-3C66-DA5E-C210980FCAF4}"/>
              </a:ext>
            </a:extLst>
          </p:cNvPr>
          <p:cNvSpPr txBox="1"/>
          <p:nvPr/>
        </p:nvSpPr>
        <p:spPr>
          <a:xfrm>
            <a:off x="3493768" y="2284485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(416) 51 2 04 16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3C4A894-8B64-3AFF-9699-BF3CB1DC5528}"/>
              </a:ext>
            </a:extLst>
          </p:cNvPr>
          <p:cNvSpPr txBox="1"/>
          <p:nvPr/>
        </p:nvSpPr>
        <p:spPr>
          <a:xfrm>
            <a:off x="3493768" y="2575065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mail.@shimraion.ru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B2905DD-B764-4690-38FB-2431D9518D7C}"/>
              </a:ext>
            </a:extLst>
          </p:cNvPr>
          <p:cNvSpPr txBox="1"/>
          <p:nvPr/>
        </p:nvSpPr>
        <p:spPr>
          <a:xfrm>
            <a:off x="875105" y="3702917"/>
            <a:ext cx="433220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ПОДДЕРЖКИ ПРЕДПРИНИМАТЕЛЬСТВА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(«МОЙ БИЗНЕС»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43498F8-1200-3A46-00DC-87A80C8555DD}"/>
              </a:ext>
            </a:extLst>
          </p:cNvPr>
          <p:cNvSpPr txBox="1"/>
          <p:nvPr/>
        </p:nvSpPr>
        <p:spPr>
          <a:xfrm>
            <a:off x="5534654" y="2580847"/>
            <a:ext cx="209572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заместитель главы администрации округа</a:t>
            </a:r>
            <a:endParaRPr lang="ru-ID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7" name="Рисунок 116" descr="Маркер со сплошной заливкой">
            <a:extLst>
              <a:ext uri="{FF2B5EF4-FFF2-40B4-BE49-F238E27FC236}">
                <a16:creationId xmlns:a16="http://schemas.microsoft.com/office/drawing/2014/main" id="{7AEB7BDC-832C-9A62-9941-04879F5EA9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5671" y="4303545"/>
            <a:ext cx="180000" cy="180000"/>
          </a:xfrm>
          <a:prstGeom prst="rect">
            <a:avLst/>
          </a:prstGeom>
        </p:spPr>
      </p:pic>
      <p:pic>
        <p:nvPicPr>
          <p:cNvPr id="118" name="Рисунок 117" descr="Телефонная трубка со сплошной заливкой">
            <a:extLst>
              <a:ext uri="{FF2B5EF4-FFF2-40B4-BE49-F238E27FC236}">
                <a16:creationId xmlns:a16="http://schemas.microsoft.com/office/drawing/2014/main" id="{8FD9D260-D463-34A4-718B-C085B76BE1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51154" y="4303545"/>
            <a:ext cx="180000" cy="180000"/>
          </a:xfrm>
          <a:prstGeom prst="rect">
            <a:avLst/>
          </a:prstGeom>
        </p:spPr>
      </p:pic>
      <p:pic>
        <p:nvPicPr>
          <p:cNvPr id="119" name="Рисунок 118" descr="Конверт со сплошной заливкой">
            <a:extLst>
              <a:ext uri="{FF2B5EF4-FFF2-40B4-BE49-F238E27FC236}">
                <a16:creationId xmlns:a16="http://schemas.microsoft.com/office/drawing/2014/main" id="{1F5CAFCB-AE4F-4EB2-1316-9620E09C53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51154" y="4588137"/>
            <a:ext cx="180000" cy="180000"/>
          </a:xfrm>
          <a:prstGeom prst="rect">
            <a:avLst/>
          </a:prstGeom>
        </p:spPr>
      </p:pic>
      <p:sp>
        <p:nvSpPr>
          <p:cNvPr id="120" name="TextBox 119">
            <a:extLst>
              <a:ext uri="{FF2B5EF4-FFF2-40B4-BE49-F238E27FC236}">
                <a16:creationId xmlns:a16="http://schemas.microsoft.com/office/drawing/2014/main" id="{9D1CF503-7447-E298-2516-E4BD72457399}"/>
              </a:ext>
            </a:extLst>
          </p:cNvPr>
          <p:cNvSpPr txBox="1"/>
          <p:nvPr/>
        </p:nvSpPr>
        <p:spPr>
          <a:xfrm>
            <a:off x="1159661" y="4324295"/>
            <a:ext cx="181083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Благовещенск, ул. Амурская, д. 38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7E94770E-689F-2C9E-757E-15C8471B1841}"/>
              </a:ext>
            </a:extLst>
          </p:cNvPr>
          <p:cNvSpPr txBox="1"/>
          <p:nvPr/>
        </p:nvSpPr>
        <p:spPr>
          <a:xfrm>
            <a:off x="3496615" y="4324295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 ( 46162)  7-26-46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B5340265-A72B-D72A-4088-C5E5C7971A51}"/>
              </a:ext>
            </a:extLst>
          </p:cNvPr>
          <p:cNvSpPr txBox="1"/>
          <p:nvPr/>
        </p:nvSpPr>
        <p:spPr>
          <a:xfrm>
            <a:off x="3496615" y="4614875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amurfond@mail.ru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12873C4-9140-47F4-AE23-1B64544BA3C4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927409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3178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ПРИЛОЖЕНИЯ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01614B-6854-4ABF-A5B0-331E6A874F06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672C342-866F-4CBB-8D8D-04CA4BA1A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931" y="857703"/>
            <a:ext cx="7317882" cy="4022894"/>
          </a:xfrm>
          <a:prstGeom prst="flowChartAlternateProcess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70BCF64-DE76-4E6D-A787-551E6631E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2813" y="1026354"/>
            <a:ext cx="2210353" cy="312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5599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5B6D61C-1069-12A2-C2E4-5E3C479D3EC1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ЦЕЛЬ И ЗАДАЧИ ПРОЕКТА</a:t>
            </a:r>
            <a:endParaRPr lang="ru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10506CCE-1C66-7E04-F0FF-D2B0E883E661}"/>
              </a:ext>
            </a:extLst>
          </p:cNvPr>
          <p:cNvSpPr/>
          <p:nvPr/>
        </p:nvSpPr>
        <p:spPr>
          <a:xfrm>
            <a:off x="627017" y="163628"/>
            <a:ext cx="143717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и задачи проекта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id="{BB4ECC46-599F-A9D4-6575-D06C2819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21632067-8B6B-CECC-DDDA-2F9ED39322B9}"/>
              </a:ext>
            </a:extLst>
          </p:cNvPr>
          <p:cNvSpPr/>
          <p:nvPr/>
        </p:nvSpPr>
        <p:spPr>
          <a:xfrm>
            <a:off x="627015" y="1401547"/>
            <a:ext cx="3991893" cy="4906275"/>
          </a:xfrm>
          <a:prstGeom prst="roundRect">
            <a:avLst>
              <a:gd name="adj" fmla="val 6838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C0916C06-66A9-22F7-6A52-CB938901B687}"/>
              </a:ext>
            </a:extLst>
          </p:cNvPr>
          <p:cNvSpPr/>
          <p:nvPr/>
        </p:nvSpPr>
        <p:spPr>
          <a:xfrm>
            <a:off x="4756797" y="1401546"/>
            <a:ext cx="5012878" cy="4906276"/>
          </a:xfrm>
          <a:prstGeom prst="roundRect">
            <a:avLst>
              <a:gd name="adj" fmla="val 521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7ED24C-D8D0-A80E-A0FE-282737A06C44}"/>
              </a:ext>
            </a:extLst>
          </p:cNvPr>
          <p:cNvSpPr txBox="1"/>
          <p:nvPr/>
        </p:nvSpPr>
        <p:spPr>
          <a:xfrm>
            <a:off x="4724506" y="1638617"/>
            <a:ext cx="504516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ПРОЕКТА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BBCD70BD-8132-712C-2A2C-585AA87BA803}"/>
              </a:ext>
            </a:extLst>
          </p:cNvPr>
          <p:cNvSpPr/>
          <p:nvPr/>
        </p:nvSpPr>
        <p:spPr>
          <a:xfrm>
            <a:off x="5001228" y="2024971"/>
            <a:ext cx="4546800" cy="720000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582BA7-BEE5-EFBC-2C91-8442D7AB5CBB}"/>
              </a:ext>
            </a:extLst>
          </p:cNvPr>
          <p:cNvSpPr txBox="1"/>
          <p:nvPr/>
        </p:nvSpPr>
        <p:spPr>
          <a:xfrm>
            <a:off x="5181134" y="2218041"/>
            <a:ext cx="341733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Вовлечь в процесс разработки инвестиционных профилей заинтересованные стороны 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C569962C-8F01-E53C-68E0-CC419E1F2AAA}"/>
              </a:ext>
            </a:extLst>
          </p:cNvPr>
          <p:cNvSpPr/>
          <p:nvPr/>
        </p:nvSpPr>
        <p:spPr>
          <a:xfrm>
            <a:off x="5001228" y="2853852"/>
            <a:ext cx="4546800" cy="720000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0436F2B5-5C1C-38E0-CD50-B5491A0A5807}"/>
              </a:ext>
            </a:extLst>
          </p:cNvPr>
          <p:cNvSpPr/>
          <p:nvPr/>
        </p:nvSpPr>
        <p:spPr>
          <a:xfrm>
            <a:off x="5001228" y="3682733"/>
            <a:ext cx="4546800" cy="720000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64934316-2A36-36A3-C153-DF90A6CD458C}"/>
              </a:ext>
            </a:extLst>
          </p:cNvPr>
          <p:cNvSpPr/>
          <p:nvPr/>
        </p:nvSpPr>
        <p:spPr>
          <a:xfrm>
            <a:off x="5001228" y="4511614"/>
            <a:ext cx="4546800" cy="720000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36946367-F70F-B894-7BA4-8994042D3A97}"/>
              </a:ext>
            </a:extLst>
          </p:cNvPr>
          <p:cNvSpPr/>
          <p:nvPr/>
        </p:nvSpPr>
        <p:spPr>
          <a:xfrm>
            <a:off x="5001228" y="5340497"/>
            <a:ext cx="4546800" cy="720000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018CBB-2DAF-DDDB-9525-11C7AC1A1E61}"/>
              </a:ext>
            </a:extLst>
          </p:cNvPr>
          <p:cNvSpPr txBox="1"/>
          <p:nvPr/>
        </p:nvSpPr>
        <p:spPr>
          <a:xfrm>
            <a:off x="5181135" y="3038632"/>
            <a:ext cx="341733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наиболее перспективные инвестиционные проекты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1197C2-8543-04F7-253F-5AC791FBE756}"/>
              </a:ext>
            </a:extLst>
          </p:cNvPr>
          <p:cNvSpPr txBox="1"/>
          <p:nvPr/>
        </p:nvSpPr>
        <p:spPr>
          <a:xfrm>
            <a:off x="5181135" y="3873621"/>
            <a:ext cx="341733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Выбрать приоритетные направления инвестиционного развития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52A630D-AD58-B3A1-C06F-A08C9FFDDC5F}"/>
              </a:ext>
            </a:extLst>
          </p:cNvPr>
          <p:cNvSpPr txBox="1"/>
          <p:nvPr/>
        </p:nvSpPr>
        <p:spPr>
          <a:xfrm>
            <a:off x="5181134" y="4702504"/>
            <a:ext cx="372696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Выработать рекомендации по улучшению 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инвестиционной привлекательности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ACE31FB-E998-F3D6-E41E-D537FD8CE811}"/>
              </a:ext>
            </a:extLst>
          </p:cNvPr>
          <p:cNvSpPr txBox="1"/>
          <p:nvPr/>
        </p:nvSpPr>
        <p:spPr>
          <a:xfrm>
            <a:off x="5181135" y="5531053"/>
            <a:ext cx="279890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потенциальных стейкхолдеров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ED8EA3B-BFDB-2A7C-65CE-2D1686F7B4BB}"/>
              </a:ext>
            </a:extLst>
          </p:cNvPr>
          <p:cNvSpPr txBox="1"/>
          <p:nvPr/>
        </p:nvSpPr>
        <p:spPr>
          <a:xfrm>
            <a:off x="874406" y="1804063"/>
            <a:ext cx="2446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endParaRPr lang="ru-ID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AB71AED-6EBA-39ED-7131-75B3405E2009}"/>
              </a:ext>
            </a:extLst>
          </p:cNvPr>
          <p:cNvSpPr txBox="1"/>
          <p:nvPr/>
        </p:nvSpPr>
        <p:spPr>
          <a:xfrm>
            <a:off x="874404" y="2306182"/>
            <a:ext cx="269835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УЛУЧШЕНИЕ ИНВЕСТИЦИОННОГО КЛИМАТА В ШИМАНОВСКОМ МУНИЦИПАЛЬНОМ ОКРУГЕ                            ДЛЯ УВЕЛИЧЕНИЯ ПОТОКА ЧАСТНЫХ ИНВЕСТИЦИИ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Рисунок 43" descr="В яблочко со сплошной заливкой">
            <a:extLst>
              <a:ext uri="{FF2B5EF4-FFF2-40B4-BE49-F238E27FC236}">
                <a16:creationId xmlns:a16="http://schemas.microsoft.com/office/drawing/2014/main" id="{C5223B8D-A658-AC61-BC22-81182E92FA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42231" y="1638617"/>
            <a:ext cx="360000" cy="360000"/>
          </a:xfrm>
          <a:prstGeom prst="rect">
            <a:avLst/>
          </a:prstGeom>
        </p:spPr>
      </p:pic>
      <p:pic>
        <p:nvPicPr>
          <p:cNvPr id="47" name="Рисунок 46" descr="Линейчатая диаграмма со сплошной заливкой">
            <a:extLst>
              <a:ext uri="{FF2B5EF4-FFF2-40B4-BE49-F238E27FC236}">
                <a16:creationId xmlns:a16="http://schemas.microsoft.com/office/drawing/2014/main" id="{F7695287-FEBE-E10C-0F82-16ED8046ED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57161" y="3027909"/>
            <a:ext cx="360000" cy="360000"/>
          </a:xfrm>
          <a:prstGeom prst="rect">
            <a:avLst/>
          </a:prstGeom>
        </p:spPr>
      </p:pic>
      <p:pic>
        <p:nvPicPr>
          <p:cNvPr id="48" name="Рисунок 47" descr="Переместить со сплошной заливкой">
            <a:extLst>
              <a:ext uri="{FF2B5EF4-FFF2-40B4-BE49-F238E27FC236}">
                <a16:creationId xmlns:a16="http://schemas.microsoft.com/office/drawing/2014/main" id="{1D163E46-56AE-0787-9A7F-860B5ACA0E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57161" y="3864973"/>
            <a:ext cx="360000" cy="360000"/>
          </a:xfrm>
          <a:prstGeom prst="rect">
            <a:avLst/>
          </a:prstGeom>
        </p:spPr>
      </p:pic>
      <p:pic>
        <p:nvPicPr>
          <p:cNvPr id="49" name="Рисунок 48" descr="Целевая аудитория со сплошной заливкой">
            <a:extLst>
              <a:ext uri="{FF2B5EF4-FFF2-40B4-BE49-F238E27FC236}">
                <a16:creationId xmlns:a16="http://schemas.microsoft.com/office/drawing/2014/main" id="{A0F746DC-C1D4-E563-0179-7F09629BF2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57161" y="5520330"/>
            <a:ext cx="360000" cy="360000"/>
          </a:xfrm>
          <a:prstGeom prst="rect">
            <a:avLst/>
          </a:prstGeom>
        </p:spPr>
      </p:pic>
      <p:pic>
        <p:nvPicPr>
          <p:cNvPr id="51" name="Рисунок 50" descr="Мишень со сплошной заливкой">
            <a:extLst>
              <a:ext uri="{FF2B5EF4-FFF2-40B4-BE49-F238E27FC236}">
                <a16:creationId xmlns:a16="http://schemas.microsoft.com/office/drawing/2014/main" id="{D6AC9857-010C-5B7B-3518-1049205D9DB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057161" y="2205313"/>
            <a:ext cx="360000" cy="360000"/>
          </a:xfrm>
          <a:prstGeom prst="rect">
            <a:avLst/>
          </a:prstGeom>
        </p:spPr>
      </p:pic>
      <p:pic>
        <p:nvPicPr>
          <p:cNvPr id="53" name="Рисунок 52" descr="Документ со сплошной заливкой">
            <a:extLst>
              <a:ext uri="{FF2B5EF4-FFF2-40B4-BE49-F238E27FC236}">
                <a16:creationId xmlns:a16="http://schemas.microsoft.com/office/drawing/2014/main" id="{4EA49418-3DF4-08F4-73BF-1C3DE1F508D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57161" y="4695497"/>
            <a:ext cx="360000" cy="360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AA2F50F-0935-4C2D-B0E4-B4EC69EA9A7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380323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9244ACF3-07CE-8C48-5C7B-F36EF4713F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B1C1E4">
                <a:tint val="45000"/>
                <a:satMod val="400000"/>
              </a:srgbClr>
            </a:duotone>
          </a:blip>
          <a:srcRect l="39399" r="11617"/>
          <a:stretch/>
        </p:blipFill>
        <p:spPr>
          <a:xfrm>
            <a:off x="627017" y="2289848"/>
            <a:ext cx="2951999" cy="4019039"/>
          </a:xfrm>
          <a:custGeom>
            <a:avLst/>
            <a:gdLst>
              <a:gd name="connsiteX0" fmla="*/ 254551 w 2951999"/>
              <a:gd name="connsiteY0" fmla="*/ 0 h 4019039"/>
              <a:gd name="connsiteX1" fmla="*/ 2697448 w 2951999"/>
              <a:gd name="connsiteY1" fmla="*/ 0 h 4019039"/>
              <a:gd name="connsiteX2" fmla="*/ 2951999 w 2951999"/>
              <a:gd name="connsiteY2" fmla="*/ 254551 h 4019039"/>
              <a:gd name="connsiteX3" fmla="*/ 2951999 w 2951999"/>
              <a:gd name="connsiteY3" fmla="*/ 3764488 h 4019039"/>
              <a:gd name="connsiteX4" fmla="*/ 2697448 w 2951999"/>
              <a:gd name="connsiteY4" fmla="*/ 4019039 h 4019039"/>
              <a:gd name="connsiteX5" fmla="*/ 254551 w 2951999"/>
              <a:gd name="connsiteY5" fmla="*/ 4019039 h 4019039"/>
              <a:gd name="connsiteX6" fmla="*/ 0 w 2951999"/>
              <a:gd name="connsiteY6" fmla="*/ 3764488 h 4019039"/>
              <a:gd name="connsiteX7" fmla="*/ 0 w 2951999"/>
              <a:gd name="connsiteY7" fmla="*/ 254551 h 4019039"/>
              <a:gd name="connsiteX8" fmla="*/ 254551 w 2951999"/>
              <a:gd name="connsiteY8" fmla="*/ 0 h 40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1999" h="4019039">
                <a:moveTo>
                  <a:pt x="254551" y="0"/>
                </a:moveTo>
                <a:lnTo>
                  <a:pt x="2697448" y="0"/>
                </a:lnTo>
                <a:cubicBezTo>
                  <a:pt x="2838033" y="0"/>
                  <a:pt x="2951999" y="113966"/>
                  <a:pt x="2951999" y="254551"/>
                </a:cubicBezTo>
                <a:lnTo>
                  <a:pt x="2951999" y="3764488"/>
                </a:lnTo>
                <a:cubicBezTo>
                  <a:pt x="2951999" y="3905073"/>
                  <a:pt x="2838033" y="4019039"/>
                  <a:pt x="2697448" y="4019039"/>
                </a:cubicBezTo>
                <a:lnTo>
                  <a:pt x="254551" y="4019039"/>
                </a:lnTo>
                <a:cubicBezTo>
                  <a:pt x="113966" y="4019039"/>
                  <a:pt x="0" y="3905073"/>
                  <a:pt x="0" y="3764488"/>
                </a:cubicBezTo>
                <a:lnTo>
                  <a:pt x="0" y="254551"/>
                </a:lnTo>
                <a:cubicBezTo>
                  <a:pt x="0" y="113966"/>
                  <a:pt x="113966" y="0"/>
                  <a:pt x="254551" y="0"/>
                </a:cubicBezTo>
                <a:close/>
              </a:path>
            </a:pathLst>
          </a:cu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CC864A68-2B3B-171C-EA5F-BD61003599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rgbClr val="B1C1E4">
                <a:tint val="45000"/>
                <a:satMod val="400000"/>
              </a:srgbClr>
            </a:duotone>
          </a:blip>
          <a:srcRect l="31746" r="19244"/>
          <a:stretch/>
        </p:blipFill>
        <p:spPr>
          <a:xfrm>
            <a:off x="3723246" y="2287721"/>
            <a:ext cx="2951999" cy="4020102"/>
          </a:xfrm>
          <a:custGeom>
            <a:avLst/>
            <a:gdLst>
              <a:gd name="connsiteX0" fmla="*/ 302668 w 2951999"/>
              <a:gd name="connsiteY0" fmla="*/ 0 h 4020102"/>
              <a:gd name="connsiteX1" fmla="*/ 2649331 w 2951999"/>
              <a:gd name="connsiteY1" fmla="*/ 0 h 4020102"/>
              <a:gd name="connsiteX2" fmla="*/ 2951999 w 2951999"/>
              <a:gd name="connsiteY2" fmla="*/ 302668 h 4020102"/>
              <a:gd name="connsiteX3" fmla="*/ 2951999 w 2951999"/>
              <a:gd name="connsiteY3" fmla="*/ 3717434 h 4020102"/>
              <a:gd name="connsiteX4" fmla="*/ 2649331 w 2951999"/>
              <a:gd name="connsiteY4" fmla="*/ 4020102 h 4020102"/>
              <a:gd name="connsiteX5" fmla="*/ 302668 w 2951999"/>
              <a:gd name="connsiteY5" fmla="*/ 4020102 h 4020102"/>
              <a:gd name="connsiteX6" fmla="*/ 0 w 2951999"/>
              <a:gd name="connsiteY6" fmla="*/ 3717434 h 4020102"/>
              <a:gd name="connsiteX7" fmla="*/ 0 w 2951999"/>
              <a:gd name="connsiteY7" fmla="*/ 302668 h 4020102"/>
              <a:gd name="connsiteX8" fmla="*/ 302668 w 2951999"/>
              <a:gd name="connsiteY8" fmla="*/ 0 h 4020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1999" h="4020102">
                <a:moveTo>
                  <a:pt x="302668" y="0"/>
                </a:moveTo>
                <a:lnTo>
                  <a:pt x="2649331" y="0"/>
                </a:lnTo>
                <a:cubicBezTo>
                  <a:pt x="2816490" y="0"/>
                  <a:pt x="2951999" y="135509"/>
                  <a:pt x="2951999" y="302668"/>
                </a:cubicBezTo>
                <a:lnTo>
                  <a:pt x="2951999" y="3717434"/>
                </a:lnTo>
                <a:cubicBezTo>
                  <a:pt x="2951999" y="3884593"/>
                  <a:pt x="2816490" y="4020102"/>
                  <a:pt x="2649331" y="4020102"/>
                </a:cubicBezTo>
                <a:lnTo>
                  <a:pt x="302668" y="4020102"/>
                </a:lnTo>
                <a:cubicBezTo>
                  <a:pt x="135509" y="4020102"/>
                  <a:pt x="0" y="3884593"/>
                  <a:pt x="0" y="3717434"/>
                </a:cubicBezTo>
                <a:lnTo>
                  <a:pt x="0" y="302668"/>
                </a:lnTo>
                <a:cubicBezTo>
                  <a:pt x="0" y="135509"/>
                  <a:pt x="135509" y="0"/>
                  <a:pt x="302668" y="0"/>
                </a:cubicBezTo>
                <a:close/>
              </a:path>
            </a:pathLst>
          </a:cu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62DE3EF-92F1-3DE0-AB7F-29BDCCA9BCD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B1C1E4">
                <a:tint val="45000"/>
                <a:satMod val="400000"/>
              </a:srgbClr>
            </a:duotone>
          </a:blip>
          <a:srcRect l="37218" t="290" r="21477" b="-290"/>
          <a:stretch/>
        </p:blipFill>
        <p:spPr>
          <a:xfrm>
            <a:off x="6819476" y="2287721"/>
            <a:ext cx="2951999" cy="4020102"/>
          </a:xfrm>
          <a:custGeom>
            <a:avLst/>
            <a:gdLst>
              <a:gd name="connsiteX0" fmla="*/ 302668 w 2951999"/>
              <a:gd name="connsiteY0" fmla="*/ 0 h 4020102"/>
              <a:gd name="connsiteX1" fmla="*/ 2649331 w 2951999"/>
              <a:gd name="connsiteY1" fmla="*/ 0 h 4020102"/>
              <a:gd name="connsiteX2" fmla="*/ 2951999 w 2951999"/>
              <a:gd name="connsiteY2" fmla="*/ 302668 h 4020102"/>
              <a:gd name="connsiteX3" fmla="*/ 2951999 w 2951999"/>
              <a:gd name="connsiteY3" fmla="*/ 3717434 h 4020102"/>
              <a:gd name="connsiteX4" fmla="*/ 2649331 w 2951999"/>
              <a:gd name="connsiteY4" fmla="*/ 4020102 h 4020102"/>
              <a:gd name="connsiteX5" fmla="*/ 302668 w 2951999"/>
              <a:gd name="connsiteY5" fmla="*/ 4020102 h 4020102"/>
              <a:gd name="connsiteX6" fmla="*/ 0 w 2951999"/>
              <a:gd name="connsiteY6" fmla="*/ 3717434 h 4020102"/>
              <a:gd name="connsiteX7" fmla="*/ 0 w 2951999"/>
              <a:gd name="connsiteY7" fmla="*/ 302668 h 4020102"/>
              <a:gd name="connsiteX8" fmla="*/ 302668 w 2951999"/>
              <a:gd name="connsiteY8" fmla="*/ 0 h 4020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1999" h="4020102">
                <a:moveTo>
                  <a:pt x="302668" y="0"/>
                </a:moveTo>
                <a:lnTo>
                  <a:pt x="2649331" y="0"/>
                </a:lnTo>
                <a:cubicBezTo>
                  <a:pt x="2816490" y="0"/>
                  <a:pt x="2951999" y="135509"/>
                  <a:pt x="2951999" y="302668"/>
                </a:cubicBezTo>
                <a:lnTo>
                  <a:pt x="2951999" y="3717434"/>
                </a:lnTo>
                <a:cubicBezTo>
                  <a:pt x="2951999" y="3884593"/>
                  <a:pt x="2816490" y="4020102"/>
                  <a:pt x="2649331" y="4020102"/>
                </a:cubicBezTo>
                <a:lnTo>
                  <a:pt x="302668" y="4020102"/>
                </a:lnTo>
                <a:cubicBezTo>
                  <a:pt x="135509" y="4020102"/>
                  <a:pt x="0" y="3884593"/>
                  <a:pt x="0" y="3717434"/>
                </a:cubicBezTo>
                <a:lnTo>
                  <a:pt x="0" y="302668"/>
                </a:lnTo>
                <a:cubicBezTo>
                  <a:pt x="0" y="135509"/>
                  <a:pt x="135509" y="0"/>
                  <a:pt x="302668" y="0"/>
                </a:cubicBezTo>
                <a:close/>
              </a:path>
            </a:pathLst>
          </a:custGeom>
        </p:spPr>
      </p:pic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CE83EA66-D856-C29A-F49E-DD00E62185C1}"/>
              </a:ext>
            </a:extLst>
          </p:cNvPr>
          <p:cNvSpPr/>
          <p:nvPr/>
        </p:nvSpPr>
        <p:spPr>
          <a:xfrm>
            <a:off x="627016" y="1401546"/>
            <a:ext cx="2951999" cy="775597"/>
          </a:xfrm>
          <a:prstGeom prst="roundRect">
            <a:avLst>
              <a:gd name="adj" fmla="val 324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СБОР ИНФОРМАЦИИ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B6D61C-1069-12A2-C2E4-5E3C479D3EC1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ID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ИНВЕСТИЦИОННОГО ПРОФИЛЯ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10506CCE-1C66-7E04-F0FF-D2B0E883E661}"/>
              </a:ext>
            </a:extLst>
          </p:cNvPr>
          <p:cNvSpPr/>
          <p:nvPr/>
        </p:nvSpPr>
        <p:spPr>
          <a:xfrm>
            <a:off x="627016" y="163628"/>
            <a:ext cx="158679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id="{BB4ECC46-599F-A9D4-6575-D06C2819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4300D639-C904-69D7-B559-6526BBD8BF22}"/>
              </a:ext>
            </a:extLst>
          </p:cNvPr>
          <p:cNvSpPr/>
          <p:nvPr/>
        </p:nvSpPr>
        <p:spPr>
          <a:xfrm>
            <a:off x="6819476" y="1400483"/>
            <a:ext cx="2951999" cy="775597"/>
          </a:xfrm>
          <a:prstGeom prst="roundRect">
            <a:avLst>
              <a:gd name="adj" fmla="val 3302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ПРЕДЛОЖЕНИЯ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ДАЛЬНЕЙШЕМУ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РАЗВИТИЮ ОКРУГА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401298B0-D3C5-1AF2-E821-0BAA8B7488A9}"/>
              </a:ext>
            </a:extLst>
          </p:cNvPr>
          <p:cNvSpPr/>
          <p:nvPr/>
        </p:nvSpPr>
        <p:spPr>
          <a:xfrm>
            <a:off x="3723246" y="1400482"/>
            <a:ext cx="2951999" cy="775598"/>
          </a:xfrm>
          <a:prstGeom prst="roundRect">
            <a:avLst>
              <a:gd name="adj" fmla="val 3302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АНАЛИЗ СОБРАННОЙ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ИНФОРМАЦИИ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8B28A6-2CEA-4C75-8623-773B90B4007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4325967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9244ACF3-07CE-8C48-5C7B-F36EF4713F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B1C1E4">
                <a:tint val="45000"/>
                <a:satMod val="400000"/>
              </a:srgbClr>
            </a:duotone>
          </a:blip>
          <a:srcRect l="39399" r="11617"/>
          <a:stretch/>
        </p:blipFill>
        <p:spPr>
          <a:xfrm>
            <a:off x="627017" y="2289848"/>
            <a:ext cx="2951999" cy="4019039"/>
          </a:xfrm>
          <a:custGeom>
            <a:avLst/>
            <a:gdLst>
              <a:gd name="connsiteX0" fmla="*/ 254551 w 2951999"/>
              <a:gd name="connsiteY0" fmla="*/ 0 h 4019039"/>
              <a:gd name="connsiteX1" fmla="*/ 2697448 w 2951999"/>
              <a:gd name="connsiteY1" fmla="*/ 0 h 4019039"/>
              <a:gd name="connsiteX2" fmla="*/ 2951999 w 2951999"/>
              <a:gd name="connsiteY2" fmla="*/ 254551 h 4019039"/>
              <a:gd name="connsiteX3" fmla="*/ 2951999 w 2951999"/>
              <a:gd name="connsiteY3" fmla="*/ 3764488 h 4019039"/>
              <a:gd name="connsiteX4" fmla="*/ 2697448 w 2951999"/>
              <a:gd name="connsiteY4" fmla="*/ 4019039 h 4019039"/>
              <a:gd name="connsiteX5" fmla="*/ 254551 w 2951999"/>
              <a:gd name="connsiteY5" fmla="*/ 4019039 h 4019039"/>
              <a:gd name="connsiteX6" fmla="*/ 0 w 2951999"/>
              <a:gd name="connsiteY6" fmla="*/ 3764488 h 4019039"/>
              <a:gd name="connsiteX7" fmla="*/ 0 w 2951999"/>
              <a:gd name="connsiteY7" fmla="*/ 254551 h 4019039"/>
              <a:gd name="connsiteX8" fmla="*/ 254551 w 2951999"/>
              <a:gd name="connsiteY8" fmla="*/ 0 h 40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1999" h="4019039">
                <a:moveTo>
                  <a:pt x="254551" y="0"/>
                </a:moveTo>
                <a:lnTo>
                  <a:pt x="2697448" y="0"/>
                </a:lnTo>
                <a:cubicBezTo>
                  <a:pt x="2838033" y="0"/>
                  <a:pt x="2951999" y="113966"/>
                  <a:pt x="2951999" y="254551"/>
                </a:cubicBezTo>
                <a:lnTo>
                  <a:pt x="2951999" y="3764488"/>
                </a:lnTo>
                <a:cubicBezTo>
                  <a:pt x="2951999" y="3905073"/>
                  <a:pt x="2838033" y="4019039"/>
                  <a:pt x="2697448" y="4019039"/>
                </a:cubicBezTo>
                <a:lnTo>
                  <a:pt x="254551" y="4019039"/>
                </a:lnTo>
                <a:cubicBezTo>
                  <a:pt x="113966" y="4019039"/>
                  <a:pt x="0" y="3905073"/>
                  <a:pt x="0" y="3764488"/>
                </a:cubicBezTo>
                <a:lnTo>
                  <a:pt x="0" y="254551"/>
                </a:lnTo>
                <a:cubicBezTo>
                  <a:pt x="0" y="113966"/>
                  <a:pt x="113966" y="0"/>
                  <a:pt x="254551" y="0"/>
                </a:cubicBezTo>
                <a:close/>
              </a:path>
            </a:pathLst>
          </a:custGeom>
        </p:spPr>
      </p:pic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CE83EA66-D856-C29A-F49E-DD00E62185C1}"/>
              </a:ext>
            </a:extLst>
          </p:cNvPr>
          <p:cNvSpPr/>
          <p:nvPr/>
        </p:nvSpPr>
        <p:spPr>
          <a:xfrm>
            <a:off x="627016" y="1401546"/>
            <a:ext cx="2951999" cy="775597"/>
          </a:xfrm>
          <a:prstGeom prst="roundRect">
            <a:avLst>
              <a:gd name="adj" fmla="val 324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СБОР ИНФОРМАЦИИ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B6D61C-1069-12A2-C2E4-5E3C479D3EC1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ID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ИНВЕСТИЦИОННОГО ПРОФИЛЯ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10506CCE-1C66-7E04-F0FF-D2B0E883E661}"/>
              </a:ext>
            </a:extLst>
          </p:cNvPr>
          <p:cNvSpPr/>
          <p:nvPr/>
        </p:nvSpPr>
        <p:spPr>
          <a:xfrm>
            <a:off x="627016" y="163628"/>
            <a:ext cx="158679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id="{BB4ECC46-599F-A9D4-6575-D06C2819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D2042479-2C8E-0E42-A066-D7A0471A5BD0}"/>
              </a:ext>
            </a:extLst>
          </p:cNvPr>
          <p:cNvSpPr/>
          <p:nvPr/>
        </p:nvSpPr>
        <p:spPr>
          <a:xfrm>
            <a:off x="3715186" y="1401546"/>
            <a:ext cx="2968120" cy="775597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ИЗ ОТКРЫТЫХ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ИСТОЧНИКОВ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4DFCE1BB-8438-74A5-D76E-7A8CBE0A28FD}"/>
              </a:ext>
            </a:extLst>
          </p:cNvPr>
          <p:cNvSpPr/>
          <p:nvPr/>
        </p:nvSpPr>
        <p:spPr>
          <a:xfrm>
            <a:off x="3716905" y="2294500"/>
            <a:ext cx="2966400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Данные официальной статистики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(Амур\</a:t>
            </a:r>
            <a:r>
              <a:rPr kumimoji="0" lang="ru-RU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стат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18DE46D1-F8EA-37D3-7B6F-1DE5D9B0D646}"/>
              </a:ext>
            </a:extLst>
          </p:cNvPr>
          <p:cNvSpPr/>
          <p:nvPr/>
        </p:nvSpPr>
        <p:spPr>
          <a:xfrm>
            <a:off x="3716905" y="3116367"/>
            <a:ext cx="2966400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Исследования, статьи,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рейтинги и прочие работы на тему инвестиционной и</a:t>
            </a:r>
            <a:r>
              <a:rPr kumimoji="0" lang="en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привлекательности авторитетных издании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(Б</a:t>
            </a:r>
            <a:r>
              <a:rPr kumimoji="0" lang="en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l, </a:t>
            </a:r>
            <a:r>
              <a:rPr kumimoji="0" lang="ru-RU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ТеДо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Kept, VC, 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АСИ) </a:t>
            </a: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77CFE7E1-B630-D3F0-43DC-C599BF4D6A9C}"/>
              </a:ext>
            </a:extLst>
          </p:cNvPr>
          <p:cNvSpPr/>
          <p:nvPr/>
        </p:nvSpPr>
        <p:spPr>
          <a:xfrm>
            <a:off x="3716905" y="3938234"/>
            <a:ext cx="2966400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Сайт Шимановского</a:t>
            </a: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МО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275B563B-C26F-02B6-8075-06E4EB4AEDA4}"/>
              </a:ext>
            </a:extLst>
          </p:cNvPr>
          <p:cNvSpPr/>
          <p:nvPr/>
        </p:nvSpPr>
        <p:spPr>
          <a:xfrm>
            <a:off x="3716905" y="4760101"/>
            <a:ext cx="2966400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Интернет сообщества                  местного населения в популярных социальных сетях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ru-RU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Вконтакте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Одноклассники) </a:t>
            </a:r>
          </a:p>
        </p:txBody>
      </p:sp>
      <p:pic>
        <p:nvPicPr>
          <p:cNvPr id="57" name="Рисунок 56" descr="Презентация с линейчатой диаграммой со сплошной заливкой">
            <a:extLst>
              <a:ext uri="{FF2B5EF4-FFF2-40B4-BE49-F238E27FC236}">
                <a16:creationId xmlns:a16="http://schemas.microsoft.com/office/drawing/2014/main" id="{0B386E1E-880F-C631-440B-46B59E55DC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42409" y="2482560"/>
            <a:ext cx="360000" cy="360000"/>
          </a:xfrm>
          <a:prstGeom prst="rect">
            <a:avLst/>
          </a:prstGeom>
        </p:spPr>
      </p:pic>
      <p:pic>
        <p:nvPicPr>
          <p:cNvPr id="62" name="Рисунок 61" descr="Лупа со сплошной заливкой">
            <a:extLst>
              <a:ext uri="{FF2B5EF4-FFF2-40B4-BE49-F238E27FC236}">
                <a16:creationId xmlns:a16="http://schemas.microsoft.com/office/drawing/2014/main" id="{567F4B8D-A5A4-4CCB-05A8-3685E85476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42409" y="3296367"/>
            <a:ext cx="360000" cy="360000"/>
          </a:xfrm>
          <a:prstGeom prst="rect">
            <a:avLst/>
          </a:prstGeom>
        </p:spPr>
      </p:pic>
      <p:pic>
        <p:nvPicPr>
          <p:cNvPr id="66" name="Рисунок 65" descr="Интернет со сплошной заливкой">
            <a:extLst>
              <a:ext uri="{FF2B5EF4-FFF2-40B4-BE49-F238E27FC236}">
                <a16:creationId xmlns:a16="http://schemas.microsoft.com/office/drawing/2014/main" id="{C829C64A-EC90-6E62-8E6B-B5C47D149E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42409" y="4935850"/>
            <a:ext cx="360000" cy="360000"/>
          </a:xfrm>
          <a:prstGeom prst="rect">
            <a:avLst/>
          </a:prstGeom>
        </p:spPr>
      </p:pic>
      <p:pic>
        <p:nvPicPr>
          <p:cNvPr id="72" name="Рисунок 71" descr="Ноутбук со сплошной заливкой">
            <a:extLst>
              <a:ext uri="{FF2B5EF4-FFF2-40B4-BE49-F238E27FC236}">
                <a16:creationId xmlns:a16="http://schemas.microsoft.com/office/drawing/2014/main" id="{9EF7A1AE-5B19-FBF1-8D85-E2776D9877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42409" y="4112891"/>
            <a:ext cx="360000" cy="360000"/>
          </a:xfrm>
          <a:prstGeom prst="rect">
            <a:avLst/>
          </a:prstGeom>
        </p:spPr>
      </p:pic>
      <p:sp>
        <p:nvSpPr>
          <p:cNvPr id="73" name="Скругленный прямоугольник 72">
            <a:extLst>
              <a:ext uri="{FF2B5EF4-FFF2-40B4-BE49-F238E27FC236}">
                <a16:creationId xmlns:a16="http://schemas.microsoft.com/office/drawing/2014/main" id="{C2C0B139-D6C5-D53C-CE5B-7C8D242C3009}"/>
              </a:ext>
            </a:extLst>
          </p:cNvPr>
          <p:cNvSpPr/>
          <p:nvPr/>
        </p:nvSpPr>
        <p:spPr>
          <a:xfrm>
            <a:off x="6819477" y="1401546"/>
            <a:ext cx="2968120" cy="775597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НАПРЯМУЮ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 ПРЕДСТАВИТЕЛЕЙ БИЗНЕСА                      И МУНИЦИПАЛИТЕТА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id="{46C7D380-99BD-0395-8672-0EACA67DC888}"/>
              </a:ext>
            </a:extLst>
          </p:cNvPr>
          <p:cNvSpPr/>
          <p:nvPr/>
        </p:nvSpPr>
        <p:spPr>
          <a:xfrm>
            <a:off x="6821196" y="4760101"/>
            <a:ext cx="2966400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Онлайн-опрос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местных компаний</a:t>
            </a:r>
            <a:r>
              <a:rPr kumimoji="0" lang="en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id="{B40F73DF-F728-17B2-30B4-0328306369B7}"/>
              </a:ext>
            </a:extLst>
          </p:cNvPr>
          <p:cNvSpPr/>
          <p:nvPr/>
        </p:nvSpPr>
        <p:spPr>
          <a:xfrm>
            <a:off x="6821196" y="2294500"/>
            <a:ext cx="2966400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Запрос социально-экономических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</a:t>
            </a:r>
            <a:r>
              <a:rPr kumimoji="0" lang="en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других показателей у представителей</a:t>
            </a:r>
            <a:endParaRPr kumimoji="0" lang="en" sz="8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муниципалитета 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Скругленный прямоугольник 75">
            <a:extLst>
              <a:ext uri="{FF2B5EF4-FFF2-40B4-BE49-F238E27FC236}">
                <a16:creationId xmlns:a16="http://schemas.microsoft.com/office/drawing/2014/main" id="{CF29ABB5-1D66-1EBE-98B2-EF5997E06BA1}"/>
              </a:ext>
            </a:extLst>
          </p:cNvPr>
          <p:cNvSpPr/>
          <p:nvPr/>
        </p:nvSpPr>
        <p:spPr>
          <a:xfrm>
            <a:off x="6821196" y="3116367"/>
            <a:ext cx="2966400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Очное интервью с представителями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муниципалитета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id="{8EF62D1D-54BD-ACBC-192A-A9D14FEA8C41}"/>
              </a:ext>
            </a:extLst>
          </p:cNvPr>
          <p:cNvSpPr/>
          <p:nvPr/>
        </p:nvSpPr>
        <p:spPr>
          <a:xfrm>
            <a:off x="6821196" y="3938234"/>
            <a:ext cx="2966400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Очное интервью с представителями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крупнейших компаний</a:t>
            </a:r>
            <a:r>
              <a:rPr kumimoji="0" lang="en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4" name="Рисунок 83" descr="Презентация с линейчатой диаграммой со сплошной заливкой">
            <a:extLst>
              <a:ext uri="{FF2B5EF4-FFF2-40B4-BE49-F238E27FC236}">
                <a16:creationId xmlns:a16="http://schemas.microsoft.com/office/drawing/2014/main" id="{2D809761-295D-EBD4-59C5-EC9F8D7F58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46700" y="2482560"/>
            <a:ext cx="360000" cy="360000"/>
          </a:xfrm>
          <a:prstGeom prst="rect">
            <a:avLst/>
          </a:prstGeom>
        </p:spPr>
      </p:pic>
      <p:pic>
        <p:nvPicPr>
          <p:cNvPr id="89" name="Рисунок 88" descr="Пузырь с сообщением чата со сплошной заливкой">
            <a:extLst>
              <a:ext uri="{FF2B5EF4-FFF2-40B4-BE49-F238E27FC236}">
                <a16:creationId xmlns:a16="http://schemas.microsoft.com/office/drawing/2014/main" id="{28172983-00C4-9D74-705B-BCF140DF04C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43785" y="4941785"/>
            <a:ext cx="360000" cy="360000"/>
          </a:xfrm>
          <a:prstGeom prst="rect">
            <a:avLst/>
          </a:prstGeom>
        </p:spPr>
      </p:pic>
      <p:pic>
        <p:nvPicPr>
          <p:cNvPr id="93" name="Рисунок 92" descr="Пузырь с сообщением чата со сплошной заливкой">
            <a:extLst>
              <a:ext uri="{FF2B5EF4-FFF2-40B4-BE49-F238E27FC236}">
                <a16:creationId xmlns:a16="http://schemas.microsoft.com/office/drawing/2014/main" id="{7BCEDE66-9EB8-B2E9-C1F3-BC5216C55F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40199" y="4117566"/>
            <a:ext cx="360000" cy="360000"/>
          </a:xfrm>
          <a:prstGeom prst="rect">
            <a:avLst/>
          </a:prstGeom>
        </p:spPr>
      </p:pic>
      <p:pic>
        <p:nvPicPr>
          <p:cNvPr id="95" name="Рисунок 94" descr="Пузырь с сообщением чата со сплошной заливкой">
            <a:extLst>
              <a:ext uri="{FF2B5EF4-FFF2-40B4-BE49-F238E27FC236}">
                <a16:creationId xmlns:a16="http://schemas.microsoft.com/office/drawing/2014/main" id="{B00B3E86-8758-EC50-AB37-56362EAD972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40199" y="3313541"/>
            <a:ext cx="360000" cy="360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9218BE0-C2D3-4229-98D3-2E3FD89E154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6712408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D84C0EFA-ABA5-6E13-FD8E-3B66EAED5F92}"/>
              </a:ext>
            </a:extLst>
          </p:cNvPr>
          <p:cNvSpPr/>
          <p:nvPr/>
        </p:nvSpPr>
        <p:spPr>
          <a:xfrm>
            <a:off x="627017" y="2283661"/>
            <a:ext cx="4497842" cy="4024162"/>
          </a:xfrm>
          <a:prstGeom prst="roundRect">
            <a:avLst>
              <a:gd name="adj" fmla="val 457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FD79DC35-2D8E-38F0-B733-EA31C9CDCE08}"/>
              </a:ext>
            </a:extLst>
          </p:cNvPr>
          <p:cNvSpPr/>
          <p:nvPr/>
        </p:nvSpPr>
        <p:spPr>
          <a:xfrm>
            <a:off x="5289754" y="2283659"/>
            <a:ext cx="4497841" cy="4024163"/>
          </a:xfrm>
          <a:prstGeom prst="roundRect">
            <a:avLst>
              <a:gd name="adj" fmla="val 493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BCF4219-A638-B09A-18FC-D8C6933BF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239157" y="2698627"/>
            <a:ext cx="1273562" cy="1273562"/>
          </a:xfrm>
          <a:custGeom>
            <a:avLst/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EA6252C-9F8C-5F98-8E93-EE91BFC012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01893" y="2700958"/>
            <a:ext cx="1273562" cy="1273562"/>
          </a:xfrm>
          <a:custGeom>
            <a:avLst/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988BECAB-AF68-DF91-9FAF-9F98980FC488}"/>
              </a:ext>
            </a:extLst>
          </p:cNvPr>
          <p:cNvSpPr/>
          <p:nvPr/>
        </p:nvSpPr>
        <p:spPr>
          <a:xfrm>
            <a:off x="627016" y="1401546"/>
            <a:ext cx="9160579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ПРЕДСТАВИТЕЛИ АДМИНИСТРАЦИИ </a:t>
            </a:r>
            <a:r>
              <a: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ШИМАНОВСКОГО МУНИЦИПАЛЬНОГО ОКРУГА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516337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B40DCB-4C31-03F5-B5B8-282F39AA97FE}"/>
              </a:ext>
            </a:extLst>
          </p:cNvPr>
          <p:cNvSpPr txBox="1"/>
          <p:nvPr/>
        </p:nvSpPr>
        <p:spPr>
          <a:xfrm>
            <a:off x="1830863" y="4207507"/>
            <a:ext cx="2196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Булгакова Елена Петровна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4DB7C7-429D-AAE0-DF5B-BE58CD71E43A}"/>
              </a:ext>
            </a:extLst>
          </p:cNvPr>
          <p:cNvSpPr txBox="1"/>
          <p:nvPr/>
        </p:nvSpPr>
        <p:spPr>
          <a:xfrm>
            <a:off x="1830863" y="4494142"/>
            <a:ext cx="21960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Первый	 заместитель главы </a:t>
            </a:r>
          </a:p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администрации округа</a:t>
            </a:r>
          </a:p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уполномоченный Шимановского округа</a:t>
            </a:r>
            <a:endParaRPr lang="ru-ID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976251-BD4D-13F1-EFD4-B46D4764B256}"/>
              </a:ext>
            </a:extLst>
          </p:cNvPr>
          <p:cNvSpPr txBox="1"/>
          <p:nvPr/>
        </p:nvSpPr>
        <p:spPr>
          <a:xfrm>
            <a:off x="6328705" y="4207507"/>
            <a:ext cx="2196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Юренкова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Татьяна Викторовна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022D57-D8A2-B1D0-233D-597BE273DF86}"/>
              </a:ext>
            </a:extLst>
          </p:cNvPr>
          <p:cNvSpPr txBox="1"/>
          <p:nvPr/>
        </p:nvSpPr>
        <p:spPr>
          <a:xfrm>
            <a:off x="6432877" y="4496473"/>
            <a:ext cx="21960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Начальник отдела </a:t>
            </a:r>
          </a:p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экономики администрации округа</a:t>
            </a:r>
            <a:endParaRPr lang="ru-ID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A12F499E-F54D-B300-3108-B922DB39BF1B}"/>
              </a:ext>
            </a:extLst>
          </p:cNvPr>
          <p:cNvSpPr/>
          <p:nvPr/>
        </p:nvSpPr>
        <p:spPr>
          <a:xfrm>
            <a:off x="746940" y="1518198"/>
            <a:ext cx="551343" cy="551343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37AEF-5B57-A3F5-14D4-D8F00DE6B103}"/>
              </a:ext>
            </a:extLst>
          </p:cNvPr>
          <p:cNvSpPr txBox="1"/>
          <p:nvPr/>
        </p:nvSpPr>
        <p:spPr>
          <a:xfrm>
            <a:off x="918410" y="1773384"/>
            <a:ext cx="21648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ID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МО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9AF761E-D8C7-4C22-A66D-202DC6098F0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D19CD6F-B1C8-4EF6-96CC-BF0E9CC129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847" y="1449995"/>
            <a:ext cx="447930" cy="63360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2503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4807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ID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Скругленный прямоугольник 54">
            <a:extLst>
              <a:ext uri="{FF2B5EF4-FFF2-40B4-BE49-F238E27FC236}">
                <a16:creationId xmlns:a16="http://schemas.microsoft.com/office/drawing/2014/main" id="{CE42141F-7D98-843D-EDCA-082C3B2A782D}"/>
              </a:ext>
            </a:extLst>
          </p:cNvPr>
          <p:cNvSpPr/>
          <p:nvPr/>
        </p:nvSpPr>
        <p:spPr>
          <a:xfrm>
            <a:off x="3522847" y="1401546"/>
            <a:ext cx="2154686" cy="2027453"/>
          </a:xfrm>
          <a:prstGeom prst="roundRect">
            <a:avLst>
              <a:gd name="adj" fmla="val 1211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1" name="Скругленный прямоугольник 70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627016" y="1401546"/>
            <a:ext cx="2780405" cy="2027453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5795703" y="1401546"/>
            <a:ext cx="3991893" cy="2027453"/>
          </a:xfrm>
          <a:prstGeom prst="roundRect">
            <a:avLst>
              <a:gd name="adj" fmla="val 1116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id="{7AF33646-60BD-565C-82E8-1721DFF34B21}"/>
              </a:ext>
            </a:extLst>
          </p:cNvPr>
          <p:cNvSpPr/>
          <p:nvPr/>
        </p:nvSpPr>
        <p:spPr>
          <a:xfrm>
            <a:off x="627016" y="3541702"/>
            <a:ext cx="1432688" cy="2027453"/>
          </a:xfrm>
          <a:prstGeom prst="roundRect">
            <a:avLst>
              <a:gd name="adj" fmla="val 1488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id="{2F86149C-6AAD-8DFE-9767-9DE085BAF799}"/>
              </a:ext>
            </a:extLst>
          </p:cNvPr>
          <p:cNvSpPr/>
          <p:nvPr/>
        </p:nvSpPr>
        <p:spPr>
          <a:xfrm>
            <a:off x="2544957" y="3541702"/>
            <a:ext cx="3132576" cy="2027453"/>
          </a:xfrm>
          <a:prstGeom prst="roundRect">
            <a:avLst>
              <a:gd name="adj" fmla="val 1175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331F979-738B-01C4-AFA1-59731AB9D8AB}"/>
              </a:ext>
            </a:extLst>
          </p:cNvPr>
          <p:cNvSpPr txBox="1"/>
          <p:nvPr/>
        </p:nvSpPr>
        <p:spPr>
          <a:xfrm>
            <a:off x="853369" y="1974828"/>
            <a:ext cx="1806807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СЕКТОР ОБРАБАТЫВАЮЩЕЙ ПРОМЫШЛЕННОСТИ </a:t>
            </a: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82,56 млн. рублей в общем объеме отгруженной продукции в 2024 г.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EEE53E6-9FE9-C585-387D-DE93FBD4D4A8}"/>
              </a:ext>
            </a:extLst>
          </p:cNvPr>
          <p:cNvSpPr txBox="1"/>
          <p:nvPr/>
        </p:nvSpPr>
        <p:spPr>
          <a:xfrm>
            <a:off x="3762824" y="1974828"/>
            <a:ext cx="1695867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ТРАНСПОРТНАЯ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 </a:t>
            </a: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Речной, ж/д </a:t>
            </a: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автомобильный транспорт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BE19CD4-5254-3EFD-22F9-39923BAB964A}"/>
              </a:ext>
            </a:extLst>
          </p:cNvPr>
          <p:cNvSpPr txBox="1"/>
          <p:nvPr/>
        </p:nvSpPr>
        <p:spPr>
          <a:xfrm>
            <a:off x="853312" y="4123977"/>
            <a:ext cx="97853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БОГАТОЕ ИСТОРИКО-КУЛЬТУРНОЕ НАСЛЕДИЕ 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970BDB9-6572-B7E0-9276-A5A584F6DB98}"/>
              </a:ext>
            </a:extLst>
          </p:cNvPr>
          <p:cNvSpPr txBox="1"/>
          <p:nvPr/>
        </p:nvSpPr>
        <p:spPr>
          <a:xfrm>
            <a:off x="6027053" y="1966987"/>
            <a:ext cx="2897872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БЛИЗОСТЬ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АДМИНИСТРАТИВНОМУ ЦЕНТРУ</a:t>
            </a:r>
          </a:p>
          <a:p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248 км по автомобильной дороги</a:t>
            </a: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239 км по железнодорожной дороги</a:t>
            </a: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85F3027-8E92-FCDF-0FB4-B90608BF66B3}"/>
              </a:ext>
            </a:extLst>
          </p:cNvPr>
          <p:cNvSpPr txBox="1"/>
          <p:nvPr/>
        </p:nvSpPr>
        <p:spPr>
          <a:xfrm>
            <a:off x="2771512" y="4131375"/>
            <a:ext cx="148898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 </a:t>
            </a:r>
          </a:p>
          <a:p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Производство со сплошной заливкой">
            <a:extLst>
              <a:ext uri="{FF2B5EF4-FFF2-40B4-BE49-F238E27FC236}">
                <a16:creationId xmlns:a16="http://schemas.microsoft.com/office/drawing/2014/main" id="{A7171B6C-EB0E-44BD-864B-013B993BE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60630" y="1554054"/>
            <a:ext cx="317061" cy="317061"/>
          </a:xfrm>
          <a:prstGeom prst="rect">
            <a:avLst/>
          </a:prstGeom>
        </p:spPr>
      </p:pic>
      <p:pic>
        <p:nvPicPr>
          <p:cNvPr id="7" name="Рисунок 6" descr="Линейчатая диаграмма со сплошной заливкой">
            <a:extLst>
              <a:ext uri="{FF2B5EF4-FFF2-40B4-BE49-F238E27FC236}">
                <a16:creationId xmlns:a16="http://schemas.microsoft.com/office/drawing/2014/main" id="{29725ACB-265F-F2E5-C2BB-002238ACB7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68921" y="3695924"/>
            <a:ext cx="361736" cy="361736"/>
          </a:xfrm>
          <a:prstGeom prst="rect">
            <a:avLst/>
          </a:prstGeom>
        </p:spPr>
      </p:pic>
      <p:pic>
        <p:nvPicPr>
          <p:cNvPr id="14" name="Рисунок 13" descr="Русский Каседрал со сплошной заливкой">
            <a:extLst>
              <a:ext uri="{FF2B5EF4-FFF2-40B4-BE49-F238E27FC236}">
                <a16:creationId xmlns:a16="http://schemas.microsoft.com/office/drawing/2014/main" id="{5EB91455-B4B9-D3A9-27F3-0A6A54CDA3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12414" y="3651972"/>
            <a:ext cx="312963" cy="312963"/>
          </a:xfrm>
          <a:prstGeom prst="rect">
            <a:avLst/>
          </a:prstGeom>
        </p:spPr>
      </p:pic>
      <p:pic>
        <p:nvPicPr>
          <p:cNvPr id="16" name="Рисунок 15" descr="Город со сплошной заливкой">
            <a:extLst>
              <a:ext uri="{FF2B5EF4-FFF2-40B4-BE49-F238E27FC236}">
                <a16:creationId xmlns:a16="http://schemas.microsoft.com/office/drawing/2014/main" id="{02D9FF73-34F2-A437-9AB2-47EBACCA4C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42917" y="1522078"/>
            <a:ext cx="361736" cy="361736"/>
          </a:xfrm>
          <a:prstGeom prst="rect">
            <a:avLst/>
          </a:prstGeom>
        </p:spPr>
      </p:pic>
      <p:pic>
        <p:nvPicPr>
          <p:cNvPr id="24" name="Рисунок 23" descr="Указатель со сплошной заливкой">
            <a:extLst>
              <a:ext uri="{FF2B5EF4-FFF2-40B4-BE49-F238E27FC236}">
                <a16:creationId xmlns:a16="http://schemas.microsoft.com/office/drawing/2014/main" id="{9C749ECD-066C-5BEC-4B20-1B23A3233DF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79806" y="1514323"/>
            <a:ext cx="366413" cy="3664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0556BE4-7B38-E742-01B1-E675C970A39E}"/>
              </a:ext>
            </a:extLst>
          </p:cNvPr>
          <p:cNvSpPr txBox="1"/>
          <p:nvPr/>
        </p:nvSpPr>
        <p:spPr>
          <a:xfrm>
            <a:off x="627016" y="550177"/>
            <a:ext cx="916058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000" b="1" dirty="0"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ШИМАНОВСКОГО </a:t>
            </a:r>
            <a:r>
              <a:rPr lang="ru-ID" sz="20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ОГО</a:t>
            </a:r>
            <a:r>
              <a:rPr lang="ru-ID" sz="2000" dirty="0">
                <a:latin typeface="Arial" panose="020B0604020202020204" pitchFamily="34" charset="0"/>
                <a:cs typeface="Arial" panose="020B0604020202020204" pitchFamily="34" charset="0"/>
              </a:rPr>
              <a:t> ОКРУГ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 АМУРСКОЙ ОБЛАСТИ</a:t>
            </a:r>
            <a:endParaRPr lang="ru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1CD79DD-B4B3-4B2E-B9BE-55FB0E3DBCD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8048583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35A2E48-CBA7-81AD-1A95-7B102E7F945B}"/>
              </a:ext>
            </a:extLst>
          </p:cNvPr>
          <p:cNvSpPr/>
          <p:nvPr/>
        </p:nvSpPr>
        <p:spPr>
          <a:xfrm>
            <a:off x="7515735" y="158307"/>
            <a:ext cx="2251082" cy="727622"/>
          </a:xfrm>
          <a:prstGeom prst="roundRect">
            <a:avLst>
              <a:gd name="adj" fmla="val 27462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ШИМАНОВСКИЙ МУНИЦИПАЛЬНЫЙ ОКРУГ</a:t>
            </a:r>
            <a:endParaRPr kumimoji="0" lang="ru-ID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538401" y="5029581"/>
            <a:ext cx="731788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ШИМАНОВСКОГО МУНИЦИПАЛЬНОГО ОКРУГА АМУРСКОЙ ОБЛАСТИ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48A14C-7E6E-E9C5-E8DE-FFE2EB5D9135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ПРОЕКТНЫМ ОФИСОМ (ОТДЕЛОМ ЭКОНОМИКИ АДМИНИСТРАЦИИ ШИМАНОВСКОГО ОКРУГА)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31722E-E874-1A99-07C5-CE6DC9B6B33C}"/>
              </a:ext>
            </a:extLst>
          </p:cNvPr>
          <p:cNvSpPr txBox="1"/>
          <p:nvPr/>
        </p:nvSpPr>
        <p:spPr>
          <a:xfrm>
            <a:off x="7856283" y="3510169"/>
            <a:ext cx="16748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КРУПНО РАЗМЕСТИТЬ ГЕРБ ВАШЕГО МУНИЦИПАЛИТЕТА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7ED1A0-48E0-A223-6067-DBC0A849975B}"/>
              </a:ext>
            </a:extLst>
          </p:cNvPr>
          <p:cNvSpPr txBox="1"/>
          <p:nvPr/>
        </p:nvSpPr>
        <p:spPr>
          <a:xfrm>
            <a:off x="858321" y="3510169"/>
            <a:ext cx="174491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РАЗМЕСТИТЬ ФОТО ВАШЕГО МУНИЦИПАЛИТЕТА</a:t>
            </a:r>
          </a:p>
        </p:txBody>
      </p:sp>
      <p:pic>
        <p:nvPicPr>
          <p:cNvPr id="13" name="Рисунок 12" descr="Шимановский МР_ПП-01">
            <a:extLst>
              <a:ext uri="{FF2B5EF4-FFF2-40B4-BE49-F238E27FC236}">
                <a16:creationId xmlns:a16="http://schemas.microsoft.com/office/drawing/2014/main" id="{8806EC9F-29D4-4AAE-B5FE-6BE5A5605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351" y="237955"/>
            <a:ext cx="490537" cy="5683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7DF05C-9A5F-433E-A6EC-9E3FC9FDE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2813" y="1026354"/>
            <a:ext cx="2210353" cy="31265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3BFF01D-0D7C-4257-862C-32907524A3F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8400" y="720423"/>
            <a:ext cx="6665251" cy="406208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4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43268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452713" y="1948723"/>
            <a:ext cx="2437906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3FE3C0CF-5D95-1AEE-3887-AD805852FE1B}"/>
              </a:ext>
            </a:extLst>
          </p:cNvPr>
          <p:cNvSpPr/>
          <p:nvPr/>
        </p:nvSpPr>
        <p:spPr>
          <a:xfrm>
            <a:off x="452713" y="2995692"/>
            <a:ext cx="2440243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0F987C6D-C32D-6FF9-471D-63FF34B39D49}"/>
              </a:ext>
            </a:extLst>
          </p:cNvPr>
          <p:cNvSpPr/>
          <p:nvPr/>
        </p:nvSpPr>
        <p:spPr>
          <a:xfrm>
            <a:off x="3158351" y="2448516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B0BA65-2835-9851-C50D-F3202D10DA63}"/>
              </a:ext>
            </a:extLst>
          </p:cNvPr>
          <p:cNvSpPr txBox="1"/>
          <p:nvPr/>
        </p:nvSpPr>
        <p:spPr>
          <a:xfrm>
            <a:off x="645732" y="4541982"/>
            <a:ext cx="446024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транспортная доступность округа</a:t>
            </a:r>
            <a:endParaRPr lang="ru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33E0C760-153D-86CB-4F6E-EB7A99B9E374}"/>
              </a:ext>
            </a:extLst>
          </p:cNvPr>
          <p:cNvSpPr/>
          <p:nvPr/>
        </p:nvSpPr>
        <p:spPr>
          <a:xfrm>
            <a:off x="483593" y="5174515"/>
            <a:ext cx="2436746" cy="945414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sz="2400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F6BDAE62-B35F-8264-0753-7CA91B0189EC}"/>
              </a:ext>
            </a:extLst>
          </p:cNvPr>
          <p:cNvSpPr/>
          <p:nvPr/>
        </p:nvSpPr>
        <p:spPr>
          <a:xfrm>
            <a:off x="3322359" y="5175234"/>
            <a:ext cx="2851240" cy="945414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sz="2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70D425-0601-D87C-F822-B98F9FAA1682}"/>
              </a:ext>
            </a:extLst>
          </p:cNvPr>
          <p:cNvSpPr txBox="1"/>
          <p:nvPr/>
        </p:nvSpPr>
        <p:spPr>
          <a:xfrm>
            <a:off x="652593" y="2079799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4,83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EC1A494-C31C-4490-24D4-612143D1D8DD}"/>
              </a:ext>
            </a:extLst>
          </p:cNvPr>
          <p:cNvSpPr txBox="1"/>
          <p:nvPr/>
        </p:nvSpPr>
        <p:spPr>
          <a:xfrm>
            <a:off x="1120733" y="2156743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чел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4E6BDDD-6D8F-8017-99BE-9D45AAA1328E}"/>
              </a:ext>
            </a:extLst>
          </p:cNvPr>
          <p:cNvSpPr txBox="1"/>
          <p:nvPr/>
        </p:nvSpPr>
        <p:spPr>
          <a:xfrm>
            <a:off x="652593" y="2411456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населения МО, 2025 г. </a:t>
            </a:r>
          </a:p>
        </p:txBody>
      </p:sp>
      <p:pic>
        <p:nvPicPr>
          <p:cNvPr id="34" name="Рисунок 33" descr="Пользователь со сплошной заливкой">
            <a:extLst>
              <a:ext uri="{FF2B5EF4-FFF2-40B4-BE49-F238E27FC236}">
                <a16:creationId xmlns:a16="http://schemas.microsoft.com/office/drawing/2014/main" id="{C86C1983-C8BD-89C3-7A05-138B029CF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06798" y="2043305"/>
            <a:ext cx="360000" cy="360000"/>
          </a:xfrm>
          <a:prstGeom prst="rect">
            <a:avLst/>
          </a:prstGeom>
        </p:spPr>
      </p:pic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34635477-1B2D-01F3-8FB7-2516AED14752}"/>
              </a:ext>
            </a:extLst>
          </p:cNvPr>
          <p:cNvSpPr/>
          <p:nvPr/>
        </p:nvSpPr>
        <p:spPr>
          <a:xfrm>
            <a:off x="2938690" y="2373995"/>
            <a:ext cx="2053966" cy="945414"/>
          </a:xfrm>
          <a:prstGeom prst="roundRect">
            <a:avLst>
              <a:gd name="adj" fmla="val 2509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D35A42D-3D27-DFA6-AB8B-DEE9DE40A08C}"/>
              </a:ext>
            </a:extLst>
          </p:cNvPr>
          <p:cNvSpPr txBox="1"/>
          <p:nvPr/>
        </p:nvSpPr>
        <p:spPr>
          <a:xfrm>
            <a:off x="652593" y="3126768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14,5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A5A4D3C-E096-2C1F-BAEE-7A9DAFDEF1AE}"/>
              </a:ext>
            </a:extLst>
          </p:cNvPr>
          <p:cNvSpPr txBox="1"/>
          <p:nvPr/>
        </p:nvSpPr>
        <p:spPr>
          <a:xfrm>
            <a:off x="1117827" y="3203712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КВ.М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A94615B-DCE9-714A-3CA3-7B2922C855BA}"/>
              </a:ext>
            </a:extLst>
          </p:cNvPr>
          <p:cNvSpPr txBox="1"/>
          <p:nvPr/>
        </p:nvSpPr>
        <p:spPr>
          <a:xfrm>
            <a:off x="652593" y="3458425"/>
            <a:ext cx="152437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2F725FE-F144-6325-91C1-04D853E4AD7C}"/>
              </a:ext>
            </a:extLst>
          </p:cNvPr>
          <p:cNvSpPr txBox="1"/>
          <p:nvPr/>
        </p:nvSpPr>
        <p:spPr>
          <a:xfrm>
            <a:off x="3202419" y="2703497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890480E-3893-F81C-B22E-393C852242FA}"/>
              </a:ext>
            </a:extLst>
          </p:cNvPr>
          <p:cNvSpPr txBox="1"/>
          <p:nvPr/>
        </p:nvSpPr>
        <p:spPr>
          <a:xfrm>
            <a:off x="3526478" y="2668621"/>
            <a:ext cx="126140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населённых пунктов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F7716E0-33E1-47CC-F22F-F3F1AB99120C}"/>
              </a:ext>
            </a:extLst>
          </p:cNvPr>
          <p:cNvSpPr txBox="1"/>
          <p:nvPr/>
        </p:nvSpPr>
        <p:spPr>
          <a:xfrm>
            <a:off x="682835" y="5255914"/>
            <a:ext cx="173864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автотранспорт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DB2A8B5-932C-6F5C-9F50-499F12240835}"/>
              </a:ext>
            </a:extLst>
          </p:cNvPr>
          <p:cNvSpPr txBox="1"/>
          <p:nvPr/>
        </p:nvSpPr>
        <p:spPr>
          <a:xfrm>
            <a:off x="658813" y="5636892"/>
            <a:ext cx="210076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Федерального назначения 112 км</a:t>
            </a:r>
          </a:p>
          <a:p>
            <a:r>
              <a:rPr lang="ru-RU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Регионального назначения 335,3 км</a:t>
            </a:r>
          </a:p>
          <a:p>
            <a:r>
              <a:rPr lang="ru-RU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Местного назначения  171,6 км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B9B726-9134-850B-9454-6CCB6865E8C2}"/>
              </a:ext>
            </a:extLst>
          </p:cNvPr>
          <p:cNvSpPr txBox="1"/>
          <p:nvPr/>
        </p:nvSpPr>
        <p:spPr>
          <a:xfrm>
            <a:off x="3522239" y="5302551"/>
            <a:ext cx="245250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водный транспорт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3014AC-346D-5F34-3694-105F0C9F5360}"/>
              </a:ext>
            </a:extLst>
          </p:cNvPr>
          <p:cNvSpPr txBox="1"/>
          <p:nvPr/>
        </p:nvSpPr>
        <p:spPr>
          <a:xfrm>
            <a:off x="3522239" y="5757448"/>
            <a:ext cx="194253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Ураловка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Чагоян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334DEC60-4596-7546-82CF-16EB7993E4E7}"/>
              </a:ext>
            </a:extLst>
          </p:cNvPr>
          <p:cNvSpPr/>
          <p:nvPr/>
        </p:nvSpPr>
        <p:spPr>
          <a:xfrm>
            <a:off x="6703980" y="5180923"/>
            <a:ext cx="2355994" cy="945414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sz="2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6E86D3-C60C-F8B4-9BCE-E384B0CF5CF1}"/>
              </a:ext>
            </a:extLst>
          </p:cNvPr>
          <p:cNvSpPr txBox="1"/>
          <p:nvPr/>
        </p:nvSpPr>
        <p:spPr>
          <a:xfrm>
            <a:off x="6916086" y="5243244"/>
            <a:ext cx="144949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spc="-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жд</a:t>
            </a:r>
            <a:endParaRPr lang="ru-RU" sz="1400" b="1" spc="-3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7EC816E-E458-34AF-82E9-E325D2EA6F15}"/>
              </a:ext>
            </a:extLst>
          </p:cNvPr>
          <p:cNvSpPr txBox="1"/>
          <p:nvPr/>
        </p:nvSpPr>
        <p:spPr>
          <a:xfrm>
            <a:off x="6916086" y="5618948"/>
            <a:ext cx="160512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Железнодорожная магистраль «Транссиб»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03E8347-34B6-89F2-E98E-7F490ADEFA8C}"/>
              </a:ext>
            </a:extLst>
          </p:cNvPr>
          <p:cNvSpPr txBox="1"/>
          <p:nvPr/>
        </p:nvSpPr>
        <p:spPr>
          <a:xfrm>
            <a:off x="682835" y="5483507"/>
            <a:ext cx="205271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Р-297 Чита -Хабаровск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6A496C-B21E-5E62-E8B7-7BB436EC32D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B829ED-5AD9-E391-3DCA-96E4C7799FF6}"/>
              </a:ext>
            </a:extLst>
          </p:cNvPr>
          <p:cNvSpPr txBox="1"/>
          <p:nvPr/>
        </p:nvSpPr>
        <p:spPr>
          <a:xfrm>
            <a:off x="518372" y="698487"/>
            <a:ext cx="912507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000" b="1" dirty="0"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ШИМАНОВСКОГО </a:t>
            </a:r>
            <a:r>
              <a:rPr lang="ru-ID" sz="20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ОГО</a:t>
            </a:r>
            <a:r>
              <a:rPr lang="ru-ID" sz="2000" dirty="0">
                <a:latin typeface="Arial" panose="020B0604020202020204" pitchFamily="34" charset="0"/>
                <a:cs typeface="Arial" panose="020B0604020202020204" pitchFamily="34" charset="0"/>
              </a:rPr>
              <a:t> ОКРУГ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 АМУРСКОЙ ОБЛАСТИ</a:t>
            </a:r>
            <a:endParaRPr lang="ru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1" name="Рисунок 110" descr="Пейзаж холма со сплошной заливкой">
            <a:extLst>
              <a:ext uri="{FF2B5EF4-FFF2-40B4-BE49-F238E27FC236}">
                <a16:creationId xmlns:a16="http://schemas.microsoft.com/office/drawing/2014/main" id="{CB4860D0-9255-4854-BE62-171CEE07E3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22842" y="3080987"/>
            <a:ext cx="360000" cy="360000"/>
          </a:xfrm>
          <a:prstGeom prst="rect">
            <a:avLst/>
          </a:prstGeom>
        </p:spPr>
      </p:pic>
      <p:pic>
        <p:nvPicPr>
          <p:cNvPr id="112" name="Рисунок 111" descr="Окрестности со сплошной заливкой">
            <a:extLst>
              <a:ext uri="{FF2B5EF4-FFF2-40B4-BE49-F238E27FC236}">
                <a16:creationId xmlns:a16="http://schemas.microsoft.com/office/drawing/2014/main" id="{F7EAB858-3939-4DD4-8B76-60B28E6E41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13946" y="2498836"/>
            <a:ext cx="360000" cy="360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A09C10-4AA0-430C-94AA-0E8FC5A9ED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1847" y="1592900"/>
            <a:ext cx="4644519" cy="3280833"/>
          </a:xfrm>
          <a:prstGeom prst="rect">
            <a:avLst/>
          </a:prstGeom>
        </p:spPr>
      </p:pic>
      <p:pic>
        <p:nvPicPr>
          <p:cNvPr id="101" name="Рисунок 100" descr="Топливо со сплошной заливкой">
            <a:extLst>
              <a:ext uri="{FF2B5EF4-FFF2-40B4-BE49-F238E27FC236}">
                <a16:creationId xmlns:a16="http://schemas.microsoft.com/office/drawing/2014/main" id="{E2C43983-64B0-4B04-A863-3F18B2263F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35864" y="3146636"/>
            <a:ext cx="247294" cy="247294"/>
          </a:xfrm>
          <a:prstGeom prst="rect">
            <a:avLst/>
          </a:prstGeom>
        </p:spPr>
      </p:pic>
      <p:pic>
        <p:nvPicPr>
          <p:cNvPr id="113" name="Рисунок 112" descr="Посевы со сплошной заливкой">
            <a:extLst>
              <a:ext uri="{FF2B5EF4-FFF2-40B4-BE49-F238E27FC236}">
                <a16:creationId xmlns:a16="http://schemas.microsoft.com/office/drawing/2014/main" id="{456FABCB-F3C4-4BD5-961D-44237FE0709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37059" y="2621150"/>
            <a:ext cx="237686" cy="237686"/>
          </a:xfrm>
          <a:prstGeom prst="rect">
            <a:avLst/>
          </a:prstGeom>
        </p:spPr>
      </p:pic>
      <p:pic>
        <p:nvPicPr>
          <p:cNvPr id="114" name="Рисунок 113" descr="Русский Каседрал со сплошной заливкой">
            <a:extLst>
              <a:ext uri="{FF2B5EF4-FFF2-40B4-BE49-F238E27FC236}">
                <a16:creationId xmlns:a16="http://schemas.microsoft.com/office/drawing/2014/main" id="{95C7CF46-22C3-4C01-8497-2C73998F8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682823" y="3571370"/>
            <a:ext cx="237686" cy="237686"/>
          </a:xfrm>
          <a:prstGeom prst="rect">
            <a:avLst/>
          </a:prstGeom>
        </p:spPr>
      </p:pic>
      <p:pic>
        <p:nvPicPr>
          <p:cNvPr id="115" name="Рисунок 114" descr="Поезд со сплошной заливкой">
            <a:extLst>
              <a:ext uri="{FF2B5EF4-FFF2-40B4-BE49-F238E27FC236}">
                <a16:creationId xmlns:a16="http://schemas.microsoft.com/office/drawing/2014/main" id="{AE35DA6F-1901-439C-8EEC-495E4BB2A3E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068527" y="2300475"/>
            <a:ext cx="241909" cy="241909"/>
          </a:xfrm>
          <a:prstGeom prst="rect">
            <a:avLst/>
          </a:prstGeom>
        </p:spPr>
      </p:pic>
      <p:pic>
        <p:nvPicPr>
          <p:cNvPr id="116" name="Рисунок 115" descr="Поезд со сплошной заливкой">
            <a:extLst>
              <a:ext uri="{FF2B5EF4-FFF2-40B4-BE49-F238E27FC236}">
                <a16:creationId xmlns:a16="http://schemas.microsoft.com/office/drawing/2014/main" id="{CE65DAE3-FC4D-4AF3-A078-0F66470D5B8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812035" y="4042638"/>
            <a:ext cx="265725" cy="265725"/>
          </a:xfrm>
          <a:prstGeom prst="rect">
            <a:avLst/>
          </a:prstGeom>
        </p:spPr>
      </p:pic>
      <p:pic>
        <p:nvPicPr>
          <p:cNvPr id="117" name="Рисунок 116" descr="Горы со сплошной заливкой">
            <a:extLst>
              <a:ext uri="{FF2B5EF4-FFF2-40B4-BE49-F238E27FC236}">
                <a16:creationId xmlns:a16="http://schemas.microsoft.com/office/drawing/2014/main" id="{506CC01A-8FC3-492B-99D6-101109D2C70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108146" y="2052141"/>
            <a:ext cx="205450" cy="205450"/>
          </a:xfrm>
          <a:prstGeom prst="rect">
            <a:avLst/>
          </a:prstGeom>
        </p:spPr>
      </p:pic>
      <p:pic>
        <p:nvPicPr>
          <p:cNvPr id="118" name="Рисунок 117" descr="Багет со сплошной заливкой">
            <a:extLst>
              <a:ext uri="{FF2B5EF4-FFF2-40B4-BE49-F238E27FC236}">
                <a16:creationId xmlns:a16="http://schemas.microsoft.com/office/drawing/2014/main" id="{CF863DA6-3276-4303-8119-F84245FF6EC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162440" y="3571370"/>
            <a:ext cx="188842" cy="188842"/>
          </a:xfrm>
          <a:prstGeom prst="rect">
            <a:avLst/>
          </a:prstGeom>
        </p:spPr>
      </p:pic>
      <p:pic>
        <p:nvPicPr>
          <p:cNvPr id="120" name="Рисунок 119" descr="Огонь со сплошной заливкой">
            <a:extLst>
              <a:ext uri="{FF2B5EF4-FFF2-40B4-BE49-F238E27FC236}">
                <a16:creationId xmlns:a16="http://schemas.microsoft.com/office/drawing/2014/main" id="{AC0814E1-3370-4F59-985A-352A7376680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196209" y="1994943"/>
            <a:ext cx="114396" cy="114396"/>
          </a:xfrm>
          <a:prstGeom prst="rect">
            <a:avLst/>
          </a:prstGeom>
        </p:spPr>
      </p:pic>
      <p:pic>
        <p:nvPicPr>
          <p:cNvPr id="121" name="Рисунок 120" descr="Производство со сплошной заливкой">
            <a:extLst>
              <a:ext uri="{FF2B5EF4-FFF2-40B4-BE49-F238E27FC236}">
                <a16:creationId xmlns:a16="http://schemas.microsoft.com/office/drawing/2014/main" id="{ADDA1CB6-416F-44D3-84AC-7431AEFE0CC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441975" y="3639027"/>
            <a:ext cx="188842" cy="188842"/>
          </a:xfrm>
          <a:prstGeom prst="rect">
            <a:avLst/>
          </a:prstGeom>
        </p:spPr>
      </p:pic>
      <p:sp>
        <p:nvSpPr>
          <p:cNvPr id="122" name="TextBox 121">
            <a:extLst>
              <a:ext uri="{FF2B5EF4-FFF2-40B4-BE49-F238E27FC236}">
                <a16:creationId xmlns:a16="http://schemas.microsoft.com/office/drawing/2014/main" id="{EA7CF0AF-C42A-439D-9D5A-8D408332D306}"/>
              </a:ext>
            </a:extLst>
          </p:cNvPr>
          <p:cNvSpPr txBox="1"/>
          <p:nvPr/>
        </p:nvSpPr>
        <p:spPr>
          <a:xfrm>
            <a:off x="3522239" y="5532748"/>
            <a:ext cx="205271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 Зея</a:t>
            </a:r>
          </a:p>
        </p:txBody>
      </p:sp>
    </p:spTree>
    <p:extLst>
      <p:ext uri="{BB962C8B-B14F-4D97-AF65-F5344CB8AC3E}">
        <p14:creationId xmlns:p14="http://schemas.microsoft.com/office/powerpoint/2010/main" val="3612813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2273092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A681B2E-CC94-3AAF-E060-F2F2C175E23F}"/>
              </a:ext>
            </a:extLst>
          </p:cNvPr>
          <p:cNvSpPr/>
          <p:nvPr/>
        </p:nvSpPr>
        <p:spPr>
          <a:xfrm>
            <a:off x="617537" y="1448683"/>
            <a:ext cx="6023956" cy="4905423"/>
          </a:xfrm>
          <a:prstGeom prst="roundRect">
            <a:avLst>
              <a:gd name="adj" fmla="val 547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0D1167F1-43B4-FA82-606E-E7575884A9A9}"/>
              </a:ext>
            </a:extLst>
          </p:cNvPr>
          <p:cNvSpPr/>
          <p:nvPr/>
        </p:nvSpPr>
        <p:spPr>
          <a:xfrm>
            <a:off x="6819477" y="1401546"/>
            <a:ext cx="2968120" cy="775597"/>
          </a:xfrm>
          <a:prstGeom prst="roundRect">
            <a:avLst>
              <a:gd name="adj" fmla="val 331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СТРУКТУРА СУБЪЕКТОВ</a:t>
            </a:r>
            <a:r>
              <a:rPr kumimoji="0" lang="ru-RU" sz="11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МСП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ПО ВИДАМ ЭКОНОМИЧЕСКОЙ ДЕЯТЕЛЬНОСТИ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2025 ГОДУ (%)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4E0C2D50-D926-C00C-331C-C79D5FBD02A4}"/>
              </a:ext>
            </a:extLst>
          </p:cNvPr>
          <p:cNvSpPr/>
          <p:nvPr/>
        </p:nvSpPr>
        <p:spPr>
          <a:xfrm>
            <a:off x="6821196" y="2294500"/>
            <a:ext cx="2966400" cy="4012470"/>
          </a:xfrm>
          <a:prstGeom prst="roundRect">
            <a:avLst>
              <a:gd name="adj" fmla="val 872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graphicFrame>
        <p:nvGraphicFramePr>
          <p:cNvPr id="67" name="Диаграмма 66">
            <a:extLst>
              <a:ext uri="{FF2B5EF4-FFF2-40B4-BE49-F238E27FC236}">
                <a16:creationId xmlns:a16="http://schemas.microsoft.com/office/drawing/2014/main" id="{3CBBECBC-5927-FDA8-F3B5-C670703B96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1721300"/>
              </p:ext>
            </p:extLst>
          </p:nvPr>
        </p:nvGraphicFramePr>
        <p:xfrm>
          <a:off x="6950760" y="2320348"/>
          <a:ext cx="2966399" cy="4019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4B987983-F07E-F572-08A2-A9B03E6871E5}"/>
              </a:ext>
            </a:extLst>
          </p:cNvPr>
          <p:cNvCxnSpPr>
            <a:cxnSpLocks/>
          </p:cNvCxnSpPr>
          <p:nvPr/>
        </p:nvCxnSpPr>
        <p:spPr>
          <a:xfrm>
            <a:off x="907085" y="6000498"/>
            <a:ext cx="27066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61B276B5-A05C-4084-6B05-771C3FE2940E}"/>
              </a:ext>
            </a:extLst>
          </p:cNvPr>
          <p:cNvSpPr txBox="1"/>
          <p:nvPr/>
        </p:nvSpPr>
        <p:spPr>
          <a:xfrm>
            <a:off x="1294059" y="5938942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ID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E41DF579-8696-DD20-F1CC-5CD2F3DBCE34}"/>
              </a:ext>
            </a:extLst>
          </p:cNvPr>
          <p:cNvCxnSpPr>
            <a:cxnSpLocks/>
          </p:cNvCxnSpPr>
          <p:nvPr/>
        </p:nvCxnSpPr>
        <p:spPr>
          <a:xfrm>
            <a:off x="1736354" y="6000498"/>
            <a:ext cx="270662" cy="0"/>
          </a:xfrm>
          <a:prstGeom prst="line">
            <a:avLst/>
          </a:prstGeom>
          <a:ln w="12700">
            <a:solidFill>
              <a:srgbClr val="B1C1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C868A8CD-3BA5-845F-2948-B9125448DA88}"/>
              </a:ext>
            </a:extLst>
          </p:cNvPr>
          <p:cNvSpPr txBox="1"/>
          <p:nvPr/>
        </p:nvSpPr>
        <p:spPr>
          <a:xfrm>
            <a:off x="2123328" y="5938942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ID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id="{65A9FFCD-B422-6BAC-3756-D7F21C5FD4A9}"/>
              </a:ext>
            </a:extLst>
          </p:cNvPr>
          <p:cNvCxnSpPr>
            <a:cxnSpLocks/>
          </p:cNvCxnSpPr>
          <p:nvPr/>
        </p:nvCxnSpPr>
        <p:spPr>
          <a:xfrm>
            <a:off x="2565623" y="6000498"/>
            <a:ext cx="270662" cy="0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8BFA7629-1D6D-6368-F7B0-8E071839277B}"/>
              </a:ext>
            </a:extLst>
          </p:cNvPr>
          <p:cNvSpPr txBox="1"/>
          <p:nvPr/>
        </p:nvSpPr>
        <p:spPr>
          <a:xfrm>
            <a:off x="2952597" y="5938942"/>
            <a:ext cx="78249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2025 год</a:t>
            </a:r>
            <a:endParaRPr lang="ru-ID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9" name="Группа 158">
            <a:extLst>
              <a:ext uri="{FF2B5EF4-FFF2-40B4-BE49-F238E27FC236}">
                <a16:creationId xmlns:a16="http://schemas.microsoft.com/office/drawing/2014/main" id="{859BFF25-7647-679E-CF0A-EDBC0E40A471}"/>
              </a:ext>
            </a:extLst>
          </p:cNvPr>
          <p:cNvGrpSpPr/>
          <p:nvPr/>
        </p:nvGrpSpPr>
        <p:grpSpPr>
          <a:xfrm>
            <a:off x="2364760" y="2422510"/>
            <a:ext cx="2740663" cy="2610156"/>
            <a:chOff x="2364760" y="2381870"/>
            <a:chExt cx="2740663" cy="2610156"/>
          </a:xfrm>
        </p:grpSpPr>
        <p:sp>
          <p:nvSpPr>
            <p:cNvPr id="113" name="Правильный пятиугольник 112">
              <a:extLst>
                <a:ext uri="{FF2B5EF4-FFF2-40B4-BE49-F238E27FC236}">
                  <a16:creationId xmlns:a16="http://schemas.microsoft.com/office/drawing/2014/main" id="{2E6B3244-8CEB-6239-7F38-F265B373BF99}"/>
                </a:ext>
              </a:extLst>
            </p:cNvPr>
            <p:cNvSpPr/>
            <p:nvPr/>
          </p:nvSpPr>
          <p:spPr>
            <a:xfrm>
              <a:off x="2364760" y="2381870"/>
              <a:ext cx="2740663" cy="2610155"/>
            </a:xfrm>
            <a:prstGeom prst="pentagon">
              <a:avLst/>
            </a:pr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ID" dirty="0"/>
            </a:p>
          </p:txBody>
        </p:sp>
        <p:sp>
          <p:nvSpPr>
            <p:cNvPr id="114" name="Правильный пятиугольник 113">
              <a:extLst>
                <a:ext uri="{FF2B5EF4-FFF2-40B4-BE49-F238E27FC236}">
                  <a16:creationId xmlns:a16="http://schemas.microsoft.com/office/drawing/2014/main" id="{4495E117-48D2-15E2-0BCE-6E44870B1947}"/>
                </a:ext>
              </a:extLst>
            </p:cNvPr>
            <p:cNvSpPr/>
            <p:nvPr/>
          </p:nvSpPr>
          <p:spPr>
            <a:xfrm>
              <a:off x="2730643" y="2730330"/>
              <a:ext cx="2008897" cy="1913235"/>
            </a:xfrm>
            <a:prstGeom prst="pent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ID" dirty="0"/>
            </a:p>
          </p:txBody>
        </p:sp>
        <p:cxnSp>
          <p:nvCxnSpPr>
            <p:cNvPr id="116" name="Прямая соединительная линия 115">
              <a:extLst>
                <a:ext uri="{FF2B5EF4-FFF2-40B4-BE49-F238E27FC236}">
                  <a16:creationId xmlns:a16="http://schemas.microsoft.com/office/drawing/2014/main" id="{1C6AE833-741A-D6C2-6D6F-7C8212816507}"/>
                </a:ext>
              </a:extLst>
            </p:cNvPr>
            <p:cNvCxnSpPr>
              <a:cxnSpLocks/>
            </p:cNvCxnSpPr>
            <p:nvPr/>
          </p:nvCxnSpPr>
          <p:spPr>
            <a:xfrm>
              <a:off x="3738408" y="2381871"/>
              <a:ext cx="0" cy="2610155"/>
            </a:xfrm>
            <a:prstGeom prst="line">
              <a:avLst/>
            </a:prstGeom>
            <a:ln>
              <a:solidFill>
                <a:srgbClr val="F1F1F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8" name="Группа 157">
              <a:extLst>
                <a:ext uri="{FF2B5EF4-FFF2-40B4-BE49-F238E27FC236}">
                  <a16:creationId xmlns:a16="http://schemas.microsoft.com/office/drawing/2014/main" id="{7B27636C-D5DC-E85C-EE19-185390D0DD09}"/>
                </a:ext>
              </a:extLst>
            </p:cNvPr>
            <p:cNvGrpSpPr/>
            <p:nvPr/>
          </p:nvGrpSpPr>
          <p:grpSpPr>
            <a:xfrm>
              <a:off x="2655096" y="3084325"/>
              <a:ext cx="2159991" cy="1205244"/>
              <a:chOff x="2654916" y="3117426"/>
              <a:chExt cx="2159991" cy="1205244"/>
            </a:xfrm>
          </p:grpSpPr>
          <p:grpSp>
            <p:nvGrpSpPr>
              <p:cNvPr id="121" name="Группа 120">
                <a:extLst>
                  <a:ext uri="{FF2B5EF4-FFF2-40B4-BE49-F238E27FC236}">
                    <a16:creationId xmlns:a16="http://schemas.microsoft.com/office/drawing/2014/main" id="{C0E3F89F-5015-76B7-83AB-B2981EC78399}"/>
                  </a:ext>
                </a:extLst>
              </p:cNvPr>
              <p:cNvGrpSpPr/>
              <p:nvPr/>
            </p:nvGrpSpPr>
            <p:grpSpPr>
              <a:xfrm>
                <a:off x="2654916" y="3117426"/>
                <a:ext cx="2159991" cy="1205244"/>
                <a:chOff x="2491740" y="3198701"/>
                <a:chExt cx="2486289" cy="1387314"/>
              </a:xfrm>
            </p:grpSpPr>
            <p:cxnSp>
              <p:nvCxnSpPr>
                <p:cNvPr id="117" name="Прямая соединительная линия 116">
                  <a:extLst>
                    <a:ext uri="{FF2B5EF4-FFF2-40B4-BE49-F238E27FC236}">
                      <a16:creationId xmlns:a16="http://schemas.microsoft.com/office/drawing/2014/main" id="{8B915712-0841-7078-5D11-970E6AA701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9174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Прямая соединительная линия 119">
                  <a:extLst>
                    <a:ext uri="{FF2B5EF4-FFF2-40B4-BE49-F238E27FC236}">
                      <a16:creationId xmlns:a16="http://schemas.microsoft.com/office/drawing/2014/main" id="{1708A3A5-006B-B5E0-C489-EABF0F1377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7513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2" name="Овал 121">
                <a:extLst>
                  <a:ext uri="{FF2B5EF4-FFF2-40B4-BE49-F238E27FC236}">
                    <a16:creationId xmlns:a16="http://schemas.microsoft.com/office/drawing/2014/main" id="{5A0E3986-D229-D6EC-5021-52A0442A8505}"/>
                  </a:ext>
                </a:extLst>
              </p:cNvPr>
              <p:cNvSpPr/>
              <p:nvPr/>
            </p:nvSpPr>
            <p:spPr>
              <a:xfrm>
                <a:off x="3708583" y="3664426"/>
                <a:ext cx="62551" cy="62551"/>
              </a:xfrm>
              <a:prstGeom prst="ellipse">
                <a:avLst/>
              </a:prstGeom>
              <a:solidFill>
                <a:srgbClr val="F1F1F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ID"/>
              </a:p>
            </p:txBody>
          </p:sp>
        </p:grp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id="{4DDD486F-FFDC-3AC3-0983-1563F64C780C}"/>
              </a:ext>
            </a:extLst>
          </p:cNvPr>
          <p:cNvSpPr txBox="1"/>
          <p:nvPr/>
        </p:nvSpPr>
        <p:spPr>
          <a:xfrm>
            <a:off x="3193411" y="1674883"/>
            <a:ext cx="11203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инвестиций </a:t>
            </a:r>
          </a:p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основной капитал </a:t>
            </a:r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ru-ID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Скругленный прямоугольник 124">
            <a:extLst>
              <a:ext uri="{FF2B5EF4-FFF2-40B4-BE49-F238E27FC236}">
                <a16:creationId xmlns:a16="http://schemas.microsoft.com/office/drawing/2014/main" id="{7DACA747-66C6-0E65-B5FA-C504D9C6D2C4}"/>
              </a:ext>
            </a:extLst>
          </p:cNvPr>
          <p:cNvSpPr/>
          <p:nvPr/>
        </p:nvSpPr>
        <p:spPr>
          <a:xfrm>
            <a:off x="3193411" y="2133513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0,43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:a16="http://schemas.microsoft.com/office/drawing/2014/main" id="{1F8EAFBB-518D-C75C-F633-1B12885366D0}"/>
              </a:ext>
            </a:extLst>
          </p:cNvPr>
          <p:cNvSpPr/>
          <p:nvPr/>
        </p:nvSpPr>
        <p:spPr>
          <a:xfrm>
            <a:off x="3991617" y="2128442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4,63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Скругленный прямоугольник 126">
            <a:extLst>
              <a:ext uri="{FF2B5EF4-FFF2-40B4-BE49-F238E27FC236}">
                <a16:creationId xmlns:a16="http://schemas.microsoft.com/office/drawing/2014/main" id="{0B4880A1-91DC-D0F0-A77C-E94DED46A2DE}"/>
              </a:ext>
            </a:extLst>
          </p:cNvPr>
          <p:cNvSpPr/>
          <p:nvPr/>
        </p:nvSpPr>
        <p:spPr>
          <a:xfrm>
            <a:off x="3590989" y="2133513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0,61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51F7AF6-8F8A-5B37-A1C2-3650196617FB}"/>
              </a:ext>
            </a:extLst>
          </p:cNvPr>
          <p:cNvSpPr txBox="1"/>
          <p:nvPr/>
        </p:nvSpPr>
        <p:spPr>
          <a:xfrm>
            <a:off x="5269143" y="3015810"/>
            <a:ext cx="112031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отгрузка продукции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ru-ID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Скругленный прямоугольник 132">
            <a:extLst>
              <a:ext uri="{FF2B5EF4-FFF2-40B4-BE49-F238E27FC236}">
                <a16:creationId xmlns:a16="http://schemas.microsoft.com/office/drawing/2014/main" id="{BD49888C-EE87-0AA1-DB51-FCB7AE18C6FB}"/>
              </a:ext>
            </a:extLst>
          </p:cNvPr>
          <p:cNvSpPr/>
          <p:nvPr/>
        </p:nvSpPr>
        <p:spPr>
          <a:xfrm>
            <a:off x="5269143" y="3344643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0,74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Скругленный прямоугольник 133">
            <a:extLst>
              <a:ext uri="{FF2B5EF4-FFF2-40B4-BE49-F238E27FC236}">
                <a16:creationId xmlns:a16="http://schemas.microsoft.com/office/drawing/2014/main" id="{E891C477-CE41-440F-B223-9BD475BA4F74}"/>
              </a:ext>
            </a:extLst>
          </p:cNvPr>
          <p:cNvSpPr/>
          <p:nvPr/>
        </p:nvSpPr>
        <p:spPr>
          <a:xfrm>
            <a:off x="6067349" y="3339572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0,82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id="{BA41BC5E-92C9-7CBA-1F88-F41F35900D8E}"/>
              </a:ext>
            </a:extLst>
          </p:cNvPr>
          <p:cNvSpPr/>
          <p:nvPr/>
        </p:nvSpPr>
        <p:spPr>
          <a:xfrm>
            <a:off x="5666721" y="3344643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0,78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2EFB3336-310E-8D41-40DB-BCF7E0A8AF90}"/>
              </a:ext>
            </a:extLst>
          </p:cNvPr>
          <p:cNvSpPr txBox="1"/>
          <p:nvPr/>
        </p:nvSpPr>
        <p:spPr>
          <a:xfrm>
            <a:off x="4862489" y="4586482"/>
            <a:ext cx="156298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фонд оплаты труда       по полному кругу организация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ru-ID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Скругленный прямоугольник 136">
            <a:extLst>
              <a:ext uri="{FF2B5EF4-FFF2-40B4-BE49-F238E27FC236}">
                <a16:creationId xmlns:a16="http://schemas.microsoft.com/office/drawing/2014/main" id="{A3F711DB-496E-5AE9-8DA3-52FB6C8C4FC4}"/>
              </a:ext>
            </a:extLst>
          </p:cNvPr>
          <p:cNvSpPr/>
          <p:nvPr/>
        </p:nvSpPr>
        <p:spPr>
          <a:xfrm>
            <a:off x="4862489" y="5041010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3,24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Скругленный прямоугольник 137">
            <a:extLst>
              <a:ext uri="{FF2B5EF4-FFF2-40B4-BE49-F238E27FC236}">
                <a16:creationId xmlns:a16="http://schemas.microsoft.com/office/drawing/2014/main" id="{8F9B137A-9F0C-3053-26F4-F1A1A4D82D6D}"/>
              </a:ext>
            </a:extLst>
          </p:cNvPr>
          <p:cNvSpPr/>
          <p:nvPr/>
        </p:nvSpPr>
        <p:spPr>
          <a:xfrm>
            <a:off x="5660695" y="5035939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1,27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Скругленный прямоугольник 138">
            <a:extLst>
              <a:ext uri="{FF2B5EF4-FFF2-40B4-BE49-F238E27FC236}">
                <a16:creationId xmlns:a16="http://schemas.microsoft.com/office/drawing/2014/main" id="{5638DA25-0A83-5C61-BB97-CE89B7FE3C55}"/>
              </a:ext>
            </a:extLst>
          </p:cNvPr>
          <p:cNvSpPr/>
          <p:nvPr/>
        </p:nvSpPr>
        <p:spPr>
          <a:xfrm>
            <a:off x="5260067" y="5041010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4,245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9B8B9FEF-8A61-E7B5-E26D-6064E35C71F8}"/>
              </a:ext>
            </a:extLst>
          </p:cNvPr>
          <p:cNvSpPr txBox="1"/>
          <p:nvPr/>
        </p:nvSpPr>
        <p:spPr>
          <a:xfrm>
            <a:off x="1589193" y="4583313"/>
            <a:ext cx="98825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объём розничного товарооборота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ru-ID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Скругленный прямоугольник 140">
            <a:extLst>
              <a:ext uri="{FF2B5EF4-FFF2-40B4-BE49-F238E27FC236}">
                <a16:creationId xmlns:a16="http://schemas.microsoft.com/office/drawing/2014/main" id="{5BF57916-37D0-2A89-BEDE-6529985937EC}"/>
              </a:ext>
            </a:extLst>
          </p:cNvPr>
          <p:cNvSpPr/>
          <p:nvPr/>
        </p:nvSpPr>
        <p:spPr>
          <a:xfrm>
            <a:off x="1589193" y="5037841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0,518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Скругленный прямоугольник 141">
            <a:extLst>
              <a:ext uri="{FF2B5EF4-FFF2-40B4-BE49-F238E27FC236}">
                <a16:creationId xmlns:a16="http://schemas.microsoft.com/office/drawing/2014/main" id="{804C102D-E058-03DA-846F-7B2632D8057C}"/>
              </a:ext>
            </a:extLst>
          </p:cNvPr>
          <p:cNvSpPr/>
          <p:nvPr/>
        </p:nvSpPr>
        <p:spPr>
          <a:xfrm>
            <a:off x="2387399" y="5032770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0,58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Скругленный прямоугольник 142">
            <a:extLst>
              <a:ext uri="{FF2B5EF4-FFF2-40B4-BE49-F238E27FC236}">
                <a16:creationId xmlns:a16="http://schemas.microsoft.com/office/drawing/2014/main" id="{AF6DE8AE-5C46-A9ED-FE44-79540CCD291B}"/>
              </a:ext>
            </a:extLst>
          </p:cNvPr>
          <p:cNvSpPr/>
          <p:nvPr/>
        </p:nvSpPr>
        <p:spPr>
          <a:xfrm>
            <a:off x="1986771" y="5037841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0,54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CD500BF9-38C1-5529-5619-ECFDF6A02DFC}"/>
              </a:ext>
            </a:extLst>
          </p:cNvPr>
          <p:cNvSpPr txBox="1"/>
          <p:nvPr/>
        </p:nvSpPr>
        <p:spPr>
          <a:xfrm>
            <a:off x="1085529" y="3015810"/>
            <a:ext cx="156298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размер пенсии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ru-ID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Скругленный прямоугольник 144">
            <a:extLst>
              <a:ext uri="{FF2B5EF4-FFF2-40B4-BE49-F238E27FC236}">
                <a16:creationId xmlns:a16="http://schemas.microsoft.com/office/drawing/2014/main" id="{049D898B-5B50-DE58-0CB5-29E839E77CE1}"/>
              </a:ext>
            </a:extLst>
          </p:cNvPr>
          <p:cNvSpPr/>
          <p:nvPr/>
        </p:nvSpPr>
        <p:spPr>
          <a:xfrm>
            <a:off x="1085529" y="3341848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16825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Скругленный прямоугольник 145">
            <a:extLst>
              <a:ext uri="{FF2B5EF4-FFF2-40B4-BE49-F238E27FC236}">
                <a16:creationId xmlns:a16="http://schemas.microsoft.com/office/drawing/2014/main" id="{D8C75DED-E032-F06C-4A1B-C15F2E0A1892}"/>
              </a:ext>
            </a:extLst>
          </p:cNvPr>
          <p:cNvSpPr/>
          <p:nvPr/>
        </p:nvSpPr>
        <p:spPr>
          <a:xfrm>
            <a:off x="1883735" y="3336777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21100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:a16="http://schemas.microsoft.com/office/drawing/2014/main" id="{2947D3A7-F3F2-F042-E041-2359906A0400}"/>
              </a:ext>
            </a:extLst>
          </p:cNvPr>
          <p:cNvSpPr/>
          <p:nvPr/>
        </p:nvSpPr>
        <p:spPr>
          <a:xfrm>
            <a:off x="1483107" y="3341848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17580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BD9E40EF-B3BB-3EB9-AF5B-3B81E652F392}"/>
              </a:ext>
            </a:extLst>
          </p:cNvPr>
          <p:cNvSpPr txBox="1"/>
          <p:nvPr/>
        </p:nvSpPr>
        <p:spPr>
          <a:xfrm>
            <a:off x="3231937" y="5140939"/>
            <a:ext cx="98825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з/п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ru-ID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Скругленный прямоугольник 148">
            <a:extLst>
              <a:ext uri="{FF2B5EF4-FFF2-40B4-BE49-F238E27FC236}">
                <a16:creationId xmlns:a16="http://schemas.microsoft.com/office/drawing/2014/main" id="{4676CABC-9A49-F2C2-A9BC-C53B134296DE}"/>
              </a:ext>
            </a:extLst>
          </p:cNvPr>
          <p:cNvSpPr/>
          <p:nvPr/>
        </p:nvSpPr>
        <p:spPr>
          <a:xfrm>
            <a:off x="3231937" y="5478354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113320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Скругленный прямоугольник 149">
            <a:extLst>
              <a:ext uri="{FF2B5EF4-FFF2-40B4-BE49-F238E27FC236}">
                <a16:creationId xmlns:a16="http://schemas.microsoft.com/office/drawing/2014/main" id="{D3AFCDB7-7B2D-FB95-3CC4-26FA72959204}"/>
              </a:ext>
            </a:extLst>
          </p:cNvPr>
          <p:cNvSpPr/>
          <p:nvPr/>
        </p:nvSpPr>
        <p:spPr>
          <a:xfrm>
            <a:off x="4030143" y="5473283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113112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Скругленный прямоугольник 150">
            <a:extLst>
              <a:ext uri="{FF2B5EF4-FFF2-40B4-BE49-F238E27FC236}">
                <a16:creationId xmlns:a16="http://schemas.microsoft.com/office/drawing/2014/main" id="{0DA18218-A189-5B34-A992-A1C2F6968601}"/>
              </a:ext>
            </a:extLst>
          </p:cNvPr>
          <p:cNvSpPr/>
          <p:nvPr/>
        </p:nvSpPr>
        <p:spPr>
          <a:xfrm>
            <a:off x="3629515" y="5478354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123760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Шестиугольник 160">
            <a:extLst>
              <a:ext uri="{FF2B5EF4-FFF2-40B4-BE49-F238E27FC236}">
                <a16:creationId xmlns:a16="http://schemas.microsoft.com/office/drawing/2014/main" id="{80C5CFFC-7012-7F1B-F30E-BDA9A7D11940}"/>
              </a:ext>
            </a:extLst>
          </p:cNvPr>
          <p:cNvSpPr/>
          <p:nvPr/>
        </p:nvSpPr>
        <p:spPr>
          <a:xfrm rot="1800000">
            <a:off x="2920822" y="3086486"/>
            <a:ext cx="1376047" cy="1432398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6047" h="1432398">
                <a:moveTo>
                  <a:pt x="0" y="575866"/>
                </a:moveTo>
                <a:lnTo>
                  <a:pt x="429759" y="7332"/>
                </a:lnTo>
                <a:lnTo>
                  <a:pt x="1069064" y="0"/>
                </a:lnTo>
                <a:lnTo>
                  <a:pt x="1376047" y="560321"/>
                </a:lnTo>
                <a:lnTo>
                  <a:pt x="1077524" y="1126130"/>
                </a:lnTo>
                <a:lnTo>
                  <a:pt x="265501" y="1432398"/>
                </a:lnTo>
                <a:lnTo>
                  <a:pt x="0" y="575866"/>
                </a:lnTo>
                <a:close/>
              </a:path>
            </a:pathLst>
          </a:custGeom>
          <a:noFill/>
          <a:ln>
            <a:solidFill>
              <a:srgbClr val="A6A6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F619E7A8-AF23-B5E5-7150-0B8CA1052B14}"/>
              </a:ext>
            </a:extLst>
          </p:cNvPr>
          <p:cNvSpPr txBox="1"/>
          <p:nvPr/>
        </p:nvSpPr>
        <p:spPr>
          <a:xfrm>
            <a:off x="627016" y="6354106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среднем на </a:t>
            </a:r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муниципалитет Нижегородской области</a:t>
            </a:r>
            <a:endParaRPr lang="ru-ID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Шестиугольник 160">
            <a:extLst>
              <a:ext uri="{FF2B5EF4-FFF2-40B4-BE49-F238E27FC236}">
                <a16:creationId xmlns:a16="http://schemas.microsoft.com/office/drawing/2014/main" id="{BFE3E32D-4E32-EF8D-83DB-B70C7B2C852E}"/>
              </a:ext>
            </a:extLst>
          </p:cNvPr>
          <p:cNvSpPr/>
          <p:nvPr/>
        </p:nvSpPr>
        <p:spPr>
          <a:xfrm rot="1800000">
            <a:off x="2632484" y="2933471"/>
            <a:ext cx="1825527" cy="1348087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  <a:gd name="connsiteX0" fmla="*/ 0 w 1376047"/>
              <a:gd name="connsiteY0" fmla="*/ 663163 h 1519695"/>
              <a:gd name="connsiteX1" fmla="*/ 375125 w 1376047"/>
              <a:gd name="connsiteY1" fmla="*/ 0 h 1519695"/>
              <a:gd name="connsiteX2" fmla="*/ 1069064 w 1376047"/>
              <a:gd name="connsiteY2" fmla="*/ 87297 h 1519695"/>
              <a:gd name="connsiteX3" fmla="*/ 1376047 w 1376047"/>
              <a:gd name="connsiteY3" fmla="*/ 647618 h 1519695"/>
              <a:gd name="connsiteX4" fmla="*/ 1077524 w 1376047"/>
              <a:gd name="connsiteY4" fmla="*/ 1213427 h 1519695"/>
              <a:gd name="connsiteX5" fmla="*/ 265501 w 1376047"/>
              <a:gd name="connsiteY5" fmla="*/ 1519695 h 1519695"/>
              <a:gd name="connsiteX6" fmla="*/ 0 w 1376047"/>
              <a:gd name="connsiteY6" fmla="*/ 663163 h 1519695"/>
              <a:gd name="connsiteX0" fmla="*/ 0 w 1376047"/>
              <a:gd name="connsiteY0" fmla="*/ 672448 h 1528980"/>
              <a:gd name="connsiteX1" fmla="*/ 375125 w 1376047"/>
              <a:gd name="connsiteY1" fmla="*/ 9285 h 1528980"/>
              <a:gd name="connsiteX2" fmla="*/ 1132833 w 1376047"/>
              <a:gd name="connsiteY2" fmla="*/ 0 h 1528980"/>
              <a:gd name="connsiteX3" fmla="*/ 1376047 w 1376047"/>
              <a:gd name="connsiteY3" fmla="*/ 656903 h 1528980"/>
              <a:gd name="connsiteX4" fmla="*/ 1077524 w 1376047"/>
              <a:gd name="connsiteY4" fmla="*/ 1222712 h 1528980"/>
              <a:gd name="connsiteX5" fmla="*/ 265501 w 1376047"/>
              <a:gd name="connsiteY5" fmla="*/ 1528980 h 1528980"/>
              <a:gd name="connsiteX6" fmla="*/ 0 w 1376047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077524 w 1450960"/>
              <a:gd name="connsiteY4" fmla="*/ 1222712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125637 w 1450960"/>
              <a:gd name="connsiteY4" fmla="*/ 1294544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634188"/>
              <a:gd name="connsiteX1" fmla="*/ 375125 w 1450960"/>
              <a:gd name="connsiteY1" fmla="*/ 9285 h 1634188"/>
              <a:gd name="connsiteX2" fmla="*/ 1132833 w 1450960"/>
              <a:gd name="connsiteY2" fmla="*/ 0 h 1634188"/>
              <a:gd name="connsiteX3" fmla="*/ 1450960 w 1450960"/>
              <a:gd name="connsiteY3" fmla="*/ 660136 h 1634188"/>
              <a:gd name="connsiteX4" fmla="*/ 1125637 w 1450960"/>
              <a:gd name="connsiteY4" fmla="*/ 1294544 h 1634188"/>
              <a:gd name="connsiteX5" fmla="*/ 186790 w 1450960"/>
              <a:gd name="connsiteY5" fmla="*/ 1634188 h 1634188"/>
              <a:gd name="connsiteX6" fmla="*/ 0 w 1450960"/>
              <a:gd name="connsiteY6" fmla="*/ 672448 h 1634188"/>
              <a:gd name="connsiteX0" fmla="*/ 0 w 1450960"/>
              <a:gd name="connsiteY0" fmla="*/ 672448 h 1348087"/>
              <a:gd name="connsiteX1" fmla="*/ 375125 w 1450960"/>
              <a:gd name="connsiteY1" fmla="*/ 9285 h 1348087"/>
              <a:gd name="connsiteX2" fmla="*/ 1132833 w 1450960"/>
              <a:gd name="connsiteY2" fmla="*/ 0 h 1348087"/>
              <a:gd name="connsiteX3" fmla="*/ 1450960 w 1450960"/>
              <a:gd name="connsiteY3" fmla="*/ 660136 h 1348087"/>
              <a:gd name="connsiteX4" fmla="*/ 1125637 w 1450960"/>
              <a:gd name="connsiteY4" fmla="*/ 1294544 h 1348087"/>
              <a:gd name="connsiteX5" fmla="*/ 360280 w 1450960"/>
              <a:gd name="connsiteY5" fmla="*/ 1348087 h 1348087"/>
              <a:gd name="connsiteX6" fmla="*/ 0 w 1450960"/>
              <a:gd name="connsiteY6" fmla="*/ 672448 h 1348087"/>
              <a:gd name="connsiteX0" fmla="*/ 0 w 1729922"/>
              <a:gd name="connsiteY0" fmla="*/ 660851 h 1348087"/>
              <a:gd name="connsiteX1" fmla="*/ 654087 w 1729922"/>
              <a:gd name="connsiteY1" fmla="*/ 9285 h 1348087"/>
              <a:gd name="connsiteX2" fmla="*/ 1411795 w 1729922"/>
              <a:gd name="connsiteY2" fmla="*/ 0 h 1348087"/>
              <a:gd name="connsiteX3" fmla="*/ 1729922 w 1729922"/>
              <a:gd name="connsiteY3" fmla="*/ 660136 h 1348087"/>
              <a:gd name="connsiteX4" fmla="*/ 1404599 w 1729922"/>
              <a:gd name="connsiteY4" fmla="*/ 1294544 h 1348087"/>
              <a:gd name="connsiteX5" fmla="*/ 639242 w 1729922"/>
              <a:gd name="connsiteY5" fmla="*/ 1348087 h 1348087"/>
              <a:gd name="connsiteX6" fmla="*/ 0 w 1729922"/>
              <a:gd name="connsiteY6" fmla="*/ 660851 h 1348087"/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5527" h="1348087">
                <a:moveTo>
                  <a:pt x="0" y="656284"/>
                </a:moveTo>
                <a:lnTo>
                  <a:pt x="749692" y="9285"/>
                </a:lnTo>
                <a:lnTo>
                  <a:pt x="1507400" y="0"/>
                </a:lnTo>
                <a:lnTo>
                  <a:pt x="1825527" y="660136"/>
                </a:lnTo>
                <a:lnTo>
                  <a:pt x="1500204" y="1294544"/>
                </a:lnTo>
                <a:lnTo>
                  <a:pt x="734847" y="1348087"/>
                </a:lnTo>
                <a:lnTo>
                  <a:pt x="0" y="656284"/>
                </a:lnTo>
                <a:close/>
              </a:path>
            </a:pathLst>
          </a:custGeom>
          <a:noFill/>
          <a:ln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64" name="Шестиугольник 160">
            <a:extLst>
              <a:ext uri="{FF2B5EF4-FFF2-40B4-BE49-F238E27FC236}">
                <a16:creationId xmlns:a16="http://schemas.microsoft.com/office/drawing/2014/main" id="{3AA1733C-B95A-633A-E4C1-06FA94F51A7E}"/>
              </a:ext>
            </a:extLst>
          </p:cNvPr>
          <p:cNvSpPr/>
          <p:nvPr/>
        </p:nvSpPr>
        <p:spPr>
          <a:xfrm rot="1800000">
            <a:off x="2775749" y="2654066"/>
            <a:ext cx="1822652" cy="1773344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  <a:gd name="connsiteX0" fmla="*/ 0 w 1376047"/>
              <a:gd name="connsiteY0" fmla="*/ 663163 h 1519695"/>
              <a:gd name="connsiteX1" fmla="*/ 375125 w 1376047"/>
              <a:gd name="connsiteY1" fmla="*/ 0 h 1519695"/>
              <a:gd name="connsiteX2" fmla="*/ 1069064 w 1376047"/>
              <a:gd name="connsiteY2" fmla="*/ 87297 h 1519695"/>
              <a:gd name="connsiteX3" fmla="*/ 1376047 w 1376047"/>
              <a:gd name="connsiteY3" fmla="*/ 647618 h 1519695"/>
              <a:gd name="connsiteX4" fmla="*/ 1077524 w 1376047"/>
              <a:gd name="connsiteY4" fmla="*/ 1213427 h 1519695"/>
              <a:gd name="connsiteX5" fmla="*/ 265501 w 1376047"/>
              <a:gd name="connsiteY5" fmla="*/ 1519695 h 1519695"/>
              <a:gd name="connsiteX6" fmla="*/ 0 w 1376047"/>
              <a:gd name="connsiteY6" fmla="*/ 663163 h 1519695"/>
              <a:gd name="connsiteX0" fmla="*/ 0 w 1376047"/>
              <a:gd name="connsiteY0" fmla="*/ 672448 h 1528980"/>
              <a:gd name="connsiteX1" fmla="*/ 375125 w 1376047"/>
              <a:gd name="connsiteY1" fmla="*/ 9285 h 1528980"/>
              <a:gd name="connsiteX2" fmla="*/ 1132833 w 1376047"/>
              <a:gd name="connsiteY2" fmla="*/ 0 h 1528980"/>
              <a:gd name="connsiteX3" fmla="*/ 1376047 w 1376047"/>
              <a:gd name="connsiteY3" fmla="*/ 656903 h 1528980"/>
              <a:gd name="connsiteX4" fmla="*/ 1077524 w 1376047"/>
              <a:gd name="connsiteY4" fmla="*/ 1222712 h 1528980"/>
              <a:gd name="connsiteX5" fmla="*/ 265501 w 1376047"/>
              <a:gd name="connsiteY5" fmla="*/ 1528980 h 1528980"/>
              <a:gd name="connsiteX6" fmla="*/ 0 w 1376047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077524 w 1450960"/>
              <a:gd name="connsiteY4" fmla="*/ 1222712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125637 w 1450960"/>
              <a:gd name="connsiteY4" fmla="*/ 1294544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634188"/>
              <a:gd name="connsiteX1" fmla="*/ 375125 w 1450960"/>
              <a:gd name="connsiteY1" fmla="*/ 9285 h 1634188"/>
              <a:gd name="connsiteX2" fmla="*/ 1132833 w 1450960"/>
              <a:gd name="connsiteY2" fmla="*/ 0 h 1634188"/>
              <a:gd name="connsiteX3" fmla="*/ 1450960 w 1450960"/>
              <a:gd name="connsiteY3" fmla="*/ 660136 h 1634188"/>
              <a:gd name="connsiteX4" fmla="*/ 1125637 w 1450960"/>
              <a:gd name="connsiteY4" fmla="*/ 1294544 h 1634188"/>
              <a:gd name="connsiteX5" fmla="*/ 186790 w 1450960"/>
              <a:gd name="connsiteY5" fmla="*/ 1634188 h 1634188"/>
              <a:gd name="connsiteX6" fmla="*/ 0 w 1450960"/>
              <a:gd name="connsiteY6" fmla="*/ 672448 h 1634188"/>
              <a:gd name="connsiteX0" fmla="*/ 0 w 1450960"/>
              <a:gd name="connsiteY0" fmla="*/ 672448 h 1348087"/>
              <a:gd name="connsiteX1" fmla="*/ 375125 w 1450960"/>
              <a:gd name="connsiteY1" fmla="*/ 9285 h 1348087"/>
              <a:gd name="connsiteX2" fmla="*/ 1132833 w 1450960"/>
              <a:gd name="connsiteY2" fmla="*/ 0 h 1348087"/>
              <a:gd name="connsiteX3" fmla="*/ 1450960 w 1450960"/>
              <a:gd name="connsiteY3" fmla="*/ 660136 h 1348087"/>
              <a:gd name="connsiteX4" fmla="*/ 1125637 w 1450960"/>
              <a:gd name="connsiteY4" fmla="*/ 1294544 h 1348087"/>
              <a:gd name="connsiteX5" fmla="*/ 360280 w 1450960"/>
              <a:gd name="connsiteY5" fmla="*/ 1348087 h 1348087"/>
              <a:gd name="connsiteX6" fmla="*/ 0 w 1450960"/>
              <a:gd name="connsiteY6" fmla="*/ 672448 h 1348087"/>
              <a:gd name="connsiteX0" fmla="*/ 0 w 1729922"/>
              <a:gd name="connsiteY0" fmla="*/ 660851 h 1348087"/>
              <a:gd name="connsiteX1" fmla="*/ 654087 w 1729922"/>
              <a:gd name="connsiteY1" fmla="*/ 9285 h 1348087"/>
              <a:gd name="connsiteX2" fmla="*/ 1411795 w 1729922"/>
              <a:gd name="connsiteY2" fmla="*/ 0 h 1348087"/>
              <a:gd name="connsiteX3" fmla="*/ 1729922 w 1729922"/>
              <a:gd name="connsiteY3" fmla="*/ 660136 h 1348087"/>
              <a:gd name="connsiteX4" fmla="*/ 1404599 w 1729922"/>
              <a:gd name="connsiteY4" fmla="*/ 1294544 h 1348087"/>
              <a:gd name="connsiteX5" fmla="*/ 639242 w 1729922"/>
              <a:gd name="connsiteY5" fmla="*/ 1348087 h 1348087"/>
              <a:gd name="connsiteX6" fmla="*/ 0 w 1729922"/>
              <a:gd name="connsiteY6" fmla="*/ 660851 h 1348087"/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  <a:gd name="connsiteX0" fmla="*/ 0 w 1825527"/>
              <a:gd name="connsiteY0" fmla="*/ 997737 h 1689540"/>
              <a:gd name="connsiteX1" fmla="*/ 540553 w 1825527"/>
              <a:gd name="connsiteY1" fmla="*/ 0 h 1689540"/>
              <a:gd name="connsiteX2" fmla="*/ 1507400 w 1825527"/>
              <a:gd name="connsiteY2" fmla="*/ 341453 h 1689540"/>
              <a:gd name="connsiteX3" fmla="*/ 1825527 w 1825527"/>
              <a:gd name="connsiteY3" fmla="*/ 1001589 h 1689540"/>
              <a:gd name="connsiteX4" fmla="*/ 1500204 w 1825527"/>
              <a:gd name="connsiteY4" fmla="*/ 1635997 h 1689540"/>
              <a:gd name="connsiteX5" fmla="*/ 734847 w 1825527"/>
              <a:gd name="connsiteY5" fmla="*/ 1689540 h 1689540"/>
              <a:gd name="connsiteX6" fmla="*/ 0 w 1825527"/>
              <a:gd name="connsiteY6" fmla="*/ 997737 h 1689540"/>
              <a:gd name="connsiteX0" fmla="*/ 0 w 1825527"/>
              <a:gd name="connsiteY0" fmla="*/ 997737 h 1689540"/>
              <a:gd name="connsiteX1" fmla="*/ 540553 w 1825527"/>
              <a:gd name="connsiteY1" fmla="*/ 0 h 1689540"/>
              <a:gd name="connsiteX2" fmla="*/ 1689309 w 1825527"/>
              <a:gd name="connsiteY2" fmla="*/ 23926 h 1689540"/>
              <a:gd name="connsiteX3" fmla="*/ 1825527 w 1825527"/>
              <a:gd name="connsiteY3" fmla="*/ 1001589 h 1689540"/>
              <a:gd name="connsiteX4" fmla="*/ 1500204 w 1825527"/>
              <a:gd name="connsiteY4" fmla="*/ 1635997 h 1689540"/>
              <a:gd name="connsiteX5" fmla="*/ 734847 w 1825527"/>
              <a:gd name="connsiteY5" fmla="*/ 1689540 h 1689540"/>
              <a:gd name="connsiteX6" fmla="*/ 0 w 1825527"/>
              <a:gd name="connsiteY6" fmla="*/ 997737 h 1689540"/>
              <a:gd name="connsiteX0" fmla="*/ 0 w 1903316"/>
              <a:gd name="connsiteY0" fmla="*/ 997737 h 1689540"/>
              <a:gd name="connsiteX1" fmla="*/ 540553 w 1903316"/>
              <a:gd name="connsiteY1" fmla="*/ 0 h 1689540"/>
              <a:gd name="connsiteX2" fmla="*/ 1689309 w 1903316"/>
              <a:gd name="connsiteY2" fmla="*/ 23926 h 1689540"/>
              <a:gd name="connsiteX3" fmla="*/ 1903316 w 1903316"/>
              <a:gd name="connsiteY3" fmla="*/ 1009802 h 1689540"/>
              <a:gd name="connsiteX4" fmla="*/ 1500204 w 1903316"/>
              <a:gd name="connsiteY4" fmla="*/ 1635997 h 1689540"/>
              <a:gd name="connsiteX5" fmla="*/ 734847 w 1903316"/>
              <a:gd name="connsiteY5" fmla="*/ 1689540 h 1689540"/>
              <a:gd name="connsiteX6" fmla="*/ 0 w 1903316"/>
              <a:gd name="connsiteY6" fmla="*/ 997737 h 1689540"/>
              <a:gd name="connsiteX0" fmla="*/ 0 w 1903316"/>
              <a:gd name="connsiteY0" fmla="*/ 997737 h 1773344"/>
              <a:gd name="connsiteX1" fmla="*/ 540553 w 1903316"/>
              <a:gd name="connsiteY1" fmla="*/ 0 h 1773344"/>
              <a:gd name="connsiteX2" fmla="*/ 1689309 w 1903316"/>
              <a:gd name="connsiteY2" fmla="*/ 23926 h 1773344"/>
              <a:gd name="connsiteX3" fmla="*/ 1903316 w 1903316"/>
              <a:gd name="connsiteY3" fmla="*/ 1009802 h 1773344"/>
              <a:gd name="connsiteX4" fmla="*/ 1572861 w 1903316"/>
              <a:gd name="connsiteY4" fmla="*/ 1773344 h 1773344"/>
              <a:gd name="connsiteX5" fmla="*/ 734847 w 1903316"/>
              <a:gd name="connsiteY5" fmla="*/ 1689540 h 1773344"/>
              <a:gd name="connsiteX6" fmla="*/ 0 w 1903316"/>
              <a:gd name="connsiteY6" fmla="*/ 997737 h 1773344"/>
              <a:gd name="connsiteX0" fmla="*/ 0 w 1903316"/>
              <a:gd name="connsiteY0" fmla="*/ 997737 h 1773344"/>
              <a:gd name="connsiteX1" fmla="*/ 540553 w 1903316"/>
              <a:gd name="connsiteY1" fmla="*/ 0 h 1773344"/>
              <a:gd name="connsiteX2" fmla="*/ 1689309 w 1903316"/>
              <a:gd name="connsiteY2" fmla="*/ 23926 h 1773344"/>
              <a:gd name="connsiteX3" fmla="*/ 1903316 w 1903316"/>
              <a:gd name="connsiteY3" fmla="*/ 1009802 h 1773344"/>
              <a:gd name="connsiteX4" fmla="*/ 1572861 w 1903316"/>
              <a:gd name="connsiteY4" fmla="*/ 1773344 h 1773344"/>
              <a:gd name="connsiteX5" fmla="*/ 690229 w 1903316"/>
              <a:gd name="connsiteY5" fmla="*/ 1761784 h 1773344"/>
              <a:gd name="connsiteX6" fmla="*/ 0 w 1903316"/>
              <a:gd name="connsiteY6" fmla="*/ 997737 h 1773344"/>
              <a:gd name="connsiteX0" fmla="*/ 0 w 1822652"/>
              <a:gd name="connsiteY0" fmla="*/ 1010930 h 1773344"/>
              <a:gd name="connsiteX1" fmla="*/ 459889 w 1822652"/>
              <a:gd name="connsiteY1" fmla="*/ 0 h 1773344"/>
              <a:gd name="connsiteX2" fmla="*/ 1608645 w 1822652"/>
              <a:gd name="connsiteY2" fmla="*/ 23926 h 1773344"/>
              <a:gd name="connsiteX3" fmla="*/ 1822652 w 1822652"/>
              <a:gd name="connsiteY3" fmla="*/ 1009802 h 1773344"/>
              <a:gd name="connsiteX4" fmla="*/ 1492197 w 1822652"/>
              <a:gd name="connsiteY4" fmla="*/ 1773344 h 1773344"/>
              <a:gd name="connsiteX5" fmla="*/ 609565 w 1822652"/>
              <a:gd name="connsiteY5" fmla="*/ 1761784 h 1773344"/>
              <a:gd name="connsiteX6" fmla="*/ 0 w 1822652"/>
              <a:gd name="connsiteY6" fmla="*/ 1010930 h 177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2652" h="1773344">
                <a:moveTo>
                  <a:pt x="0" y="1010930"/>
                </a:moveTo>
                <a:lnTo>
                  <a:pt x="459889" y="0"/>
                </a:lnTo>
                <a:lnTo>
                  <a:pt x="1608645" y="23926"/>
                </a:lnTo>
                <a:lnTo>
                  <a:pt x="1822652" y="1009802"/>
                </a:lnTo>
                <a:lnTo>
                  <a:pt x="1492197" y="1773344"/>
                </a:lnTo>
                <a:lnTo>
                  <a:pt x="609565" y="1761784"/>
                </a:lnTo>
                <a:lnTo>
                  <a:pt x="0" y="1010930"/>
                </a:lnTo>
                <a:close/>
              </a:path>
            </a:pathLst>
          </a:cu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27BD99-917B-7737-9E7F-7A8F57A2CA4C}"/>
              </a:ext>
            </a:extLst>
          </p:cNvPr>
          <p:cNvSpPr txBox="1"/>
          <p:nvPr/>
        </p:nvSpPr>
        <p:spPr>
          <a:xfrm>
            <a:off x="627015" y="550177"/>
            <a:ext cx="882737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ШИМАНОВСКОГО МУНИЦИПАЛЬНОГО ОКРУГА АМУРСКОЙ ОБЛАСТИ</a:t>
            </a:r>
          </a:p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C357676-E067-4429-AD45-EA07755433A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94016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id="{2B56E9F4-E4FE-07B5-1673-7C188D637F75}"/>
              </a:ext>
            </a:extLst>
          </p:cNvPr>
          <p:cNvSpPr/>
          <p:nvPr/>
        </p:nvSpPr>
        <p:spPr>
          <a:xfrm>
            <a:off x="7623954" y="3931822"/>
            <a:ext cx="216000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E843EC5-B93D-014D-3D45-983FBD45BCAE}"/>
              </a:ext>
            </a:extLst>
          </p:cNvPr>
          <p:cNvSpPr txBox="1"/>
          <p:nvPr/>
        </p:nvSpPr>
        <p:spPr>
          <a:xfrm>
            <a:off x="7826548" y="4848841"/>
            <a:ext cx="16175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безработные граждане*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id="{4EAC095F-9D74-7D49-4901-E85F2AE217CA}"/>
              </a:ext>
            </a:extLst>
          </p:cNvPr>
          <p:cNvSpPr/>
          <p:nvPr/>
        </p:nvSpPr>
        <p:spPr>
          <a:xfrm>
            <a:off x="7823310" y="5612438"/>
            <a:ext cx="519804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чел.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3A2C6274-4B9B-F40B-8680-725F6BB96DFB}"/>
              </a:ext>
            </a:extLst>
          </p:cNvPr>
          <p:cNvSpPr/>
          <p:nvPr/>
        </p:nvSpPr>
        <p:spPr>
          <a:xfrm>
            <a:off x="5336376" y="3924183"/>
            <a:ext cx="216000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875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88543F39-1862-225F-676D-5EA9ED5042F5}"/>
              </a:ext>
            </a:extLst>
          </p:cNvPr>
          <p:cNvSpPr/>
          <p:nvPr/>
        </p:nvSpPr>
        <p:spPr>
          <a:xfrm>
            <a:off x="714521" y="3924183"/>
            <a:ext cx="4497839" cy="2376000"/>
          </a:xfrm>
          <a:prstGeom prst="roundRect">
            <a:avLst>
              <a:gd name="adj" fmla="val 1220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D06431-2278-115D-A93F-C4A505FF50CB}"/>
              </a:ext>
            </a:extLst>
          </p:cNvPr>
          <p:cNvSpPr txBox="1"/>
          <p:nvPr/>
        </p:nvSpPr>
        <p:spPr>
          <a:xfrm>
            <a:off x="627016" y="4210011"/>
            <a:ext cx="446988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ПЛАТА РАБОТНИКОВ</a:t>
            </a:r>
          </a:p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ОТРАСЛЯМ В 2025 ГОДУ</a:t>
            </a:r>
          </a:p>
        </p:txBody>
      </p:sp>
      <p:graphicFrame>
        <p:nvGraphicFramePr>
          <p:cNvPr id="24" name="Диаграмма 23">
            <a:extLst>
              <a:ext uri="{FF2B5EF4-FFF2-40B4-BE49-F238E27FC236}">
                <a16:creationId xmlns:a16="http://schemas.microsoft.com/office/drawing/2014/main" id="{28A48725-C2BB-5FD4-9E15-191D578545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0731128"/>
              </p:ext>
            </p:extLst>
          </p:nvPr>
        </p:nvGraphicFramePr>
        <p:xfrm>
          <a:off x="870856" y="4578382"/>
          <a:ext cx="3947634" cy="1729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7" name="TextBox 66">
            <a:extLst>
              <a:ext uri="{FF2B5EF4-FFF2-40B4-BE49-F238E27FC236}">
                <a16:creationId xmlns:a16="http://schemas.microsoft.com/office/drawing/2014/main" id="{423ED422-DF9E-9D1D-A2F9-831F081A251F}"/>
              </a:ext>
            </a:extLst>
          </p:cNvPr>
          <p:cNvSpPr txBox="1"/>
          <p:nvPr/>
        </p:nvSpPr>
        <p:spPr>
          <a:xfrm>
            <a:off x="5498819" y="4346722"/>
            <a:ext cx="2446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0,1%</a:t>
            </a:r>
            <a:endParaRPr lang="ru-ID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EBF4CEF-8376-EA30-4646-371E66EC9A7B}"/>
              </a:ext>
            </a:extLst>
          </p:cNvPr>
          <p:cNvSpPr txBox="1"/>
          <p:nvPr/>
        </p:nvSpPr>
        <p:spPr>
          <a:xfrm>
            <a:off x="5498819" y="4848841"/>
            <a:ext cx="16175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регистрируемая безработица 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id="{DE570A78-46A9-3F07-36FA-94EF1D510C3A}"/>
              </a:ext>
            </a:extLst>
          </p:cNvPr>
          <p:cNvSpPr/>
          <p:nvPr/>
        </p:nvSpPr>
        <p:spPr>
          <a:xfrm>
            <a:off x="5495581" y="5612438"/>
            <a:ext cx="519804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0,7%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Рисунок 70" descr="Отменить подписку со сплошной заливкой">
            <a:extLst>
              <a:ext uri="{FF2B5EF4-FFF2-40B4-BE49-F238E27FC236}">
                <a16:creationId xmlns:a16="http://schemas.microsoft.com/office/drawing/2014/main" id="{96BAE458-C0B9-5E94-E09C-84ADC48272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66417" y="4066128"/>
            <a:ext cx="360000" cy="360000"/>
          </a:xfrm>
          <a:prstGeom prst="rect">
            <a:avLst/>
          </a:prstGeom>
        </p:spPr>
      </p:pic>
      <p:pic>
        <p:nvPicPr>
          <p:cNvPr id="73" name="Рисунок 72" descr="Уменьшить со сплошной заливкой">
            <a:extLst>
              <a:ext uri="{FF2B5EF4-FFF2-40B4-BE49-F238E27FC236}">
                <a16:creationId xmlns:a16="http://schemas.microsoft.com/office/drawing/2014/main" id="{F7DE0371-C049-15C0-FB63-F322CF1A11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15342" y="4066128"/>
            <a:ext cx="360000" cy="360000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722792DB-D6F2-13EE-AD40-3281D52F5D03}"/>
              </a:ext>
            </a:extLst>
          </p:cNvPr>
          <p:cNvSpPr txBox="1"/>
          <p:nvPr/>
        </p:nvSpPr>
        <p:spPr>
          <a:xfrm>
            <a:off x="7951608" y="4346722"/>
            <a:ext cx="51804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ID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265CD84-16A0-1463-24A7-04BB3B4AC8B8}"/>
              </a:ext>
            </a:extLst>
          </p:cNvPr>
          <p:cNvSpPr txBox="1"/>
          <p:nvPr/>
        </p:nvSpPr>
        <p:spPr>
          <a:xfrm>
            <a:off x="8352413" y="4496843"/>
            <a:ext cx="38364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1F7855C-3C0A-4AA7-EFF7-C1E794F9135E}"/>
              </a:ext>
            </a:extLst>
          </p:cNvPr>
          <p:cNvSpPr txBox="1"/>
          <p:nvPr/>
        </p:nvSpPr>
        <p:spPr>
          <a:xfrm>
            <a:off x="7623954" y="6329880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*Нетрудоустроенные граждане на 01.01.2024 </a:t>
            </a:r>
            <a:endParaRPr lang="ru-ID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D2CD61-52B2-2F21-B305-8346B1FF7764}"/>
              </a:ext>
            </a:extLst>
          </p:cNvPr>
          <p:cNvSpPr txBox="1"/>
          <p:nvPr/>
        </p:nvSpPr>
        <p:spPr>
          <a:xfrm>
            <a:off x="7835654" y="5891942"/>
            <a:ext cx="183968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по Шимановскому округу</a:t>
            </a: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01.01.2026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23F441-3CBA-940B-B7FB-81A8DF61A225}"/>
              </a:ext>
            </a:extLst>
          </p:cNvPr>
          <p:cNvSpPr txBox="1"/>
          <p:nvPr/>
        </p:nvSpPr>
        <p:spPr>
          <a:xfrm>
            <a:off x="5507925" y="5891942"/>
            <a:ext cx="161759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по Шимановскому округу</a:t>
            </a: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01.01.2026</a:t>
            </a:r>
            <a:endParaRPr lang="ru-ID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F515CE-E265-4B1D-BC35-7DB2FDFBD8A6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  <p:sp>
        <p:nvSpPr>
          <p:cNvPr id="39" name="Скругленный прямоугольник 15">
            <a:extLst>
              <a:ext uri="{FF2B5EF4-FFF2-40B4-BE49-F238E27FC236}">
                <a16:creationId xmlns:a16="http://schemas.microsoft.com/office/drawing/2014/main" id="{F504B387-A0F8-4E1E-A124-52C3DBB49F14}"/>
              </a:ext>
            </a:extLst>
          </p:cNvPr>
          <p:cNvSpPr/>
          <p:nvPr/>
        </p:nvSpPr>
        <p:spPr>
          <a:xfrm>
            <a:off x="1240705" y="1226587"/>
            <a:ext cx="4497839" cy="2376000"/>
          </a:xfrm>
          <a:prstGeom prst="roundRect">
            <a:avLst>
              <a:gd name="adj" fmla="val 10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graphicFrame>
        <p:nvGraphicFramePr>
          <p:cNvPr id="40" name="Диаграмма 39">
            <a:extLst>
              <a:ext uri="{FF2B5EF4-FFF2-40B4-BE49-F238E27FC236}">
                <a16:creationId xmlns:a16="http://schemas.microsoft.com/office/drawing/2014/main" id="{8D6E2728-B99A-4D1C-9C70-6D24F16463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7732997"/>
              </p:ext>
            </p:extLst>
          </p:nvPr>
        </p:nvGraphicFramePr>
        <p:xfrm>
          <a:off x="93617" y="1914994"/>
          <a:ext cx="4859383" cy="1673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70C84ABB-4A28-4980-8D2C-7C317032E1D1}"/>
              </a:ext>
            </a:extLst>
          </p:cNvPr>
          <p:cNvSpPr txBox="1"/>
          <p:nvPr/>
        </p:nvSpPr>
        <p:spPr>
          <a:xfrm>
            <a:off x="627016" y="1678464"/>
            <a:ext cx="446988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ФОНД ОПЛАТЫ ТРУДА РАБОТНИКОВ</a:t>
            </a:r>
          </a:p>
        </p:txBody>
      </p:sp>
      <p:sp>
        <p:nvSpPr>
          <p:cNvPr id="42" name="Скругленный прямоугольник 13">
            <a:extLst>
              <a:ext uri="{FF2B5EF4-FFF2-40B4-BE49-F238E27FC236}">
                <a16:creationId xmlns:a16="http://schemas.microsoft.com/office/drawing/2014/main" id="{BAE3CD7D-EF19-486C-AEC0-3CACCB62ABD5}"/>
              </a:ext>
            </a:extLst>
          </p:cNvPr>
          <p:cNvSpPr/>
          <p:nvPr/>
        </p:nvSpPr>
        <p:spPr>
          <a:xfrm>
            <a:off x="6416376" y="1212227"/>
            <a:ext cx="216000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61C4B57-9FAC-4B13-9F0D-58B03464147C}"/>
              </a:ext>
            </a:extLst>
          </p:cNvPr>
          <p:cNvSpPr txBox="1"/>
          <p:nvPr/>
        </p:nvSpPr>
        <p:spPr>
          <a:xfrm>
            <a:off x="6699843" y="2860361"/>
            <a:ext cx="173386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 среднемесячной пенсии за 2025 год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4187A0F-CF42-4310-8E32-D362C4C04174}"/>
              </a:ext>
            </a:extLst>
          </p:cNvPr>
          <p:cNvSpPr txBox="1"/>
          <p:nvPr/>
        </p:nvSpPr>
        <p:spPr>
          <a:xfrm>
            <a:off x="6644494" y="2256014"/>
            <a:ext cx="202080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21 100,0   </a:t>
            </a:r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  <a:r>
              <a:rPr lang="ru-RU" sz="2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ID" sz="2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03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Рисунок 134" descr="Посевы со сплошной заливкой">
            <a:extLst>
              <a:ext uri="{FF2B5EF4-FFF2-40B4-BE49-F238E27FC236}">
                <a16:creationId xmlns:a16="http://schemas.microsoft.com/office/drawing/2014/main" id="{9A813BFB-987D-79B3-9F3C-24EA109F9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15700" y="5328969"/>
            <a:ext cx="360000" cy="360000"/>
          </a:xfrm>
          <a:prstGeom prst="rect">
            <a:avLst/>
          </a:prstGeom>
        </p:spPr>
      </p:pic>
      <p:pic>
        <p:nvPicPr>
          <p:cNvPr id="127" name="Рисунок 126" descr="Золотые слитки со сплошной заливкой">
            <a:extLst>
              <a:ext uri="{FF2B5EF4-FFF2-40B4-BE49-F238E27FC236}">
                <a16:creationId xmlns:a16="http://schemas.microsoft.com/office/drawing/2014/main" id="{A7927950-A61A-0659-A375-9FF5BC9F87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70188" y="2787234"/>
            <a:ext cx="360000" cy="360000"/>
          </a:xfrm>
          <a:prstGeom prst="rect">
            <a:avLst/>
          </a:prstGeom>
        </p:spPr>
      </p:pic>
      <p:pic>
        <p:nvPicPr>
          <p:cNvPr id="131" name="Рисунок 130" descr="Холмы со сплошной заливкой">
            <a:extLst>
              <a:ext uri="{FF2B5EF4-FFF2-40B4-BE49-F238E27FC236}">
                <a16:creationId xmlns:a16="http://schemas.microsoft.com/office/drawing/2014/main" id="{50B1F77A-2D91-C5DF-2A6E-FCA200EB9E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30878" y="2748060"/>
            <a:ext cx="360000" cy="360000"/>
          </a:xfrm>
          <a:prstGeom prst="rect">
            <a:avLst/>
          </a:prstGeom>
        </p:spPr>
      </p:pic>
      <p:pic>
        <p:nvPicPr>
          <p:cNvPr id="101" name="Рисунок 100" descr="Сельское хозяйство со сплошной заливкой">
            <a:extLst>
              <a:ext uri="{FF2B5EF4-FFF2-40B4-BE49-F238E27FC236}">
                <a16:creationId xmlns:a16="http://schemas.microsoft.com/office/drawing/2014/main" id="{208E3681-9B4F-4B33-A212-E62D0B4EF4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90206" y="5318246"/>
            <a:ext cx="360000" cy="360000"/>
          </a:xfrm>
          <a:prstGeom prst="rect">
            <a:avLst/>
          </a:prstGeom>
        </p:spPr>
      </p:pic>
      <p:pic>
        <p:nvPicPr>
          <p:cNvPr id="95" name="Рисунок 94" descr="Лиственное дерево со сплошной заливкой">
            <a:extLst>
              <a:ext uri="{FF2B5EF4-FFF2-40B4-BE49-F238E27FC236}">
                <a16:creationId xmlns:a16="http://schemas.microsoft.com/office/drawing/2014/main" id="{F9992745-1C9E-A958-FDFD-5BE2BADB7D1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56599" y="5764069"/>
            <a:ext cx="360000" cy="360000"/>
          </a:xfrm>
          <a:prstGeom prst="rect">
            <a:avLst/>
          </a:prstGeom>
        </p:spPr>
      </p:pic>
      <p:pic>
        <p:nvPicPr>
          <p:cNvPr id="97" name="Рисунок 96" descr="Елка со сплошной заливкой">
            <a:extLst>
              <a:ext uri="{FF2B5EF4-FFF2-40B4-BE49-F238E27FC236}">
                <a16:creationId xmlns:a16="http://schemas.microsoft.com/office/drawing/2014/main" id="{DADC01F5-858C-9B08-635B-475B0B49673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6599" y="5318246"/>
            <a:ext cx="360000" cy="360000"/>
          </a:xfrm>
          <a:prstGeom prst="rect">
            <a:avLst/>
          </a:prstGeom>
        </p:spPr>
      </p:pic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27DC45EC-6B72-FC57-F6E6-430D336317AA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6C471008-A80D-1F1B-BC66-2067DA06313A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КЛИМАТ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F7E90DD8-F625-774B-4916-57BEE3A50CB4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2F259C10-BB78-48DB-70DD-10B33B701093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ЛЕСА И ПОЧВЫ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7737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601F0F1B-D35B-D76C-54E6-EAC417466077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МЕСТОРОЖДЕНИЯ И ПРОЯВЛЕНИЯ</a:t>
            </a: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id="{AE91EFE9-B67B-0E7F-6272-816E1137AE9A}"/>
              </a:ext>
            </a:extLst>
          </p:cNvPr>
          <p:cNvSpPr/>
          <p:nvPr/>
        </p:nvSpPr>
        <p:spPr>
          <a:xfrm>
            <a:off x="5286115" y="4824775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38997C38-2D25-2F3C-467D-A9A159CF5BA9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ЗЕМЛИ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1C4A423-2228-521E-E06B-9B389FC0E335}"/>
              </a:ext>
            </a:extLst>
          </p:cNvPr>
          <p:cNvSpPr txBox="1"/>
          <p:nvPr/>
        </p:nvSpPr>
        <p:spPr>
          <a:xfrm>
            <a:off x="836421" y="2424918"/>
            <a:ext cx="347494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резко-континентальный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0282E4-2CCC-CE9A-16F7-CC2F77DF86AD}"/>
              </a:ext>
            </a:extLst>
          </p:cNvPr>
          <p:cNvSpPr txBox="1"/>
          <p:nvPr/>
        </p:nvSpPr>
        <p:spPr>
          <a:xfrm>
            <a:off x="1201369" y="2758783"/>
            <a:ext cx="167893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температура:</a:t>
            </a:r>
          </a:p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январе -42℃, в июле + 35℃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94ACB4A-9A05-F909-1488-4F131CC71B1A}"/>
              </a:ext>
            </a:extLst>
          </p:cNvPr>
          <p:cNvSpPr txBox="1"/>
          <p:nvPr/>
        </p:nvSpPr>
        <p:spPr>
          <a:xfrm>
            <a:off x="1201369" y="3214845"/>
            <a:ext cx="163257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Среднегодовая сумма осадков 727,6 мм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Рисунок 79" descr="Термометр со сплошной заливкой">
            <a:extLst>
              <a:ext uri="{FF2B5EF4-FFF2-40B4-BE49-F238E27FC236}">
                <a16:creationId xmlns:a16="http://schemas.microsoft.com/office/drawing/2014/main" id="{03905552-1267-3947-ED33-DA92CDF30FE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70576" y="2748060"/>
            <a:ext cx="360000" cy="360000"/>
          </a:xfrm>
          <a:prstGeom prst="rect">
            <a:avLst/>
          </a:prstGeom>
        </p:spPr>
      </p:pic>
      <p:pic>
        <p:nvPicPr>
          <p:cNvPr id="84" name="Рисунок 83" descr="Дождь со сплошной заливкой">
            <a:extLst>
              <a:ext uri="{FF2B5EF4-FFF2-40B4-BE49-F238E27FC236}">
                <a16:creationId xmlns:a16="http://schemas.microsoft.com/office/drawing/2014/main" id="{870DB04A-3422-E267-D9B9-AF7EB3B4945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70576" y="3218061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C30F9616-4CA9-8FB9-426A-440D5B09B098}"/>
              </a:ext>
            </a:extLst>
          </p:cNvPr>
          <p:cNvSpPr txBox="1"/>
          <p:nvPr/>
        </p:nvSpPr>
        <p:spPr>
          <a:xfrm>
            <a:off x="822443" y="4979979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запас 21,1 млн. м3 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1B2EC90-8DAE-0957-5D26-BE6AB5E7E7C7}"/>
              </a:ext>
            </a:extLst>
          </p:cNvPr>
          <p:cNvSpPr txBox="1"/>
          <p:nvPr/>
        </p:nvSpPr>
        <p:spPr>
          <a:xfrm>
            <a:off x="1157996" y="5339692"/>
            <a:ext cx="163202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Хвойно-широколиственные леса 2,57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млн. га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782E053-2F93-9792-F207-53B43CF12C51}"/>
              </a:ext>
            </a:extLst>
          </p:cNvPr>
          <p:cNvSpPr txBox="1"/>
          <p:nvPr/>
        </p:nvSpPr>
        <p:spPr>
          <a:xfrm>
            <a:off x="1187392" y="5816180"/>
            <a:ext cx="129811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спелые породы</a:t>
            </a:r>
          </a:p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0,3 млн. м3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BFF0E25-DFAE-46E7-0CAB-F8151F107F4C}"/>
              </a:ext>
            </a:extLst>
          </p:cNvPr>
          <p:cNvSpPr txBox="1"/>
          <p:nvPr/>
        </p:nvSpPr>
        <p:spPr>
          <a:xfrm>
            <a:off x="3320999" y="5339692"/>
            <a:ext cx="153199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</a:t>
            </a:r>
            <a:endParaRPr lang="en-US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3DE3B28B-9C2A-C4FD-BC1D-17B55EA166BC}"/>
              </a:ext>
            </a:extLst>
          </p:cNvPr>
          <p:cNvSpPr txBox="1"/>
          <p:nvPr/>
        </p:nvSpPr>
        <p:spPr>
          <a:xfrm>
            <a:off x="3320999" y="5568097"/>
            <a:ext cx="1775903" cy="538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преобладают </a:t>
            </a:r>
            <a:r>
              <a:rPr lang="ru-RU" sz="600" b="1" spc="-30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дерно</a:t>
            </a:r>
            <a:r>
              <a:rPr lang="ru-RU" sz="6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-болотных и болотных почв</a:t>
            </a: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подходят для лесопосадки и выращивания картофеля</a:t>
            </a: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6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долинам рек Зеи и Амура встречаются аллювиальные почвы</a:t>
            </a:r>
            <a:endParaRPr lang="en-US" sz="6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7ED753C6-79DF-D592-0C83-B15E5284834C}"/>
              </a:ext>
            </a:extLst>
          </p:cNvPr>
          <p:cNvSpPr txBox="1"/>
          <p:nvPr/>
        </p:nvSpPr>
        <p:spPr>
          <a:xfrm>
            <a:off x="5495521" y="2428126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59,9 тыс. м3                                &gt; 1740 млн. </a:t>
            </a:r>
            <a:r>
              <a:rPr lang="ru-RU" sz="11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тн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9ED43C5D-0262-F43E-BACE-84B5F5D53598}"/>
              </a:ext>
            </a:extLst>
          </p:cNvPr>
          <p:cNvSpPr txBox="1"/>
          <p:nvPr/>
        </p:nvSpPr>
        <p:spPr>
          <a:xfrm>
            <a:off x="5860469" y="2758783"/>
            <a:ext cx="151767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запасов строительных песков</a:t>
            </a: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57350817-E0E1-F8FA-9710-5BB6612E517F}"/>
              </a:ext>
            </a:extLst>
          </p:cNvPr>
          <p:cNvSpPr txBox="1"/>
          <p:nvPr/>
        </p:nvSpPr>
        <p:spPr>
          <a:xfrm>
            <a:off x="5559218" y="3554061"/>
            <a:ext cx="181892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месторождение известняков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B81FAEA-1548-B5F4-06CC-079A55CF6E19}"/>
              </a:ext>
            </a:extLst>
          </p:cNvPr>
          <p:cNvSpPr txBox="1"/>
          <p:nvPr/>
        </p:nvSpPr>
        <p:spPr>
          <a:xfrm>
            <a:off x="5481544" y="4979979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площадь  14,5 тыс. </a:t>
            </a:r>
            <a:r>
              <a:rPr lang="ru-RU" sz="11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кв.м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94B33CE-DA6F-7903-8552-2F4E10758830}"/>
              </a:ext>
            </a:extLst>
          </p:cNvPr>
          <p:cNvSpPr txBox="1"/>
          <p:nvPr/>
        </p:nvSpPr>
        <p:spPr>
          <a:xfrm>
            <a:off x="5846493" y="5339692"/>
            <a:ext cx="15316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с/х назначения</a:t>
            </a:r>
          </a:p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62,4 тыс. га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2232438-0B4C-EE5D-F317-B1A618F94DAC}"/>
              </a:ext>
            </a:extLst>
          </p:cNvPr>
          <p:cNvSpPr txBox="1"/>
          <p:nvPr/>
        </p:nvSpPr>
        <p:spPr>
          <a:xfrm>
            <a:off x="5846493" y="5816180"/>
            <a:ext cx="17691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лесного фонда</a:t>
            </a:r>
          </a:p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256,5 тыс. га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22D72C5B-E6A0-1041-A71A-27D5324B5B6E}"/>
              </a:ext>
            </a:extLst>
          </p:cNvPr>
          <p:cNvSpPr txBox="1"/>
          <p:nvPr/>
        </p:nvSpPr>
        <p:spPr>
          <a:xfrm>
            <a:off x="5878006" y="3114667"/>
            <a:ext cx="1801389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пески используются в строительстве</a:t>
            </a:r>
            <a:endParaRPr lang="en-US" sz="6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" name="Рисунок 132" descr="Производство со сплошной заливкой">
            <a:extLst>
              <a:ext uri="{FF2B5EF4-FFF2-40B4-BE49-F238E27FC236}">
                <a16:creationId xmlns:a16="http://schemas.microsoft.com/office/drawing/2014/main" id="{B1E22031-B859-A4F3-7118-A7C6CB50C7A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402397" y="5786221"/>
            <a:ext cx="360000" cy="360000"/>
          </a:xfrm>
          <a:prstGeom prst="rect">
            <a:avLst/>
          </a:prstGeom>
        </p:spPr>
      </p:pic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id="{CF61200C-1B4F-94A8-B2A9-63CB92B95149}"/>
              </a:ext>
            </a:extLst>
          </p:cNvPr>
          <p:cNvSpPr/>
          <p:nvPr/>
        </p:nvSpPr>
        <p:spPr>
          <a:xfrm>
            <a:off x="5297771" y="2265996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180494B-E7F8-4CF8-9218-E7F20CFE1ED7}"/>
              </a:ext>
            </a:extLst>
          </p:cNvPr>
          <p:cNvSpPr txBox="1"/>
          <p:nvPr/>
        </p:nvSpPr>
        <p:spPr>
          <a:xfrm>
            <a:off x="5495521" y="3332847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266 млн. </a:t>
            </a:r>
            <a:r>
              <a:rPr lang="ru-RU" sz="11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тн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7F73C61-C7C3-4760-8AAD-22F0314D9865}"/>
              </a:ext>
            </a:extLst>
          </p:cNvPr>
          <p:cNvSpPr txBox="1"/>
          <p:nvPr/>
        </p:nvSpPr>
        <p:spPr>
          <a:xfrm>
            <a:off x="8014107" y="2869019"/>
            <a:ext cx="181892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месторождение бурового угля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814F1ED-716D-4BAE-B119-D864E6F38115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216202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Скругленный прямоугольник 248">
            <a:extLst>
              <a:ext uri="{FF2B5EF4-FFF2-40B4-BE49-F238E27FC236}">
                <a16:creationId xmlns:a16="http://schemas.microsoft.com/office/drawing/2014/main" id="{A4503707-C842-55D2-8184-C2281EB1EB33}"/>
              </a:ext>
            </a:extLst>
          </p:cNvPr>
          <p:cNvSpPr/>
          <p:nvPr/>
        </p:nvSpPr>
        <p:spPr>
          <a:xfrm>
            <a:off x="7598612" y="2269715"/>
            <a:ext cx="2196000" cy="2613444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50" name="Скругленный прямоугольник 249">
            <a:extLst>
              <a:ext uri="{FF2B5EF4-FFF2-40B4-BE49-F238E27FC236}">
                <a16:creationId xmlns:a16="http://schemas.microsoft.com/office/drawing/2014/main" id="{C88591C5-A285-4ADE-F36B-04A9A72B35EF}"/>
              </a:ext>
            </a:extLst>
          </p:cNvPr>
          <p:cNvSpPr/>
          <p:nvPr/>
        </p:nvSpPr>
        <p:spPr>
          <a:xfrm>
            <a:off x="7598612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КУЛЬТУРА И ИСКУССТВО</a:t>
            </a:r>
            <a:endParaRPr lang="ru-ID" dirty="0"/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6007C2EF-68BA-8F8F-ACC3-1F355859E295}"/>
              </a:ext>
            </a:extLst>
          </p:cNvPr>
          <p:cNvSpPr txBox="1"/>
          <p:nvPr/>
        </p:nvSpPr>
        <p:spPr>
          <a:xfrm>
            <a:off x="7793471" y="2616439"/>
            <a:ext cx="171306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клубных учреждений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E9F12BC2-BFAA-BED4-F03C-AD706AF7061B}"/>
              </a:ext>
            </a:extLst>
          </p:cNvPr>
          <p:cNvSpPr txBox="1"/>
          <p:nvPr/>
        </p:nvSpPr>
        <p:spPr>
          <a:xfrm>
            <a:off x="7838540" y="3723023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памятников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FD6CFA95-6D40-CD7C-1A91-86822FB92694}"/>
              </a:ext>
            </a:extLst>
          </p:cNvPr>
          <p:cNvSpPr txBox="1"/>
          <p:nvPr/>
        </p:nvSpPr>
        <p:spPr>
          <a:xfrm>
            <a:off x="7827151" y="3169286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113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BFEBFB40-7B6B-80BC-E2A0-D704509DB297}"/>
              </a:ext>
            </a:extLst>
          </p:cNvPr>
          <p:cNvSpPr/>
          <p:nvPr/>
        </p:nvSpPr>
        <p:spPr>
          <a:xfrm>
            <a:off x="627016" y="2269714"/>
            <a:ext cx="2196000" cy="2618053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D65F193D-8DB6-299A-5C0F-01B3FC0F7ECB}"/>
              </a:ext>
            </a:extLst>
          </p:cNvPr>
          <p:cNvSpPr/>
          <p:nvPr/>
        </p:nvSpPr>
        <p:spPr>
          <a:xfrm>
            <a:off x="627016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ОБРАЗОВАНИЕ</a:t>
            </a:r>
          </a:p>
        </p:txBody>
      </p:sp>
      <p:pic>
        <p:nvPicPr>
          <p:cNvPr id="38" name="Рисунок 37" descr="Квадратная академическая шапочка со сплошной заливкой">
            <a:extLst>
              <a:ext uri="{FF2B5EF4-FFF2-40B4-BE49-F238E27FC236}">
                <a16:creationId xmlns:a16="http://schemas.microsoft.com/office/drawing/2014/main" id="{FFA05D91-7D65-3FD5-3A8C-B8DBE3F1C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45015" y="1462881"/>
            <a:ext cx="360000" cy="360000"/>
          </a:xfrm>
          <a:prstGeom prst="rect">
            <a:avLst/>
          </a:prstGeom>
        </p:spPr>
      </p:pic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BDF2D16B-1BE3-EA25-8DF1-54012BAE852A}"/>
              </a:ext>
            </a:extLst>
          </p:cNvPr>
          <p:cNvCxnSpPr>
            <a:cxnSpLocks/>
          </p:cNvCxnSpPr>
          <p:nvPr/>
        </p:nvCxnSpPr>
        <p:spPr>
          <a:xfrm>
            <a:off x="1720735" y="2439744"/>
            <a:ext cx="0" cy="3698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826896" y="252825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5F6319A-7A33-F378-AD5B-7BCE76E1CF7E}"/>
              </a:ext>
            </a:extLst>
          </p:cNvPr>
          <p:cNvSpPr txBox="1"/>
          <p:nvPr/>
        </p:nvSpPr>
        <p:spPr>
          <a:xfrm>
            <a:off x="826896" y="2873681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 образования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B77D628-B652-7E49-A387-AC3F97ACBE6E}"/>
              </a:ext>
            </a:extLst>
          </p:cNvPr>
          <p:cNvSpPr txBox="1"/>
          <p:nvPr/>
        </p:nvSpPr>
        <p:spPr>
          <a:xfrm>
            <a:off x="1877552" y="276356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</a:t>
            </a:r>
            <a:r>
              <a:rPr lang="ru-RU" sz="1100" b="1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19" name="Скругленный прямоугольник 118">
            <a:extLst>
              <a:ext uri="{FF2B5EF4-FFF2-40B4-BE49-F238E27FC236}">
                <a16:creationId xmlns:a16="http://schemas.microsoft.com/office/drawing/2014/main" id="{B28F9853-F344-F787-24EA-6A6754D48935}"/>
              </a:ext>
            </a:extLst>
          </p:cNvPr>
          <p:cNvSpPr/>
          <p:nvPr/>
        </p:nvSpPr>
        <p:spPr>
          <a:xfrm>
            <a:off x="2423671" y="2652885"/>
            <a:ext cx="346004" cy="1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97,8%</a:t>
            </a:r>
            <a:r>
              <a:rPr lang="en-US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ru-ID" sz="600" b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7C3018D4-B80B-2244-D89D-F98700861577}"/>
              </a:ext>
            </a:extLst>
          </p:cNvPr>
          <p:cNvSpPr txBox="1"/>
          <p:nvPr/>
        </p:nvSpPr>
        <p:spPr>
          <a:xfrm>
            <a:off x="820740" y="3588879"/>
            <a:ext cx="93196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B77467BC-9E22-FA87-0DA9-CDD84E703B74}"/>
              </a:ext>
            </a:extLst>
          </p:cNvPr>
          <p:cNvSpPr txBox="1"/>
          <p:nvPr/>
        </p:nvSpPr>
        <p:spPr>
          <a:xfrm>
            <a:off x="858860" y="3934310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школьного образования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FF68BA2A-B11B-A3F3-C41C-C13ACA8D4225}"/>
              </a:ext>
            </a:extLst>
          </p:cNvPr>
          <p:cNvSpPr txBox="1"/>
          <p:nvPr/>
        </p:nvSpPr>
        <p:spPr>
          <a:xfrm>
            <a:off x="1912548" y="3765999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403</a:t>
            </a:r>
            <a:r>
              <a:rPr lang="ru-RU" sz="11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71" name="Скругленный прямоугольник 170">
            <a:extLst>
              <a:ext uri="{FF2B5EF4-FFF2-40B4-BE49-F238E27FC236}">
                <a16:creationId xmlns:a16="http://schemas.microsoft.com/office/drawing/2014/main" id="{7253A253-6584-15FE-13F6-83F5F9DBE68D}"/>
              </a:ext>
            </a:extLst>
          </p:cNvPr>
          <p:cNvSpPr/>
          <p:nvPr/>
        </p:nvSpPr>
        <p:spPr>
          <a:xfrm>
            <a:off x="2344379" y="3540016"/>
            <a:ext cx="346004" cy="1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63,7%</a:t>
            </a:r>
            <a:r>
              <a:rPr lang="en-US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ru-ID" sz="600" b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Скругленный прямоугольник 178">
            <a:extLst>
              <a:ext uri="{FF2B5EF4-FFF2-40B4-BE49-F238E27FC236}">
                <a16:creationId xmlns:a16="http://schemas.microsoft.com/office/drawing/2014/main" id="{015033BA-BEB5-3488-3407-C2E590FFA5D9}"/>
              </a:ext>
            </a:extLst>
          </p:cNvPr>
          <p:cNvSpPr/>
          <p:nvPr/>
        </p:nvSpPr>
        <p:spPr>
          <a:xfrm>
            <a:off x="2954593" y="2269715"/>
            <a:ext cx="2196000" cy="2618052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:a16="http://schemas.microsoft.com/office/drawing/2014/main" id="{F630E29E-4C57-8581-5AD9-D1B81A96CB3A}"/>
              </a:ext>
            </a:extLst>
          </p:cNvPr>
          <p:cNvSpPr/>
          <p:nvPr/>
        </p:nvSpPr>
        <p:spPr>
          <a:xfrm>
            <a:off x="2954593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ЗДРАВОХРАНЕНИЕ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61D43FCF-407D-2AD7-EC25-AC6EB4BF6BF0}"/>
              </a:ext>
            </a:extLst>
          </p:cNvPr>
          <p:cNvSpPr txBox="1"/>
          <p:nvPr/>
        </p:nvSpPr>
        <p:spPr>
          <a:xfrm>
            <a:off x="3148904" y="2526274"/>
            <a:ext cx="199611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стационарных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коек</a:t>
            </a:r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:a16="http://schemas.microsoft.com/office/drawing/2014/main" id="{D598D17E-8B89-4579-B8F4-45F84F356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72592" y="1462093"/>
            <a:ext cx="360000" cy="360000"/>
          </a:xfrm>
          <a:prstGeom prst="rect">
            <a:avLst/>
          </a:prstGeom>
        </p:spPr>
      </p:pic>
      <p:sp>
        <p:nvSpPr>
          <p:cNvPr id="211" name="TextBox 210">
            <a:extLst>
              <a:ext uri="{FF2B5EF4-FFF2-40B4-BE49-F238E27FC236}">
                <a16:creationId xmlns:a16="http://schemas.microsoft.com/office/drawing/2014/main" id="{5151CFA0-40D0-3C38-D789-043E220BC223}"/>
              </a:ext>
            </a:extLst>
          </p:cNvPr>
          <p:cNvSpPr txBox="1"/>
          <p:nvPr/>
        </p:nvSpPr>
        <p:spPr>
          <a:xfrm>
            <a:off x="3137092" y="3256192"/>
            <a:ext cx="1284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фельдшерско-</a:t>
            </a:r>
            <a:r>
              <a:rPr lang="ru-RU" sz="1100" b="1" spc="-20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акушерных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пунктов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333EE292-1A91-AA33-C08E-2950E0E02A61}"/>
              </a:ext>
            </a:extLst>
          </p:cNvPr>
          <p:cNvSpPr txBox="1"/>
          <p:nvPr/>
        </p:nvSpPr>
        <p:spPr>
          <a:xfrm>
            <a:off x="3137092" y="4012977"/>
            <a:ext cx="194337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амбулаторно-поликлинических учреждений</a:t>
            </a:r>
          </a:p>
        </p:txBody>
      </p:sp>
      <p:sp>
        <p:nvSpPr>
          <p:cNvPr id="221" name="Скругленный прямоугольник 220">
            <a:extLst>
              <a:ext uri="{FF2B5EF4-FFF2-40B4-BE49-F238E27FC236}">
                <a16:creationId xmlns:a16="http://schemas.microsoft.com/office/drawing/2014/main" id="{020D1684-D52C-C2EC-5298-DD660550B672}"/>
              </a:ext>
            </a:extLst>
          </p:cNvPr>
          <p:cNvSpPr/>
          <p:nvPr/>
        </p:nvSpPr>
        <p:spPr>
          <a:xfrm>
            <a:off x="5276603" y="2274323"/>
            <a:ext cx="2196000" cy="2613444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id="{70CF21A7-ECCA-575E-B550-FE0CE411467E}"/>
              </a:ext>
            </a:extLst>
          </p:cNvPr>
          <p:cNvSpPr/>
          <p:nvPr/>
        </p:nvSpPr>
        <p:spPr>
          <a:xfrm>
            <a:off x="5276603" y="1381370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СПОРТ</a:t>
            </a:r>
            <a:endParaRPr lang="ru-ID" dirty="0"/>
          </a:p>
        </p:txBody>
      </p:sp>
      <p:pic>
        <p:nvPicPr>
          <p:cNvPr id="274" name="Рисунок 273" descr="Футбольный мяч со сплошной заливкой">
            <a:extLst>
              <a:ext uri="{FF2B5EF4-FFF2-40B4-BE49-F238E27FC236}">
                <a16:creationId xmlns:a16="http://schemas.microsoft.com/office/drawing/2014/main" id="{4F199496-B661-D254-DD27-BB53D9A49E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0322" y="1462881"/>
            <a:ext cx="360000" cy="360000"/>
          </a:xfrm>
          <a:prstGeom prst="rect">
            <a:avLst/>
          </a:prstGeom>
        </p:spPr>
      </p:pic>
      <p:pic>
        <p:nvPicPr>
          <p:cNvPr id="276" name="Рисунок 275" descr="Мольберт со сплошной заливкой">
            <a:extLst>
              <a:ext uri="{FF2B5EF4-FFF2-40B4-BE49-F238E27FC236}">
                <a16:creationId xmlns:a16="http://schemas.microsoft.com/office/drawing/2014/main" id="{B52A2E31-72C8-3565-419D-42E3EC486F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12331" y="1462881"/>
            <a:ext cx="360000" cy="36000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B38CFC4B-4571-DF22-142C-09FDD201865C}"/>
              </a:ext>
            </a:extLst>
          </p:cNvPr>
          <p:cNvSpPr txBox="1"/>
          <p:nvPr/>
        </p:nvSpPr>
        <p:spPr>
          <a:xfrm>
            <a:off x="5524127" y="255504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спортзалов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E9931E13-1699-746E-1C30-75E37FBCB28F}"/>
              </a:ext>
            </a:extLst>
          </p:cNvPr>
          <p:cNvSpPr txBox="1"/>
          <p:nvPr/>
        </p:nvSpPr>
        <p:spPr>
          <a:xfrm>
            <a:off x="5477380" y="3258351"/>
            <a:ext cx="145647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плоских спортивных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сооружений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E1C8711-E6BE-4288-98FA-C6BEED669C18}"/>
              </a:ext>
            </a:extLst>
          </p:cNvPr>
          <p:cNvSpPr txBox="1"/>
          <p:nvPr/>
        </p:nvSpPr>
        <p:spPr>
          <a:xfrm>
            <a:off x="7843754" y="4275870"/>
            <a:ext cx="177724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объекта культурного наследия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992B3E6-2AB5-447A-9FA8-072E4E4078C5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059306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id="{965B5596-9886-1EDD-8689-79E3A0147044}"/>
              </a:ext>
            </a:extLst>
          </p:cNvPr>
          <p:cNvSpPr/>
          <p:nvPr/>
        </p:nvSpPr>
        <p:spPr>
          <a:xfrm>
            <a:off x="627016" y="1401546"/>
            <a:ext cx="6562457" cy="490627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73" name="Скругленный прямоугольник 172">
            <a:extLst>
              <a:ext uri="{FF2B5EF4-FFF2-40B4-BE49-F238E27FC236}">
                <a16:creationId xmlns:a16="http://schemas.microsoft.com/office/drawing/2014/main" id="{EB7D65FA-C463-3087-D7E8-6B8E7319F8D2}"/>
              </a:ext>
            </a:extLst>
          </p:cNvPr>
          <p:cNvSpPr/>
          <p:nvPr/>
        </p:nvSpPr>
        <p:spPr>
          <a:xfrm>
            <a:off x="877596" y="1615989"/>
            <a:ext cx="6062405" cy="2008842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98" name="Скругленный прямоугольник 197">
            <a:extLst>
              <a:ext uri="{FF2B5EF4-FFF2-40B4-BE49-F238E27FC236}">
                <a16:creationId xmlns:a16="http://schemas.microsoft.com/office/drawing/2014/main" id="{8D370FB6-20C6-B96E-C580-63F3005FCF57}"/>
              </a:ext>
            </a:extLst>
          </p:cNvPr>
          <p:cNvSpPr/>
          <p:nvPr/>
        </p:nvSpPr>
        <p:spPr>
          <a:xfrm>
            <a:off x="877596" y="4069612"/>
            <a:ext cx="5932666" cy="2008842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Геологический памятник природы 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«ГОРЯЩИЕ ГОРЫ»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id="{D55725BD-9CEF-A6C4-CE2F-1F1ED6085E54}"/>
              </a:ext>
            </a:extLst>
          </p:cNvPr>
          <p:cNvSpPr/>
          <p:nvPr/>
        </p:nvSpPr>
        <p:spPr>
          <a:xfrm>
            <a:off x="7440053" y="3047228"/>
            <a:ext cx="2304879" cy="1116000"/>
          </a:xfrm>
          <a:prstGeom prst="roundRect">
            <a:avLst>
              <a:gd name="adj" fmla="val 25377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99D6DE6B-139E-8832-E11F-631D17E87F79}"/>
              </a:ext>
            </a:extLst>
          </p:cNvPr>
          <p:cNvSpPr txBox="1"/>
          <p:nvPr/>
        </p:nvSpPr>
        <p:spPr>
          <a:xfrm>
            <a:off x="5425868" y="4831659"/>
            <a:ext cx="1319002" cy="48474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105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Туристический центр </a:t>
            </a:r>
          </a:p>
          <a:p>
            <a:pPr algn="ctr"/>
            <a:r>
              <a:rPr lang="ru-RU" sz="105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«Легенды Кумары»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F2AD49D8-CFBB-2002-4B05-BC3FEC616920}"/>
              </a:ext>
            </a:extLst>
          </p:cNvPr>
          <p:cNvSpPr txBox="1"/>
          <p:nvPr/>
        </p:nvSpPr>
        <p:spPr>
          <a:xfrm>
            <a:off x="7720370" y="3267752"/>
            <a:ext cx="150894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туристов</a:t>
            </a:r>
            <a:endParaRPr lang="ru-RU" sz="9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1720A437-E917-8D9D-E318-B644F0E3B647}"/>
              </a:ext>
            </a:extLst>
          </p:cNvPr>
          <p:cNvSpPr txBox="1"/>
          <p:nvPr/>
        </p:nvSpPr>
        <p:spPr>
          <a:xfrm>
            <a:off x="7682958" y="3621427"/>
            <a:ext cx="88996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Малиновка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Нововоскресеновка</a:t>
            </a: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6" name="Рисунок 245" descr="Карта с кнопкой со сплошной заливкой">
            <a:extLst>
              <a:ext uri="{FF2B5EF4-FFF2-40B4-BE49-F238E27FC236}">
                <a16:creationId xmlns:a16="http://schemas.microsoft.com/office/drawing/2014/main" id="{1CE77E23-3B18-38FC-9A54-0800D019A6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54044" y="3061695"/>
            <a:ext cx="339482" cy="36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2F2C49A-F121-4A3E-8BAF-3ADAE7E26C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954" y="1815538"/>
            <a:ext cx="2244385" cy="1613462"/>
          </a:xfrm>
          <a:prstGeom prst="round2Same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5237EE1E-FC28-4E72-9889-F8E679F70364}"/>
              </a:ext>
            </a:extLst>
          </p:cNvPr>
          <p:cNvSpPr txBox="1"/>
          <p:nvPr/>
        </p:nvSpPr>
        <p:spPr>
          <a:xfrm>
            <a:off x="5632565" y="2292319"/>
            <a:ext cx="1177697" cy="52322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природы «Горящие горы»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85FBBC5-02A3-4A28-A486-04B04CFE2C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4749" y="1839034"/>
            <a:ext cx="2176410" cy="1582606"/>
          </a:xfrm>
          <a:prstGeom prst="round2Same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A9E3729-23B2-45B7-8580-0F0D2C7CE7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550" y="4347961"/>
            <a:ext cx="2192292" cy="1517712"/>
          </a:xfrm>
          <a:prstGeom prst="round2Same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AA5E6F5-1C3B-46D7-9ECB-3A8905B90E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4749" y="4372710"/>
            <a:ext cx="2101368" cy="1492963"/>
          </a:xfrm>
          <a:prstGeom prst="round2Same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4F34E6D-8424-4126-90EF-73F2698D62A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ШИМАНОВСКОГО МУНИЦИПАЛЬНОГО ОКРУГА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5034281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29661</TotalTime>
  <Words>2470</Words>
  <Application>Microsoft Office PowerPoint</Application>
  <PresentationFormat>Лист A4 (210x297 мм)</PresentationFormat>
  <Paragraphs>688</Paragraphs>
  <Slides>30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 Гугнина</dc:creator>
  <cp:lastModifiedBy>Наталья Александровна Воложанина</cp:lastModifiedBy>
  <cp:revision>347</cp:revision>
  <cp:lastPrinted>2024-08-21T07:51:52Z</cp:lastPrinted>
  <dcterms:created xsi:type="dcterms:W3CDTF">2023-11-22T14:19:10Z</dcterms:created>
  <dcterms:modified xsi:type="dcterms:W3CDTF">2026-07-28T05:32:10Z</dcterms:modified>
</cp:coreProperties>
</file>