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theme/themeOverride1.xml" ContentType="application/vnd.openxmlformats-officedocument.themeOverr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ppt/notesSlides/notesSlide2.xml" ContentType="application/vnd.openxmlformats-officedocument.presentationml.notesSlide+xml"/>
  <Override PartName="/ppt/charts/chart10.xml" ContentType="application/vnd.openxmlformats-officedocument.drawingml.chart+xml"/>
  <Override PartName="/ppt/drawings/drawing7.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3" r:id="rId6"/>
    <p:sldId id="275" r:id="rId7"/>
    <p:sldId id="270" r:id="rId8"/>
    <p:sldId id="315" r:id="rId9"/>
    <p:sldId id="388" r:id="rId10"/>
    <p:sldId id="415" r:id="rId11"/>
    <p:sldId id="329" r:id="rId12"/>
    <p:sldId id="334" r:id="rId13"/>
    <p:sldId id="320" r:id="rId14"/>
    <p:sldId id="338" r:id="rId15"/>
    <p:sldId id="325" r:id="rId16"/>
    <p:sldId id="267" r:id="rId17"/>
    <p:sldId id="327" r:id="rId18"/>
    <p:sldId id="281" r:id="rId19"/>
    <p:sldId id="336" r:id="rId20"/>
    <p:sldId id="337" r:id="rId21"/>
    <p:sldId id="340" r:id="rId22"/>
    <p:sldId id="328" r:id="rId23"/>
    <p:sldId id="296" r:id="rId24"/>
    <p:sldId id="391" r:id="rId25"/>
    <p:sldId id="367" r:id="rId26"/>
    <p:sldId id="368" r:id="rId27"/>
    <p:sldId id="400" r:id="rId28"/>
    <p:sldId id="402" r:id="rId29"/>
    <p:sldId id="369" r:id="rId30"/>
    <p:sldId id="370" r:id="rId31"/>
    <p:sldId id="403" r:id="rId32"/>
    <p:sldId id="371" r:id="rId33"/>
    <p:sldId id="372" r:id="rId34"/>
    <p:sldId id="373" r:id="rId35"/>
    <p:sldId id="404" r:id="rId36"/>
    <p:sldId id="405" r:id="rId37"/>
    <p:sldId id="406" r:id="rId38"/>
    <p:sldId id="407" r:id="rId39"/>
    <p:sldId id="408" r:id="rId40"/>
    <p:sldId id="410" r:id="rId41"/>
    <p:sldId id="378" r:id="rId42"/>
    <p:sldId id="380" r:id="rId43"/>
    <p:sldId id="411" r:id="rId44"/>
    <p:sldId id="412" r:id="rId45"/>
    <p:sldId id="413" r:id="rId46"/>
    <p:sldId id="292" r:id="rId47"/>
    <p:sldId id="295" r:id="rId48"/>
    <p:sldId id="347" r:id="rId49"/>
    <p:sldId id="299" r:id="rId50"/>
    <p:sldId id="307" r:id="rId51"/>
    <p:sldId id="333" r:id="rId52"/>
    <p:sldId id="399" r:id="rId53"/>
    <p:sldId id="414" r:id="rId54"/>
    <p:sldId id="331" r:id="rId55"/>
    <p:sldId id="265" r:id="rId56"/>
  </p:sldIdLst>
  <p:sldSz cx="9144000" cy="6858000" type="screen4x3"/>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CC3"/>
    <a:srgbClr val="377BCD"/>
    <a:srgbClr val="009999"/>
    <a:srgbClr val="3C905C"/>
    <a:srgbClr val="006666"/>
    <a:srgbClr val="008080"/>
    <a:srgbClr val="4785D1"/>
    <a:srgbClr val="0066CC"/>
    <a:srgbClr val="00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3850" autoAdjust="0"/>
  </p:normalViewPr>
  <p:slideViewPr>
    <p:cSldViewPr>
      <p:cViewPr>
        <p:scale>
          <a:sx n="80" d="100"/>
          <a:sy n="80" d="100"/>
        </p:scale>
        <p:origin x="-90" y="-486"/>
      </p:cViewPr>
      <p:guideLst>
        <p:guide orient="horz" pos="2160"/>
        <p:guide pos="2880"/>
      </p:guideLst>
    </p:cSldViewPr>
  </p:slideViewPr>
  <p:notesTextViewPr>
    <p:cViewPr>
      <p:scale>
        <a:sx n="75" d="100"/>
        <a:sy n="75"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54623622585358E-2"/>
          <c:y val="0.35952182689005341"/>
          <c:w val="0.88858917636602464"/>
          <c:h val="0.42305800260547838"/>
        </c:manualLayout>
      </c:layout>
      <c:lineChart>
        <c:grouping val="standard"/>
        <c:varyColors val="0"/>
        <c:ser>
          <c:idx val="0"/>
          <c:order val="0"/>
          <c:tx>
            <c:strRef>
              <c:f>Лист1!$B$1</c:f>
              <c:strCache>
                <c:ptCount val="1"/>
                <c:pt idx="0">
                  <c:v>Ряд 1</c:v>
                </c:pt>
              </c:strCache>
            </c:strRef>
          </c:tx>
          <c:dLbls>
            <c:dLbl>
              <c:idx val="0"/>
              <c:layout>
                <c:manualLayout>
                  <c:x val="-5.8055407475733324E-2"/>
                  <c:y val="-6.7834306960387433E-2"/>
                </c:manualLayout>
              </c:layout>
              <c:showLegendKey val="0"/>
              <c:showVal val="1"/>
              <c:showCatName val="0"/>
              <c:showSerName val="0"/>
              <c:showPercent val="0"/>
              <c:showBubbleSize val="0"/>
            </c:dLbl>
            <c:dLbl>
              <c:idx val="1"/>
              <c:layout>
                <c:manualLayout>
                  <c:x val="-5.7842312572179214E-2"/>
                  <c:y val="-0.10175146044058116"/>
                </c:manualLayout>
              </c:layout>
              <c:showLegendKey val="0"/>
              <c:showVal val="1"/>
              <c:showCatName val="0"/>
              <c:showSerName val="0"/>
              <c:showPercent val="0"/>
              <c:showBubbleSize val="0"/>
            </c:dLbl>
            <c:dLbl>
              <c:idx val="2"/>
              <c:layout>
                <c:manualLayout>
                  <c:x val="-5.4663860878203047E-2"/>
                  <c:y val="-8.1401702480866187E-2"/>
                </c:manualLayout>
              </c:layout>
              <c:showLegendKey val="0"/>
              <c:showVal val="1"/>
              <c:showCatName val="0"/>
              <c:showSerName val="0"/>
              <c:showPercent val="0"/>
              <c:showBubbleSize val="0"/>
            </c:dLbl>
            <c:dLbl>
              <c:idx val="3"/>
              <c:layout>
                <c:manualLayout>
                  <c:x val="-5.0845190870482122E-2"/>
                  <c:y val="-6.7834306960387433E-2"/>
                </c:manualLayout>
              </c:layout>
              <c:showLegendKey val="0"/>
              <c:showVal val="1"/>
              <c:showCatName val="0"/>
              <c:showSerName val="0"/>
              <c:showPercent val="0"/>
              <c:showBubbleSize val="0"/>
            </c:dLbl>
            <c:dLbl>
              <c:idx val="4"/>
              <c:layout>
                <c:manualLayout>
                  <c:x val="-6.0592240451341074E-2"/>
                  <c:y val="-8.1401168352464859E-2"/>
                </c:manualLayout>
              </c:layout>
              <c:showLegendKey val="0"/>
              <c:showVal val="1"/>
              <c:showCatName val="0"/>
              <c:showSerName val="0"/>
              <c:showPercent val="0"/>
              <c:showBubbleSize val="0"/>
            </c:dLbl>
            <c:dLbl>
              <c:idx val="5"/>
              <c:layout>
                <c:manualLayout>
                  <c:x val="-6.0806035557206942E-2"/>
                  <c:y val="-7.4617737656426181E-2"/>
                </c:manualLayout>
              </c:layout>
              <c:showLegendKey val="0"/>
              <c:showVal val="1"/>
              <c:showCatName val="0"/>
              <c:showSerName val="0"/>
              <c:showPercent val="0"/>
              <c:showBubbleSize val="0"/>
            </c:dLbl>
            <c:dLbl>
              <c:idx val="6"/>
              <c:layout>
                <c:manualLayout>
                  <c:x val="-5.1272547681443424E-2"/>
                  <c:y val="-8.1402236609267389E-2"/>
                </c:manualLayout>
              </c:layout>
              <c:showLegendKey val="0"/>
              <c:showVal val="1"/>
              <c:showCatName val="0"/>
              <c:showSerName val="0"/>
              <c:showPercent val="0"/>
              <c:showBubbleSize val="0"/>
            </c:dLbl>
            <c:dLbl>
              <c:idx val="7"/>
              <c:layout>
                <c:manualLayout>
                  <c:x val="-6.419758215473724E-2"/>
                  <c:y val="-6.7835909345591291E-2"/>
                </c:manualLayout>
              </c:layout>
              <c:showLegendKey val="0"/>
              <c:showVal val="1"/>
              <c:showCatName val="0"/>
              <c:showSerName val="0"/>
              <c:showPercent val="0"/>
              <c:showBubbleSize val="0"/>
            </c:dLbl>
            <c:dLbl>
              <c:idx val="8"/>
              <c:layout>
                <c:manualLayout>
                  <c:x val="-6.3556430237910078E-2"/>
                  <c:y val="-6.7834841088788636E-2"/>
                </c:manualLayout>
              </c:layout>
              <c:showLegendKey val="0"/>
              <c:showVal val="1"/>
              <c:showCatName val="0"/>
              <c:showSerName val="0"/>
              <c:showPercent val="0"/>
              <c:showBubbleSize val="0"/>
            </c:dLbl>
            <c:dLbl>
              <c:idx val="9"/>
              <c:layout>
                <c:manualLayout>
                  <c:x val="-5.6773570443620178E-2"/>
                  <c:y val="-6.7834841088788636E-2"/>
                </c:manualLayout>
              </c:layout>
              <c:showLegendKey val="0"/>
              <c:showVal val="1"/>
              <c:showCatName val="0"/>
              <c:showSerName val="0"/>
              <c:showPercent val="0"/>
              <c:showBubbleSize val="0"/>
            </c:dLbl>
            <c:dLbl>
              <c:idx val="10"/>
              <c:layout>
                <c:manualLayout>
                  <c:x val="-4.9349792133273597E-2"/>
                  <c:y val="-6.7834841088788692E-2"/>
                </c:manualLayout>
              </c:layout>
              <c:showLegendKey val="0"/>
              <c:showVal val="1"/>
              <c:showCatName val="0"/>
              <c:showSerName val="0"/>
              <c:showPercent val="0"/>
              <c:showBubbleSize val="0"/>
            </c:dLbl>
            <c:dLbl>
              <c:idx val="11"/>
              <c:layout>
                <c:manualLayout>
                  <c:x val="-3.7279471281902496E-2"/>
                  <c:y val="7.4617737656426181E-2"/>
                </c:manualLayout>
              </c:layout>
              <c:showLegendKey val="0"/>
              <c:showVal val="1"/>
              <c:showCatName val="0"/>
              <c:showSerName val="0"/>
              <c:showPercent val="0"/>
              <c:showBubbleSize val="0"/>
            </c:dLbl>
            <c:txPr>
              <a:bodyPr/>
              <a:lstStyle/>
              <a:p>
                <a:pPr>
                  <a:defRPr sz="900"/>
                </a:pPr>
                <a:endParaRPr lang="ru-RU"/>
              </a:p>
            </c:txPr>
            <c:showLegendKey val="0"/>
            <c:showVal val="1"/>
            <c:showCatName val="0"/>
            <c:showSerName val="0"/>
            <c:showPercent val="0"/>
            <c:showBubbleSize val="0"/>
            <c:showLeaderLines val="0"/>
          </c:dLbls>
          <c:cat>
            <c:numRef>
              <c:f>Лист1!$A$2:$A$11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Лист1!$B$2:$B$11</c:f>
              <c:numCache>
                <c:formatCode>General</c:formatCode>
                <c:ptCount val="10"/>
                <c:pt idx="0">
                  <c:v>101.5</c:v>
                </c:pt>
                <c:pt idx="1">
                  <c:v>100.9</c:v>
                </c:pt>
                <c:pt idx="2">
                  <c:v>100</c:v>
                </c:pt>
                <c:pt idx="3">
                  <c:v>100.2</c:v>
                </c:pt>
                <c:pt idx="4">
                  <c:v>100.3</c:v>
                </c:pt>
                <c:pt idx="5">
                  <c:v>100.3</c:v>
                </c:pt>
                <c:pt idx="6">
                  <c:v>100</c:v>
                </c:pt>
                <c:pt idx="7">
                  <c:v>99.8</c:v>
                </c:pt>
                <c:pt idx="8">
                  <c:v>106.5</c:v>
                </c:pt>
                <c:pt idx="9">
                  <c:v>106.2</c:v>
                </c:pt>
              </c:numCache>
            </c:numRef>
          </c:val>
          <c:smooth val="0"/>
        </c:ser>
        <c:dLbls>
          <c:showLegendKey val="0"/>
          <c:showVal val="1"/>
          <c:showCatName val="0"/>
          <c:showSerName val="0"/>
          <c:showPercent val="0"/>
          <c:showBubbleSize val="0"/>
        </c:dLbls>
        <c:marker val="1"/>
        <c:smooth val="0"/>
        <c:axId val="118053120"/>
        <c:axId val="118076544"/>
      </c:lineChart>
      <c:catAx>
        <c:axId val="118053120"/>
        <c:scaling>
          <c:orientation val="minMax"/>
        </c:scaling>
        <c:delete val="0"/>
        <c:axPos val="b"/>
        <c:numFmt formatCode="General" sourceLinked="1"/>
        <c:majorTickMark val="none"/>
        <c:minorTickMark val="none"/>
        <c:tickLblPos val="nextTo"/>
        <c:txPr>
          <a:bodyPr/>
          <a:lstStyle/>
          <a:p>
            <a:pPr>
              <a:defRPr sz="1000"/>
            </a:pPr>
            <a:endParaRPr lang="ru-RU"/>
          </a:p>
        </c:txPr>
        <c:crossAx val="118076544"/>
        <c:crosses val="autoZero"/>
        <c:auto val="1"/>
        <c:lblAlgn val="ctr"/>
        <c:lblOffset val="100"/>
        <c:noMultiLvlLbl val="0"/>
      </c:catAx>
      <c:valAx>
        <c:axId val="118076544"/>
        <c:scaling>
          <c:orientation val="minMax"/>
        </c:scaling>
        <c:delete val="1"/>
        <c:axPos val="l"/>
        <c:numFmt formatCode="General" sourceLinked="1"/>
        <c:majorTickMark val="out"/>
        <c:minorTickMark val="none"/>
        <c:tickLblPos val="nextTo"/>
        <c:crossAx val="118053120"/>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90902515789045"/>
          <c:y val="0.55940882300955519"/>
          <c:w val="0.34866900855696331"/>
          <c:h val="0.22999809887118844"/>
        </c:manualLayout>
      </c:layout>
      <c:doughnutChart>
        <c:varyColors val="1"/>
        <c:ser>
          <c:idx val="0"/>
          <c:order val="0"/>
          <c:tx>
            <c:strRef>
              <c:f>Лист1!$B$1</c:f>
              <c:strCache>
                <c:ptCount val="1"/>
                <c:pt idx="0">
                  <c:v>Столбец1</c:v>
                </c:pt>
              </c:strCache>
            </c:strRef>
          </c:tx>
          <c:spPr>
            <a:ln>
              <a:solidFill>
                <a:schemeClr val="bg1"/>
              </a:solidFill>
            </a:ln>
          </c:spPr>
          <c:dPt>
            <c:idx val="0"/>
            <c:bubble3D val="0"/>
            <c:spPr>
              <a:solidFill>
                <a:schemeClr val="accent4">
                  <a:lumMod val="75000"/>
                </a:schemeClr>
              </a:solidFill>
              <a:ln>
                <a:solidFill>
                  <a:schemeClr val="bg1"/>
                </a:solidFill>
              </a:ln>
            </c:spPr>
          </c:dPt>
          <c:dPt>
            <c:idx val="1"/>
            <c:bubble3D val="0"/>
            <c:spPr>
              <a:solidFill>
                <a:schemeClr val="accent4">
                  <a:lumMod val="60000"/>
                  <a:lumOff val="40000"/>
                </a:schemeClr>
              </a:solidFill>
              <a:ln>
                <a:solidFill>
                  <a:schemeClr val="bg1"/>
                </a:solidFill>
              </a:ln>
            </c:spPr>
          </c:dPt>
          <c:dPt>
            <c:idx val="2"/>
            <c:bubble3D val="0"/>
            <c:spPr>
              <a:solidFill>
                <a:schemeClr val="tx2">
                  <a:lumMod val="75000"/>
                </a:schemeClr>
              </a:solidFill>
              <a:ln>
                <a:solidFill>
                  <a:schemeClr val="bg1"/>
                </a:solidFill>
              </a:ln>
            </c:spPr>
          </c:dPt>
          <c:dPt>
            <c:idx val="3"/>
            <c:bubble3D val="0"/>
            <c:spPr>
              <a:solidFill>
                <a:srgbClr val="00B0F0"/>
              </a:solidFill>
              <a:ln>
                <a:solidFill>
                  <a:schemeClr val="bg1"/>
                </a:solidFill>
              </a:ln>
            </c:spPr>
          </c:dPt>
          <c:dPt>
            <c:idx val="4"/>
            <c:bubble3D val="0"/>
            <c:spPr>
              <a:solidFill>
                <a:srgbClr val="3C905C"/>
              </a:solidFill>
              <a:ln>
                <a:solidFill>
                  <a:schemeClr val="bg1"/>
                </a:solidFill>
              </a:ln>
            </c:spPr>
          </c:dPt>
          <c:dPt>
            <c:idx val="5"/>
            <c:bubble3D val="0"/>
            <c:spPr>
              <a:solidFill>
                <a:srgbClr val="9663B5"/>
              </a:solidFill>
              <a:ln>
                <a:solidFill>
                  <a:schemeClr val="bg1"/>
                </a:solidFill>
              </a:ln>
            </c:spPr>
          </c:dPt>
          <c:dPt>
            <c:idx val="6"/>
            <c:bubble3D val="0"/>
            <c:spPr>
              <a:solidFill>
                <a:srgbClr val="265C9E"/>
              </a:solidFill>
              <a:ln>
                <a:solidFill>
                  <a:schemeClr val="bg1"/>
                </a:solidFill>
              </a:ln>
            </c:spPr>
          </c:dPt>
          <c:dPt>
            <c:idx val="7"/>
            <c:bubble3D val="0"/>
            <c:spPr>
              <a:solidFill>
                <a:srgbClr val="BEB39E"/>
              </a:solidFill>
              <a:ln>
                <a:solidFill>
                  <a:schemeClr val="bg1"/>
                </a:solidFill>
              </a:ln>
            </c:spPr>
          </c:dPt>
          <c:dPt>
            <c:idx val="8"/>
            <c:bubble3D val="0"/>
            <c:spPr>
              <a:solidFill>
                <a:schemeClr val="accent1">
                  <a:lumMod val="60000"/>
                  <a:lumOff val="40000"/>
                </a:schemeClr>
              </a:solidFill>
              <a:ln>
                <a:solidFill>
                  <a:schemeClr val="bg1"/>
                </a:solidFill>
              </a:ln>
            </c:spPr>
          </c:dPt>
          <c:dPt>
            <c:idx val="9"/>
            <c:bubble3D val="0"/>
            <c:spPr>
              <a:solidFill>
                <a:srgbClr val="75A4DD"/>
              </a:solidFill>
              <a:ln>
                <a:solidFill>
                  <a:schemeClr val="bg1"/>
                </a:solidFill>
              </a:ln>
            </c:spPr>
          </c:dPt>
          <c:dPt>
            <c:idx val="10"/>
            <c:bubble3D val="0"/>
            <c:spPr>
              <a:solidFill>
                <a:srgbClr val="64B7CE"/>
              </a:solidFill>
              <a:ln>
                <a:solidFill>
                  <a:schemeClr val="bg1"/>
                </a:solidFill>
              </a:ln>
            </c:spPr>
          </c:dPt>
          <c:dPt>
            <c:idx val="11"/>
            <c:bubble3D val="0"/>
            <c:spPr>
              <a:solidFill>
                <a:srgbClr val="DCBCEA"/>
              </a:solidFill>
              <a:ln>
                <a:solidFill>
                  <a:schemeClr val="bg1"/>
                </a:solidFill>
              </a:ln>
            </c:spPr>
          </c:dPt>
          <c:dPt>
            <c:idx val="12"/>
            <c:bubble3D val="0"/>
            <c:spPr>
              <a:solidFill>
                <a:srgbClr val="9ED6D6"/>
              </a:solidFill>
              <a:ln>
                <a:solidFill>
                  <a:schemeClr val="bg1"/>
                </a:solidFill>
              </a:ln>
            </c:spPr>
          </c:dPt>
          <c:dPt>
            <c:idx val="13"/>
            <c:bubble3D val="0"/>
            <c:spPr>
              <a:solidFill>
                <a:srgbClr val="53D2FF"/>
              </a:solidFill>
              <a:ln>
                <a:solidFill>
                  <a:schemeClr val="bg1"/>
                </a:solidFill>
              </a:ln>
            </c:spPr>
          </c:dPt>
          <c:dPt>
            <c:idx val="14"/>
            <c:bubble3D val="0"/>
            <c:spPr>
              <a:solidFill>
                <a:schemeClr val="accent1">
                  <a:lumMod val="40000"/>
                  <a:lumOff val="60000"/>
                </a:schemeClr>
              </a:solidFill>
              <a:ln>
                <a:solidFill>
                  <a:schemeClr val="bg1"/>
                </a:solidFill>
              </a:ln>
            </c:spPr>
          </c:dPt>
          <c:dPt>
            <c:idx val="15"/>
            <c:bubble3D val="0"/>
            <c:spPr>
              <a:solidFill>
                <a:schemeClr val="accent2">
                  <a:lumMod val="20000"/>
                  <a:lumOff val="80000"/>
                </a:schemeClr>
              </a:solidFill>
              <a:ln>
                <a:solidFill>
                  <a:schemeClr val="bg1"/>
                </a:solidFill>
              </a:ln>
            </c:spPr>
          </c:dPt>
          <c:dPt>
            <c:idx val="16"/>
            <c:bubble3D val="0"/>
            <c:spPr>
              <a:solidFill>
                <a:schemeClr val="accent5">
                  <a:lumMod val="40000"/>
                  <a:lumOff val="60000"/>
                </a:schemeClr>
              </a:solidFill>
              <a:ln>
                <a:solidFill>
                  <a:schemeClr val="bg1"/>
                </a:solidFill>
              </a:ln>
            </c:spPr>
          </c:dPt>
          <c:dPt>
            <c:idx val="17"/>
            <c:bubble3D val="0"/>
            <c:spPr>
              <a:solidFill>
                <a:schemeClr val="tx2">
                  <a:lumMod val="60000"/>
                  <a:lumOff val="40000"/>
                </a:schemeClr>
              </a:solidFill>
              <a:ln>
                <a:solidFill>
                  <a:schemeClr val="bg1"/>
                </a:solidFill>
              </a:ln>
            </c:spPr>
          </c:dPt>
          <c:dPt>
            <c:idx val="18"/>
            <c:bubble3D val="0"/>
            <c:spPr>
              <a:solidFill>
                <a:schemeClr val="tx2">
                  <a:lumMod val="40000"/>
                  <a:lumOff val="60000"/>
                </a:schemeClr>
              </a:solidFill>
              <a:ln>
                <a:solidFill>
                  <a:schemeClr val="bg1"/>
                </a:solidFill>
              </a:ln>
            </c:spPr>
          </c:dPt>
          <c:dLbls>
            <c:dLbl>
              <c:idx val="0"/>
              <c:layout>
                <c:manualLayout>
                  <c:x val="-0.16777086317115128"/>
                  <c:y val="-2.2369416487071303E-2"/>
                </c:manualLayout>
              </c:layout>
              <c:showLegendKey val="0"/>
              <c:showVal val="1"/>
              <c:showCatName val="0"/>
              <c:showSerName val="0"/>
              <c:showPercent val="0"/>
              <c:showBubbleSize val="0"/>
            </c:dLbl>
            <c:dLbl>
              <c:idx val="1"/>
              <c:layout>
                <c:manualLayout>
                  <c:x val="-0.1426050465497484"/>
                  <c:y val="-4.4197250900930206E-2"/>
                </c:manualLayout>
              </c:layout>
              <c:showLegendKey val="0"/>
              <c:showVal val="1"/>
              <c:showCatName val="0"/>
              <c:showSerName val="0"/>
              <c:showPercent val="0"/>
              <c:showBubbleSize val="0"/>
            </c:dLbl>
            <c:dLbl>
              <c:idx val="2"/>
              <c:layout>
                <c:manualLayout>
                  <c:x val="-0.10345856318315062"/>
                  <c:y val="-6.0107041249557285E-2"/>
                </c:manualLayout>
              </c:layout>
              <c:showLegendKey val="0"/>
              <c:showVal val="1"/>
              <c:showCatName val="0"/>
              <c:showSerName val="0"/>
              <c:showPercent val="0"/>
              <c:showBubbleSize val="0"/>
            </c:dLbl>
            <c:dLbl>
              <c:idx val="3"/>
              <c:layout>
                <c:manualLayout>
                  <c:x val="-6.7108257199881546E-2"/>
                  <c:y val="-6.6794686657227348E-2"/>
                </c:manualLayout>
              </c:layout>
              <c:showLegendKey val="0"/>
              <c:showVal val="1"/>
              <c:showCatName val="0"/>
              <c:showSerName val="0"/>
              <c:showPercent val="0"/>
              <c:showBubbleSize val="0"/>
            </c:dLbl>
            <c:dLbl>
              <c:idx val="4"/>
              <c:layout>
                <c:manualLayout>
                  <c:x val="-2.7961773833283875E-2"/>
                  <c:y val="-7.2712585487256121E-2"/>
                </c:manualLayout>
              </c:layout>
              <c:showLegendKey val="0"/>
              <c:showVal val="1"/>
              <c:showCatName val="0"/>
              <c:showSerName val="0"/>
              <c:showPercent val="0"/>
              <c:showBubbleSize val="0"/>
            </c:dLbl>
            <c:dLbl>
              <c:idx val="5"/>
              <c:layout>
                <c:manualLayout>
                  <c:x val="5.5919144237618857E-3"/>
                  <c:y val="-7.1558837032014044E-2"/>
                </c:manualLayout>
              </c:layout>
              <c:showLegendKey val="0"/>
              <c:showVal val="1"/>
              <c:showCatName val="0"/>
              <c:showSerName val="0"/>
              <c:showPercent val="0"/>
              <c:showBubbleSize val="0"/>
            </c:dLbl>
            <c:dLbl>
              <c:idx val="6"/>
              <c:layout>
                <c:manualLayout>
                  <c:x val="3.0757951216612272E-2"/>
                  <c:y val="-6.341128736048518E-2"/>
                </c:manualLayout>
              </c:layout>
              <c:showLegendKey val="0"/>
              <c:showVal val="1"/>
              <c:showCatName val="0"/>
              <c:showSerName val="0"/>
              <c:showPercent val="0"/>
              <c:showBubbleSize val="0"/>
            </c:dLbl>
            <c:dLbl>
              <c:idx val="7"/>
              <c:layout>
                <c:manualLayout>
                  <c:x val="4.1942220407030953E-2"/>
                  <c:y val="-5.3419831547497E-2"/>
                </c:manualLayout>
              </c:layout>
              <c:showLegendKey val="0"/>
              <c:showVal val="1"/>
              <c:showCatName val="0"/>
              <c:showSerName val="0"/>
              <c:showPercent val="0"/>
              <c:showBubbleSize val="0"/>
            </c:dLbl>
            <c:dLbl>
              <c:idx val="8"/>
              <c:layout>
                <c:manualLayout>
                  <c:x val="6.4311419302210737E-2"/>
                  <c:y val="-4.7501787482264968E-2"/>
                </c:manualLayout>
              </c:layout>
              <c:showLegendKey val="0"/>
              <c:showVal val="1"/>
              <c:showCatName val="0"/>
              <c:showSerName val="0"/>
              <c:showPercent val="0"/>
              <c:showBubbleSize val="0"/>
            </c:dLbl>
            <c:dLbl>
              <c:idx val="9"/>
              <c:layout>
                <c:manualLayout>
                  <c:x val="6.7108037028434042E-2"/>
                  <c:y val="-3.382121226952807E-2"/>
                </c:manualLayout>
              </c:layout>
              <c:showLegendKey val="0"/>
              <c:showVal val="1"/>
              <c:showCatName val="0"/>
              <c:showSerName val="0"/>
              <c:showPercent val="0"/>
              <c:showBubbleSize val="0"/>
            </c:dLbl>
            <c:dLbl>
              <c:idx val="10"/>
              <c:layout>
                <c:manualLayout>
                  <c:x val="7.2700171623643325E-2"/>
                  <c:y val="-1.9371180949556473E-2"/>
                </c:manualLayout>
              </c:layout>
              <c:showLegendKey val="0"/>
              <c:showVal val="1"/>
              <c:showCatName val="0"/>
              <c:showSerName val="0"/>
              <c:showPercent val="0"/>
              <c:showBubbleSize val="0"/>
            </c:dLbl>
            <c:dLbl>
              <c:idx val="11"/>
              <c:layout>
                <c:manualLayout>
                  <c:x val="6.7927074813157004E-2"/>
                  <c:y val="-4.9214400999915324E-3"/>
                </c:manualLayout>
              </c:layout>
              <c:showLegendKey val="0"/>
              <c:showVal val="1"/>
              <c:showCatName val="0"/>
              <c:showSerName val="0"/>
              <c:showPercent val="0"/>
              <c:showBubbleSize val="0"/>
            </c:dLbl>
            <c:dLbl>
              <c:idx val="12"/>
              <c:layout>
                <c:manualLayout>
                  <c:x val="7.3272397215711868E-2"/>
                  <c:y val="6.6087826922627251E-3"/>
                </c:manualLayout>
              </c:layout>
              <c:showLegendKey val="0"/>
              <c:showVal val="1"/>
              <c:showCatName val="0"/>
              <c:showSerName val="0"/>
              <c:showPercent val="0"/>
              <c:showBubbleSize val="0"/>
            </c:dLbl>
            <c:dLbl>
              <c:idx val="13"/>
              <c:layout>
                <c:manualLayout>
                  <c:x val="8.2364597311926802E-2"/>
                  <c:y val="1.4065158031150918E-2"/>
                </c:manualLayout>
              </c:layout>
              <c:showLegendKey val="0"/>
              <c:showVal val="1"/>
              <c:showCatName val="0"/>
              <c:showSerName val="0"/>
              <c:showPercent val="0"/>
              <c:showBubbleSize val="0"/>
            </c:dLbl>
            <c:dLbl>
              <c:idx val="14"/>
              <c:layout>
                <c:manualLayout>
                  <c:x val="8.6681058540285211E-2"/>
                  <c:y val="3.3742494789323993E-2"/>
                </c:manualLayout>
              </c:layout>
              <c:showLegendKey val="0"/>
              <c:showVal val="1"/>
              <c:showCatName val="0"/>
              <c:showSerName val="0"/>
              <c:showPercent val="0"/>
              <c:showBubbleSize val="0"/>
            </c:dLbl>
            <c:dLbl>
              <c:idx val="15"/>
              <c:layout>
                <c:manualLayout>
                  <c:x val="2.7957370404334881E-3"/>
                  <c:y val="4.9730566912544891E-2"/>
                </c:manualLayout>
              </c:layout>
              <c:showLegendKey val="0"/>
              <c:showVal val="1"/>
              <c:showCatName val="0"/>
              <c:showSerName val="0"/>
              <c:showPercent val="0"/>
              <c:showBubbleSize val="0"/>
            </c:dLbl>
            <c:dLbl>
              <c:idx val="16"/>
              <c:layout>
                <c:manualLayout>
                  <c:x val="-2.7961773833283979E-2"/>
                  <c:y val="4.3506657509102979E-2"/>
                </c:manualLayout>
              </c:layout>
              <c:showLegendKey val="0"/>
              <c:showVal val="1"/>
              <c:showCatName val="0"/>
              <c:showSerName val="0"/>
              <c:showPercent val="0"/>
              <c:showBubbleSize val="0"/>
            </c:dLbl>
            <c:dLbl>
              <c:idx val="17"/>
              <c:layout>
                <c:manualLayout>
                  <c:x val="-3.3554128599940773E-2"/>
                  <c:y val="4.4581398013734314E-2"/>
                </c:manualLayout>
              </c:layout>
              <c:showLegendKey val="0"/>
              <c:showVal val="1"/>
              <c:showCatName val="0"/>
              <c:showSerName val="0"/>
              <c:showPercent val="0"/>
              <c:showBubbleSize val="0"/>
            </c:dLbl>
            <c:dLbl>
              <c:idx val="18"/>
              <c:layout>
                <c:manualLayout>
                  <c:x val="-0.11743945009979281"/>
                  <c:y val="3.6277575263423983E-2"/>
                </c:manualLayout>
              </c:layout>
              <c:showLegendKey val="0"/>
              <c:showVal val="1"/>
              <c:showCatName val="0"/>
              <c:showSerName val="0"/>
              <c:showPercent val="0"/>
              <c:showBubbleSize val="0"/>
            </c:dLbl>
            <c:spPr>
              <a:ln w="3175"/>
            </c:spPr>
            <c:txPr>
              <a:bodyPr anchor="t" anchorCtr="1"/>
              <a:lstStyle/>
              <a:p>
                <a:pPr>
                  <a:defRPr sz="700" b="1"/>
                </a:pPr>
                <a:endParaRPr lang="ru-RU"/>
              </a:p>
            </c:txPr>
            <c:showLegendKey val="0"/>
            <c:showVal val="1"/>
            <c:showCatName val="0"/>
            <c:showSerName val="0"/>
            <c:showPercent val="0"/>
            <c:showBubbleSize val="0"/>
            <c:showLeaderLines val="1"/>
          </c:dLbls>
          <c:cat>
            <c:strRef>
              <c:f>Лист1!$A$2:$A$20</c:f>
              <c:strCache>
                <c:ptCount val="19"/>
                <c:pt idx="0">
                  <c:v>0,5% 给水，排水，废料加工，污染消除，物污染环境房态</c:v>
                </c:pt>
                <c:pt idx="1">
                  <c:v>0,8% 电能，煤气，空气调节</c:v>
                </c:pt>
                <c:pt idx="2">
                  <c:v>1,3% 财务活动，保险业务</c:v>
                </c:pt>
                <c:pt idx="3">
                  <c:v>1,6%公共行政，安全保证，社会保证</c:v>
                </c:pt>
                <c:pt idx="4">
                  <c:v>1,8% 教育</c:v>
                </c:pt>
                <c:pt idx="5">
                  <c:v>1,9% 文化、运动、休闲娱乐的活动</c:v>
                </c:pt>
                <c:pt idx="6">
                  <c:v>2,3% 酒店和餐饮场所的活动</c:v>
                </c:pt>
                <c:pt idx="7">
                  <c:v>2,4% 保健事业，社会服务</c:v>
                </c:pt>
                <c:pt idx="8">
                  <c:v>2,5% 信息，通信</c:v>
                </c:pt>
                <c:pt idx="9">
                  <c:v>2,7%农业，林业，狩猎，渔业，养鱼业</c:v>
                </c:pt>
                <c:pt idx="10">
                  <c:v>4,0% 行政活动与延伸服务</c:v>
                </c:pt>
                <c:pt idx="11">
                  <c:v>4,9% 制造业</c:v>
                </c:pt>
                <c:pt idx="12">
                  <c:v>5,4%提供其他的服务</c:v>
                </c:pt>
                <c:pt idx="13">
                  <c:v>5,6% 房地产业务的活动</c:v>
                </c:pt>
                <c:pt idx="14">
                  <c:v>5,7% 运输，贮藏</c:v>
                </c:pt>
                <c:pt idx="15">
                  <c:v>6,6% 矿产资源开采</c:v>
                </c:pt>
                <c:pt idx="16">
                  <c:v>7,7% 职业科学技术活动</c:v>
                </c:pt>
                <c:pt idx="17">
                  <c:v>12,5% 建设</c:v>
                </c:pt>
                <c:pt idx="18">
                  <c:v>29,8% 零售商业，批发商业，汽车与摩托车修</c:v>
                </c:pt>
              </c:strCache>
            </c:strRef>
          </c:cat>
          <c:val>
            <c:numRef>
              <c:f>Лист1!$B$2:$B$20</c:f>
              <c:numCache>
                <c:formatCode>0.0%</c:formatCode>
                <c:ptCount val="19"/>
                <c:pt idx="0">
                  <c:v>5.0000000000000001E-3</c:v>
                </c:pt>
                <c:pt idx="1">
                  <c:v>8.0000000000000002E-3</c:v>
                </c:pt>
                <c:pt idx="2">
                  <c:v>1.2999999999999999E-2</c:v>
                </c:pt>
                <c:pt idx="3">
                  <c:v>1.6E-2</c:v>
                </c:pt>
                <c:pt idx="4">
                  <c:v>1.7999999999999999E-2</c:v>
                </c:pt>
                <c:pt idx="5">
                  <c:v>1.9E-2</c:v>
                </c:pt>
                <c:pt idx="6">
                  <c:v>2.3E-2</c:v>
                </c:pt>
                <c:pt idx="7">
                  <c:v>2.4E-2</c:v>
                </c:pt>
                <c:pt idx="8">
                  <c:v>2.5000000000000001E-2</c:v>
                </c:pt>
                <c:pt idx="9">
                  <c:v>2.7E-2</c:v>
                </c:pt>
                <c:pt idx="10">
                  <c:v>0.04</c:v>
                </c:pt>
                <c:pt idx="11">
                  <c:v>4.9000000000000002E-2</c:v>
                </c:pt>
                <c:pt idx="12">
                  <c:v>5.3999999999999999E-2</c:v>
                </c:pt>
                <c:pt idx="13">
                  <c:v>5.6000000000000001E-2</c:v>
                </c:pt>
                <c:pt idx="14">
                  <c:v>5.7000000000000002E-2</c:v>
                </c:pt>
                <c:pt idx="15">
                  <c:v>6.6000000000000003E-2</c:v>
                </c:pt>
                <c:pt idx="16">
                  <c:v>7.6999999999999999E-2</c:v>
                </c:pt>
                <c:pt idx="17">
                  <c:v>0.125</c:v>
                </c:pt>
                <c:pt idx="18">
                  <c:v>0.29799999999999999</c:v>
                </c:pt>
              </c:numCache>
            </c:numRef>
          </c:val>
        </c:ser>
        <c:dLbls>
          <c:showLegendKey val="0"/>
          <c:showVal val="1"/>
          <c:showCatName val="0"/>
          <c:showSerName val="0"/>
          <c:showPercent val="0"/>
          <c:showBubbleSize val="0"/>
          <c:showLeaderLines val="1"/>
        </c:dLbls>
        <c:firstSliceAng val="0"/>
        <c:holeSize val="50"/>
      </c:doughnutChart>
      <c:spPr>
        <a:noFill/>
        <a:ln w="25400">
          <a:noFill/>
        </a:ln>
      </c:spPr>
    </c:plotArea>
    <c:legend>
      <c:legendPos val="l"/>
      <c:legendEntry>
        <c:idx val="0"/>
        <c:txPr>
          <a:bodyPr/>
          <a:lstStyle/>
          <a:p>
            <a:pPr defTabSz="720000">
              <a:defRPr sz="1000" b="0" baseline="0"/>
            </a:pPr>
            <a:endParaRPr lang="ru-RU"/>
          </a:p>
        </c:txPr>
      </c:legendEntry>
      <c:legendEntry>
        <c:idx val="1"/>
        <c:txPr>
          <a:bodyPr/>
          <a:lstStyle/>
          <a:p>
            <a:pPr defTabSz="720000">
              <a:defRPr sz="1000" b="0" baseline="0"/>
            </a:pPr>
            <a:endParaRPr lang="ru-RU"/>
          </a:p>
        </c:txPr>
      </c:legendEntry>
      <c:legendEntry>
        <c:idx val="2"/>
        <c:txPr>
          <a:bodyPr/>
          <a:lstStyle/>
          <a:p>
            <a:pPr defTabSz="720000">
              <a:defRPr sz="1000" b="0" baseline="0"/>
            </a:pPr>
            <a:endParaRPr lang="ru-RU"/>
          </a:p>
        </c:txPr>
      </c:legendEntry>
      <c:legendEntry>
        <c:idx val="3"/>
        <c:txPr>
          <a:bodyPr/>
          <a:lstStyle/>
          <a:p>
            <a:pPr defTabSz="720000">
              <a:defRPr sz="1000" b="0" baseline="0"/>
            </a:pPr>
            <a:endParaRPr lang="ru-RU"/>
          </a:p>
        </c:txPr>
      </c:legendEntry>
      <c:legendEntry>
        <c:idx val="4"/>
        <c:txPr>
          <a:bodyPr/>
          <a:lstStyle/>
          <a:p>
            <a:pPr defTabSz="720000">
              <a:defRPr sz="1000" b="0" baseline="0"/>
            </a:pPr>
            <a:endParaRPr lang="ru-RU"/>
          </a:p>
        </c:txPr>
      </c:legendEntry>
      <c:legendEntry>
        <c:idx val="5"/>
        <c:txPr>
          <a:bodyPr/>
          <a:lstStyle/>
          <a:p>
            <a:pPr defTabSz="720000">
              <a:defRPr sz="1000" b="0" baseline="0"/>
            </a:pPr>
            <a:endParaRPr lang="ru-RU"/>
          </a:p>
        </c:txPr>
      </c:legendEntry>
      <c:legendEntry>
        <c:idx val="6"/>
        <c:txPr>
          <a:bodyPr/>
          <a:lstStyle/>
          <a:p>
            <a:pPr defTabSz="720000">
              <a:defRPr sz="1000" b="0" baseline="0"/>
            </a:pPr>
            <a:endParaRPr lang="ru-RU"/>
          </a:p>
        </c:txPr>
      </c:legendEntry>
      <c:legendEntry>
        <c:idx val="7"/>
        <c:txPr>
          <a:bodyPr/>
          <a:lstStyle/>
          <a:p>
            <a:pPr defTabSz="720000">
              <a:defRPr sz="1000" b="0" baseline="0"/>
            </a:pPr>
            <a:endParaRPr lang="ru-RU"/>
          </a:p>
        </c:txPr>
      </c:legendEntry>
      <c:legendEntry>
        <c:idx val="8"/>
        <c:txPr>
          <a:bodyPr/>
          <a:lstStyle/>
          <a:p>
            <a:pPr defTabSz="720000">
              <a:defRPr sz="1000" b="0" baseline="0"/>
            </a:pPr>
            <a:endParaRPr lang="ru-RU"/>
          </a:p>
        </c:txPr>
      </c:legendEntry>
      <c:legendEntry>
        <c:idx val="9"/>
        <c:txPr>
          <a:bodyPr/>
          <a:lstStyle/>
          <a:p>
            <a:pPr defTabSz="720000">
              <a:defRPr sz="1000" b="0"/>
            </a:pPr>
            <a:endParaRPr lang="ru-RU"/>
          </a:p>
        </c:txPr>
      </c:legendEntry>
      <c:legendEntry>
        <c:idx val="10"/>
        <c:txPr>
          <a:bodyPr/>
          <a:lstStyle/>
          <a:p>
            <a:pPr defTabSz="720000">
              <a:defRPr sz="1000" b="0"/>
            </a:pPr>
            <a:endParaRPr lang="ru-RU"/>
          </a:p>
        </c:txPr>
      </c:legendEntry>
      <c:legendEntry>
        <c:idx val="11"/>
        <c:txPr>
          <a:bodyPr/>
          <a:lstStyle/>
          <a:p>
            <a:pPr defTabSz="720000">
              <a:defRPr sz="1000" b="0"/>
            </a:pPr>
            <a:endParaRPr lang="ru-RU"/>
          </a:p>
        </c:txPr>
      </c:legendEntry>
      <c:legendEntry>
        <c:idx val="12"/>
        <c:txPr>
          <a:bodyPr/>
          <a:lstStyle/>
          <a:p>
            <a:pPr defTabSz="720000">
              <a:defRPr sz="1000" b="0"/>
            </a:pPr>
            <a:endParaRPr lang="ru-RU"/>
          </a:p>
        </c:txPr>
      </c:legendEntry>
      <c:legendEntry>
        <c:idx val="13"/>
        <c:txPr>
          <a:bodyPr/>
          <a:lstStyle/>
          <a:p>
            <a:pPr defTabSz="720000">
              <a:defRPr sz="1000" b="0"/>
            </a:pPr>
            <a:endParaRPr lang="ru-RU"/>
          </a:p>
        </c:txPr>
      </c:legendEntry>
      <c:legendEntry>
        <c:idx val="14"/>
        <c:txPr>
          <a:bodyPr/>
          <a:lstStyle/>
          <a:p>
            <a:pPr defTabSz="720000">
              <a:defRPr sz="1000" b="0"/>
            </a:pPr>
            <a:endParaRPr lang="ru-RU"/>
          </a:p>
        </c:txPr>
      </c:legendEntry>
      <c:legendEntry>
        <c:idx val="15"/>
        <c:txPr>
          <a:bodyPr/>
          <a:lstStyle/>
          <a:p>
            <a:pPr defTabSz="720000">
              <a:defRPr sz="1000" b="0"/>
            </a:pPr>
            <a:endParaRPr lang="ru-RU"/>
          </a:p>
        </c:txPr>
      </c:legendEntry>
      <c:legendEntry>
        <c:idx val="16"/>
        <c:txPr>
          <a:bodyPr/>
          <a:lstStyle/>
          <a:p>
            <a:pPr defTabSz="720000">
              <a:defRPr sz="1000" b="0"/>
            </a:pPr>
            <a:endParaRPr lang="ru-RU"/>
          </a:p>
        </c:txPr>
      </c:legendEntry>
      <c:legendEntry>
        <c:idx val="17"/>
        <c:txPr>
          <a:bodyPr/>
          <a:lstStyle/>
          <a:p>
            <a:pPr defTabSz="720000">
              <a:defRPr sz="1000" b="0"/>
            </a:pPr>
            <a:endParaRPr lang="ru-RU"/>
          </a:p>
        </c:txPr>
      </c:legendEntry>
      <c:legendEntry>
        <c:idx val="18"/>
        <c:txPr>
          <a:bodyPr/>
          <a:lstStyle/>
          <a:p>
            <a:pPr defTabSz="720000">
              <a:defRPr sz="1000" b="0"/>
            </a:pPr>
            <a:endParaRPr lang="ru-RU"/>
          </a:p>
        </c:txPr>
      </c:legendEntry>
      <c:layout>
        <c:manualLayout>
          <c:xMode val="edge"/>
          <c:yMode val="edge"/>
          <c:x val="0"/>
          <c:y val="0.26485106202516256"/>
          <c:w val="0.65493850061042536"/>
          <c:h val="0.70150767212223342"/>
        </c:manualLayout>
      </c:layout>
      <c:overlay val="1"/>
      <c:spPr>
        <a:effectLst>
          <a:softEdge rad="12700"/>
        </a:effectLst>
      </c:spPr>
      <c:txPr>
        <a:bodyPr/>
        <a:lstStyle/>
        <a:p>
          <a:pPr defTabSz="720000">
            <a:defRPr sz="10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63E-2"/>
          <c:y val="8.5111955059113495E-2"/>
          <c:w val="0.48187594950603491"/>
          <c:h val="0.83205010943448776"/>
        </c:manualLayout>
      </c:layout>
      <c:doughnutChart>
        <c:varyColors val="1"/>
        <c:ser>
          <c:idx val="0"/>
          <c:order val="0"/>
          <c:tx>
            <c:strRef>
              <c:f>Лист1!$B$1</c:f>
              <c:strCache>
                <c:ptCount val="1"/>
                <c:pt idx="0">
                  <c:v>%</c:v>
                </c:pt>
              </c:strCache>
            </c:strRef>
          </c:tx>
          <c:dPt>
            <c:idx val="0"/>
            <c:bubble3D val="0"/>
            <c:spPr>
              <a:pattFill prst="pct90">
                <a:fgClr>
                  <a:srgbClr val="417CC3"/>
                </a:fgClr>
                <a:bgClr>
                  <a:schemeClr val="bg1"/>
                </a:bgClr>
              </a:pattFill>
              <a:ln>
                <a:solidFill>
                  <a:schemeClr val="bg1"/>
                </a:solidFill>
              </a:ln>
            </c:spPr>
          </c:dPt>
          <c:dPt>
            <c:idx val="1"/>
            <c:bubble3D val="0"/>
            <c:spPr>
              <a:solidFill>
                <a:schemeClr val="accent1">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tx>
                <c:rich>
                  <a:bodyPr/>
                  <a:lstStyle/>
                  <a:p>
                    <a:r>
                      <a:rPr lang="en-US" sz="1400" b="1" smtClean="0">
                        <a:solidFill>
                          <a:schemeClr val="bg1"/>
                        </a:solidFill>
                      </a:rPr>
                      <a:t>66,2</a:t>
                    </a:r>
                    <a:r>
                      <a:rPr lang="ru-RU" sz="1400" b="1"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1"/>
              <c:layout/>
              <c:tx>
                <c:rich>
                  <a:bodyPr/>
                  <a:lstStyle/>
                  <a:p>
                    <a:r>
                      <a:rPr lang="en-US" sz="1400" b="1" dirty="0" smtClean="0">
                        <a:solidFill>
                          <a:schemeClr val="bg1"/>
                        </a:solidFill>
                      </a:rPr>
                      <a:t>17,7</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2"/>
              <c:layout>
                <c:manualLayout>
                  <c:x val="-9.3120196105804032E-4"/>
                  <c:y val="-1.3756186410619589E-2"/>
                </c:manualLayout>
              </c:layout>
              <c:tx>
                <c:rich>
                  <a:bodyPr/>
                  <a:lstStyle/>
                  <a:p>
                    <a:r>
                      <a:rPr lang="en-US" sz="1400" b="1" dirty="0" smtClean="0">
                        <a:solidFill>
                          <a:schemeClr val="bg1"/>
                        </a:solidFill>
                      </a:rPr>
                      <a:t>16,1</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spPr>
              <a:noFill/>
            </c:spPr>
            <c:txPr>
              <a:bodyPr/>
              <a:lstStyle/>
              <a:p>
                <a:pPr>
                  <a:defRPr sz="1400"/>
                </a:pPr>
                <a:endParaRPr lang="ru-RU"/>
              </a:p>
            </c:txPr>
            <c:showLegendKey val="0"/>
            <c:showVal val="1"/>
            <c:showCatName val="0"/>
            <c:showSerName val="0"/>
            <c:showPercent val="0"/>
            <c:showBubbleSize val="0"/>
            <c:separator> </c:separator>
            <c:showLeaderLines val="1"/>
          </c:dLbls>
          <c:cat>
            <c:strRef>
              <c:f>Лист1!$A$2:$A$4</c:f>
              <c:strCache>
                <c:ptCount val="3"/>
                <c:pt idx="0">
                  <c:v>劳动年龄人口
</c:v>
                </c:pt>
                <c:pt idx="1">
                  <c:v>退休年龄人口
</c:v>
                </c:pt>
                <c:pt idx="2">
                  <c:v>未成年人口（不满16岁）
</c:v>
                </c:pt>
              </c:strCache>
            </c:strRef>
          </c:cat>
          <c:val>
            <c:numRef>
              <c:f>Лист1!$B$2:$B$4</c:f>
              <c:numCache>
                <c:formatCode>General</c:formatCode>
                <c:ptCount val="3"/>
                <c:pt idx="0">
                  <c:v>66.2</c:v>
                </c:pt>
                <c:pt idx="1">
                  <c:v>17.7</c:v>
                </c:pt>
                <c:pt idx="2">
                  <c:v>16.100000000000001</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egendEntry>
        <c:idx val="2"/>
        <c:txPr>
          <a:bodyPr/>
          <a:lstStyle/>
          <a:p>
            <a:pPr>
              <a:defRPr sz="1200"/>
            </a:pPr>
            <a:endParaRPr lang="ru-RU"/>
          </a:p>
        </c:txPr>
      </c:legendEntry>
      <c:layout>
        <c:manualLayout>
          <c:xMode val="edge"/>
          <c:yMode val="edge"/>
          <c:x val="0.53636139836519281"/>
          <c:y val="9.1632803449683331E-2"/>
          <c:w val="0.44232525843758019"/>
          <c:h val="0.60777625818202696"/>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56E-2"/>
          <c:y val="0.11008173572613301"/>
          <c:w val="0.48187594950603491"/>
          <c:h val="0.83205010943448776"/>
        </c:manualLayout>
      </c:layout>
      <c:doughnutChart>
        <c:varyColors val="1"/>
        <c:ser>
          <c:idx val="0"/>
          <c:order val="0"/>
          <c:tx>
            <c:strRef>
              <c:f>Лист1!$B$1</c:f>
              <c:strCache>
                <c:ptCount val="1"/>
                <c:pt idx="0">
                  <c:v>Численность</c:v>
                </c:pt>
              </c:strCache>
            </c:strRef>
          </c:tx>
          <c:dPt>
            <c:idx val="0"/>
            <c:bubble3D val="0"/>
            <c:spPr>
              <a:pattFill prst="pct90">
                <a:fgClr>
                  <a:srgbClr val="008080"/>
                </a:fgClr>
                <a:bgClr>
                  <a:schemeClr val="bg1"/>
                </a:bgClr>
              </a:pattFill>
              <a:ln>
                <a:solidFill>
                  <a:schemeClr val="bg1"/>
                </a:solidFill>
              </a:ln>
            </c:spPr>
          </c:dPt>
          <c:dPt>
            <c:idx val="1"/>
            <c:bubble3D val="0"/>
            <c:spPr>
              <a:solidFill>
                <a:schemeClr val="tx2">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manualLayout>
                  <c:x val="0.15907179501077059"/>
                  <c:y val="0.10487268557658959"/>
                </c:manualLayout>
              </c:layout>
              <c:tx>
                <c:rich>
                  <a:bodyPr/>
                  <a:lstStyle/>
                  <a:p>
                    <a:r>
                      <a:rPr lang="ru-RU" sz="1400" b="1" dirty="0" smtClean="0">
                        <a:solidFill>
                          <a:srgbClr val="009999"/>
                        </a:solidFill>
                      </a:rPr>
                      <a:t>97,</a:t>
                    </a:r>
                    <a:r>
                      <a:rPr lang="en-US" sz="1400" b="1" dirty="0" smtClean="0">
                        <a:solidFill>
                          <a:srgbClr val="009999"/>
                        </a:solidFill>
                      </a:rPr>
                      <a:t>6</a:t>
                    </a:r>
                    <a:r>
                      <a:rPr lang="ru-RU" sz="1400" b="1" dirty="0" smtClean="0">
                        <a:solidFill>
                          <a:srgbClr val="009999"/>
                        </a:solidFill>
                      </a:rPr>
                      <a:t>%</a:t>
                    </a:r>
                    <a:endParaRPr lang="en-US" b="1" dirty="0">
                      <a:solidFill>
                        <a:srgbClr val="009999"/>
                      </a:solidFill>
                    </a:endParaRPr>
                  </a:p>
                </c:rich>
              </c:tx>
              <c:showLegendKey val="0"/>
              <c:showVal val="1"/>
              <c:showCatName val="0"/>
              <c:showSerName val="0"/>
              <c:showPercent val="0"/>
              <c:showBubbleSize val="0"/>
            </c:dLbl>
            <c:dLbl>
              <c:idx val="1"/>
              <c:layout>
                <c:manualLayout>
                  <c:x val="-2.892214454741282E-2"/>
                  <c:y val="-0.15467776399742988"/>
                </c:manualLayout>
              </c:layout>
              <c:tx>
                <c:rich>
                  <a:bodyPr/>
                  <a:lstStyle/>
                  <a:p>
                    <a:pPr>
                      <a:defRPr sz="1400">
                        <a:solidFill>
                          <a:srgbClr val="417CC3"/>
                        </a:solidFill>
                      </a:defRPr>
                    </a:pPr>
                    <a:r>
                      <a:rPr lang="ru-RU" sz="1400" b="1" dirty="0" smtClean="0">
                        <a:solidFill>
                          <a:srgbClr val="417CC3"/>
                        </a:solidFill>
                      </a:rPr>
                      <a:t>2,</a:t>
                    </a:r>
                    <a:r>
                      <a:rPr lang="en-US" sz="1400" b="1" dirty="0" smtClean="0">
                        <a:solidFill>
                          <a:srgbClr val="417CC3"/>
                        </a:solidFill>
                      </a:rPr>
                      <a:t>4</a:t>
                    </a:r>
                    <a:r>
                      <a:rPr lang="ru-RU" sz="1400" b="1" dirty="0" smtClean="0">
                        <a:solidFill>
                          <a:srgbClr val="417CC3"/>
                        </a:solidFill>
                      </a:rPr>
                      <a:t>%</a:t>
                    </a:r>
                    <a:endParaRPr lang="en-US" sz="1400" b="1" dirty="0">
                      <a:solidFill>
                        <a:srgbClr val="417CC3"/>
                      </a:solidFill>
                    </a:endParaRPr>
                  </a:p>
                </c:rich>
              </c:tx>
              <c:spPr/>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1"/>
          </c:dLbls>
          <c:cat>
            <c:strRef>
              <c:f>Лист1!$A$2:$A$3</c:f>
              <c:strCache>
                <c:ptCount val="2"/>
                <c:pt idx="0">
                  <c:v>23.98万城市人口</c:v>
                </c:pt>
                <c:pt idx="1">
                  <c:v>5.3千农村人口</c:v>
                </c:pt>
              </c:strCache>
            </c:strRef>
          </c:cat>
          <c:val>
            <c:numRef>
              <c:f>Лист1!$B$2:$B$3</c:f>
              <c:numCache>
                <c:formatCode>General</c:formatCode>
                <c:ptCount val="2"/>
                <c:pt idx="0">
                  <c:v>239.86</c:v>
                </c:pt>
                <c:pt idx="1">
                  <c:v>5.38</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manualLayout>
          <c:xMode val="edge"/>
          <c:yMode val="edge"/>
          <c:x val="0.53925361281993411"/>
          <c:y val="0.25143939971860829"/>
          <c:w val="0.41051089943542612"/>
          <c:h val="0.55783669684798787"/>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542293370220565"/>
          <c:y val="4.8885912108938945E-2"/>
          <c:w val="0.4145695079173306"/>
          <c:h val="0.62940874291469218"/>
        </c:manualLayout>
      </c:layout>
      <c:barChart>
        <c:barDir val="col"/>
        <c:grouping val="clustered"/>
        <c:varyColors val="0"/>
        <c:ser>
          <c:idx val="0"/>
          <c:order val="0"/>
          <c:tx>
            <c:strRef>
              <c:f>Лист1!$B$1</c:f>
              <c:strCache>
                <c:ptCount val="1"/>
                <c:pt idx="0">
                  <c:v>俄罗斯游客</c:v>
                </c:pt>
              </c:strCache>
            </c:strRef>
          </c:tx>
          <c:spPr>
            <a:pattFill prst="trellis">
              <a:fgClr>
                <a:schemeClr val="accent1"/>
              </a:fgClr>
              <a:bgClr>
                <a:schemeClr val="bg1"/>
              </a:bgClr>
            </a:pattFill>
          </c:spPr>
          <c:invertIfNegative val="0"/>
          <c:cat>
            <c:numRef>
              <c:f>Лист1!$A$2</c:f>
              <c:numCache>
                <c:formatCode>General</c:formatCode>
                <c:ptCount val="1"/>
                <c:pt idx="0">
                  <c:v>2023</c:v>
                </c:pt>
              </c:numCache>
            </c:numRef>
          </c:cat>
          <c:val>
            <c:numRef>
              <c:f>Лист1!$B$2</c:f>
              <c:numCache>
                <c:formatCode>General</c:formatCode>
                <c:ptCount val="1"/>
                <c:pt idx="0">
                  <c:v>97.7</c:v>
                </c:pt>
              </c:numCache>
            </c:numRef>
          </c:val>
        </c:ser>
        <c:ser>
          <c:idx val="1"/>
          <c:order val="1"/>
          <c:tx>
            <c:strRef>
              <c:f>Лист1!$C$1</c:f>
              <c:strCache>
                <c:ptCount val="1"/>
                <c:pt idx="0">
                  <c:v>国外游客</c:v>
                </c:pt>
              </c:strCache>
            </c:strRef>
          </c:tx>
          <c:spPr>
            <a:pattFill prst="pct80">
              <a:fgClr>
                <a:schemeClr val="accent5">
                  <a:lumMod val="50000"/>
                </a:schemeClr>
              </a:fgClr>
              <a:bgClr>
                <a:schemeClr val="bg1"/>
              </a:bgClr>
            </a:pattFill>
          </c:spPr>
          <c:invertIfNegative val="0"/>
          <c:cat>
            <c:numRef>
              <c:f>Лист1!$A$2</c:f>
              <c:numCache>
                <c:formatCode>General</c:formatCode>
                <c:ptCount val="1"/>
                <c:pt idx="0">
                  <c:v>2023</c:v>
                </c:pt>
              </c:numCache>
            </c:numRef>
          </c:cat>
          <c:val>
            <c:numRef>
              <c:f>Лист1!$C$2</c:f>
              <c:numCache>
                <c:formatCode>General</c:formatCode>
                <c:ptCount val="1"/>
                <c:pt idx="0">
                  <c:v>188.6</c:v>
                </c:pt>
              </c:numCache>
            </c:numRef>
          </c:val>
        </c:ser>
        <c:dLbls>
          <c:showLegendKey val="0"/>
          <c:showVal val="0"/>
          <c:showCatName val="0"/>
          <c:showSerName val="0"/>
          <c:showPercent val="0"/>
          <c:showBubbleSize val="0"/>
        </c:dLbls>
        <c:gapWidth val="150"/>
        <c:axId val="134542080"/>
        <c:axId val="134543616"/>
      </c:barChart>
      <c:catAx>
        <c:axId val="134542080"/>
        <c:scaling>
          <c:orientation val="minMax"/>
        </c:scaling>
        <c:delete val="0"/>
        <c:axPos val="b"/>
        <c:numFmt formatCode="General" sourceLinked="1"/>
        <c:majorTickMark val="none"/>
        <c:minorTickMark val="none"/>
        <c:tickLblPos val="nextTo"/>
        <c:spPr>
          <a:ln w="25400">
            <a:solidFill>
              <a:schemeClr val="tx1">
                <a:lumMod val="75000"/>
                <a:lumOff val="25000"/>
              </a:schemeClr>
            </a:solidFill>
          </a:ln>
        </c:spPr>
        <c:crossAx val="134543616"/>
        <c:crosses val="autoZero"/>
        <c:auto val="1"/>
        <c:lblAlgn val="ctr"/>
        <c:lblOffset val="100"/>
        <c:noMultiLvlLbl val="0"/>
      </c:catAx>
      <c:valAx>
        <c:axId val="134543616"/>
        <c:scaling>
          <c:orientation val="minMax"/>
        </c:scaling>
        <c:delete val="0"/>
        <c:axPos val="l"/>
        <c:title>
          <c:tx>
            <c:rich>
              <a:bodyPr rot="0" vert="horz"/>
              <a:lstStyle/>
              <a:p>
                <a:pPr>
                  <a:defRPr sz="900" b="0"/>
                </a:pPr>
                <a:r>
                  <a:rPr lang="zh-CN" altLang="en-US" sz="900" b="0" dirty="0" smtClean="0"/>
                  <a:t>千人</a:t>
                </a:r>
                <a:endParaRPr lang="ru-RU" sz="900" b="0" dirty="0"/>
              </a:p>
            </c:rich>
          </c:tx>
          <c:layout/>
          <c:overlay val="0"/>
        </c:title>
        <c:numFmt formatCode="General" sourceLinked="1"/>
        <c:majorTickMark val="none"/>
        <c:minorTickMark val="none"/>
        <c:tickLblPos val="nextTo"/>
        <c:spPr>
          <a:ln w="12700">
            <a:solidFill>
              <a:schemeClr val="tx1">
                <a:lumMod val="75000"/>
                <a:lumOff val="25000"/>
              </a:schemeClr>
            </a:solidFill>
          </a:ln>
        </c:spPr>
        <c:txPr>
          <a:bodyPr/>
          <a:lstStyle/>
          <a:p>
            <a:pPr>
              <a:defRPr sz="900" b="0"/>
            </a:pPr>
            <a:endParaRPr lang="ru-RU"/>
          </a:p>
        </c:txPr>
        <c:crossAx val="134542080"/>
        <c:crosses val="autoZero"/>
        <c:crossBetween val="between"/>
      </c:valAx>
      <c:dTable>
        <c:showHorzBorder val="0"/>
        <c:showVertBorder val="0"/>
        <c:showOutline val="0"/>
        <c:showKeys val="1"/>
        <c:txPr>
          <a:bodyPr/>
          <a:lstStyle/>
          <a:p>
            <a:pPr rtl="0">
              <a:defRPr sz="1100" b="0"/>
            </a:pPr>
            <a:endParaRPr lang="ru-RU"/>
          </a:p>
        </c:txPr>
      </c:dTable>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pattFill prst="pct80">
                <a:fgClr>
                  <a:srgbClr val="0070C0"/>
                </a:fgClr>
                <a:bgClr>
                  <a:schemeClr val="bg1"/>
                </a:bgClr>
              </a:pattFill>
              <a:ln>
                <a:solidFill>
                  <a:srgbClr val="0066CC"/>
                </a:solidFill>
              </a:ln>
            </c:spPr>
          </c:dPt>
          <c:dPt>
            <c:idx val="1"/>
            <c:bubble3D val="0"/>
            <c:spPr>
              <a:pattFill prst="pct80">
                <a:fgClr>
                  <a:srgbClr val="4FBDB0"/>
                </a:fgClr>
                <a:bgClr>
                  <a:schemeClr val="bg1"/>
                </a:bgClr>
              </a:pattFill>
            </c:spPr>
          </c:dPt>
          <c:dPt>
            <c:idx val="2"/>
            <c:bubble3D val="0"/>
            <c:spPr>
              <a:solidFill>
                <a:srgbClr val="AABAD7"/>
              </a:solidFill>
            </c:spPr>
          </c:dPt>
          <c:dPt>
            <c:idx val="3"/>
            <c:bubble3D val="0"/>
            <c:spPr>
              <a:solidFill>
                <a:schemeClr val="accent5">
                  <a:lumMod val="75000"/>
                </a:schemeClr>
              </a:solidFill>
            </c:spPr>
          </c:dPt>
          <c:dPt>
            <c:idx val="4"/>
            <c:bubble3D val="0"/>
            <c:spPr>
              <a:solidFill>
                <a:srgbClr val="4FBDB0"/>
              </a:solidFill>
            </c:spPr>
          </c:dPt>
          <c:dPt>
            <c:idx val="5"/>
            <c:bubble3D val="0"/>
            <c:spPr>
              <a:solidFill>
                <a:srgbClr val="0070C0"/>
              </a:solidFill>
            </c:spPr>
          </c:dPt>
          <c:dLbls>
            <c:dLbl>
              <c:idx val="0"/>
              <c:layout>
                <c:manualLayout>
                  <c:x val="9.2743261012491779E-2"/>
                  <c:y val="0.2269770416959766"/>
                </c:manualLayout>
              </c:layout>
              <c:tx>
                <c:rich>
                  <a:bodyPr/>
                  <a:lstStyle/>
                  <a:p>
                    <a:pPr>
                      <a:defRPr sz="1200" b="1"/>
                    </a:pPr>
                    <a:r>
                      <a:rPr lang="ru-RU" sz="1200" b="1" dirty="0" smtClean="0">
                        <a:solidFill>
                          <a:schemeClr val="accent6">
                            <a:lumMod val="75000"/>
                          </a:schemeClr>
                        </a:solidFill>
                      </a:rPr>
                      <a:t>6</a:t>
                    </a:r>
                    <a:r>
                      <a:rPr lang="en-US" sz="1200" b="1" dirty="0" smtClean="0">
                        <a:solidFill>
                          <a:schemeClr val="accent6">
                            <a:lumMod val="75000"/>
                          </a:schemeClr>
                        </a:solidFill>
                      </a:rPr>
                      <a:t>3</a:t>
                    </a:r>
                    <a:r>
                      <a:rPr lang="ru-RU" sz="1200" b="1" dirty="0" smtClean="0">
                        <a:solidFill>
                          <a:schemeClr val="accent6">
                            <a:lumMod val="75000"/>
                          </a:schemeClr>
                        </a:solidFill>
                      </a:rPr>
                      <a:t>,7</a:t>
                    </a:r>
                    <a:r>
                      <a:rPr lang="ru-RU" sz="1200" b="1" dirty="0" smtClean="0"/>
                      <a:t>%</a:t>
                    </a:r>
                    <a:endParaRPr lang="en-US" sz="1200" b="1" dirty="0"/>
                  </a:p>
                </c:rich>
              </c:tx>
              <c:spPr/>
              <c:showLegendKey val="0"/>
              <c:showVal val="1"/>
              <c:showCatName val="0"/>
              <c:showSerName val="0"/>
              <c:showPercent val="0"/>
              <c:showBubbleSize val="0"/>
            </c:dLbl>
            <c:dLbl>
              <c:idx val="1"/>
              <c:layout>
                <c:manualLayout>
                  <c:x val="-9.8391458968382042E-2"/>
                  <c:y val="-0.17754065461166052"/>
                </c:manualLayout>
              </c:layout>
              <c:tx>
                <c:rich>
                  <a:bodyPr/>
                  <a:lstStyle/>
                  <a:p>
                    <a:pPr>
                      <a:defRPr sz="1200" b="1"/>
                    </a:pPr>
                    <a:r>
                      <a:rPr lang="en-US" dirty="0" smtClean="0">
                        <a:solidFill>
                          <a:schemeClr val="accent6">
                            <a:lumMod val="75000"/>
                          </a:schemeClr>
                        </a:solidFill>
                      </a:rPr>
                      <a:t>36,3</a:t>
                    </a:r>
                    <a:r>
                      <a:rPr lang="ru-RU" dirty="0" smtClean="0"/>
                      <a:t>%</a:t>
                    </a:r>
                    <a:endParaRPr lang="en-US" dirty="0"/>
                  </a:p>
                </c:rich>
              </c:tx>
              <c:spPr/>
              <c:showLegendKey val="0"/>
              <c:showVal val="1"/>
              <c:showCatName val="0"/>
              <c:showSerName val="0"/>
              <c:showPercent val="0"/>
              <c:showBubbleSize val="0"/>
            </c:dLbl>
            <c:dLbl>
              <c:idx val="2"/>
              <c:layout>
                <c:manualLayout>
                  <c:x val="-0.18706810940538751"/>
                  <c:y val="-3.4418059750899989E-2"/>
                </c:manualLayout>
              </c:layout>
              <c:spPr/>
              <c:txPr>
                <a:bodyPr/>
                <a:lstStyle/>
                <a:p>
                  <a:pPr>
                    <a:defRPr sz="1200" b="1"/>
                  </a:pPr>
                  <a:endParaRPr lang="ru-RU"/>
                </a:p>
              </c:txPr>
              <c:showLegendKey val="0"/>
              <c:showVal val="1"/>
              <c:showCatName val="0"/>
              <c:showSerName val="0"/>
              <c:showPercent val="0"/>
              <c:showBubbleSize val="0"/>
            </c:dLbl>
            <c:dLbl>
              <c:idx val="3"/>
              <c:layout>
                <c:manualLayout>
                  <c:x val="-0.10313219817657684"/>
                  <c:y val="-0.13131370601784803"/>
                </c:manualLayout>
              </c:layout>
              <c:spPr/>
              <c:txPr>
                <a:bodyPr/>
                <a:lstStyle/>
                <a:p>
                  <a:pPr>
                    <a:defRPr sz="1200" b="1"/>
                  </a:pPr>
                  <a:endParaRPr lang="ru-RU"/>
                </a:p>
              </c:txPr>
              <c:showLegendKey val="0"/>
              <c:showVal val="1"/>
              <c:showCatName val="0"/>
              <c:showSerName val="0"/>
              <c:showPercent val="0"/>
              <c:showBubbleSize val="0"/>
            </c:dLbl>
            <c:dLbl>
              <c:idx val="4"/>
              <c:layout>
                <c:manualLayout>
                  <c:x val="-3.7989131184397389E-2"/>
                  <c:y val="-0.14534454697176591"/>
                </c:manualLayout>
              </c:layout>
              <c:spPr/>
              <c:txPr>
                <a:bodyPr/>
                <a:lstStyle/>
                <a:p>
                  <a:pPr>
                    <a:defRPr sz="1200" b="1"/>
                  </a:pPr>
                  <a:endParaRPr lang="ru-RU"/>
                </a:p>
              </c:txPr>
              <c:showLegendKey val="0"/>
              <c:showVal val="1"/>
              <c:showCatName val="0"/>
              <c:showSerName val="0"/>
              <c:showPercent val="0"/>
              <c:showBubbleSize val="0"/>
            </c:dLbl>
            <c:dLbl>
              <c:idx val="5"/>
              <c:layout>
                <c:manualLayout>
                  <c:x val="0.16167794237320865"/>
                  <c:y val="-0.12655170273513469"/>
                </c:manualLayout>
              </c:layout>
              <c:spPr/>
              <c:txPr>
                <a:bodyPr/>
                <a:lstStyle/>
                <a:p>
                  <a:pPr>
                    <a:defRPr sz="1200" b="1"/>
                  </a:pPr>
                  <a:endParaRPr lang="ru-RU"/>
                </a:p>
              </c:txPr>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Лист1!$A$2:$A$3</c:f>
              <c:strCache>
                <c:ptCount val="2"/>
                <c:pt idx="0">
                  <c:v>Собственные средства</c:v>
                </c:pt>
                <c:pt idx="1">
                  <c:v>привлеченные средства</c:v>
                </c:pt>
              </c:strCache>
            </c:strRef>
          </c:cat>
          <c:val>
            <c:numRef>
              <c:f>Лист1!$B$2:$B$3</c:f>
              <c:numCache>
                <c:formatCode>General</c:formatCode>
                <c:ptCount val="2"/>
                <c:pt idx="0">
                  <c:v>63.7</c:v>
                </c:pt>
                <c:pt idx="1">
                  <c:v>36.299999999999997</c:v>
                </c:pt>
              </c:numCache>
            </c:numRef>
          </c:val>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chemeClr val="tx2">
                  <a:lumMod val="75000"/>
                </a:schemeClr>
              </a:solidFill>
            </c:spPr>
          </c:dPt>
          <c:dPt>
            <c:idx val="2"/>
            <c:invertIfNegative val="0"/>
            <c:bubble3D val="0"/>
            <c:spPr>
              <a:solidFill>
                <a:srgbClr val="9050C0"/>
              </a:solidFill>
            </c:spPr>
          </c:dPt>
          <c:dPt>
            <c:idx val="3"/>
            <c:invertIfNegative val="0"/>
            <c:bubble3D val="0"/>
            <c:spPr>
              <a:solidFill>
                <a:schemeClr val="accent1">
                  <a:lumMod val="60000"/>
                  <a:lumOff val="40000"/>
                </a:schemeClr>
              </a:solidFill>
            </c:spPr>
          </c:dPt>
          <c:dPt>
            <c:idx val="4"/>
            <c:invertIfNegative val="0"/>
            <c:bubble3D val="0"/>
            <c:spPr>
              <a:solidFill>
                <a:srgbClr val="009999"/>
              </a:solidFill>
            </c:spPr>
          </c:dPt>
          <c:dPt>
            <c:idx val="5"/>
            <c:invertIfNegative val="0"/>
            <c:bubble3D val="0"/>
            <c:spPr>
              <a:solidFill>
                <a:srgbClr val="BC92BC"/>
              </a:solidFill>
            </c:spPr>
          </c:dPt>
          <c:dPt>
            <c:idx val="6"/>
            <c:invertIfNegative val="0"/>
            <c:bubble3D val="0"/>
            <c:spPr>
              <a:solidFill>
                <a:schemeClr val="accent5">
                  <a:lumMod val="40000"/>
                  <a:lumOff val="60000"/>
                </a:schemeClr>
              </a:solidFill>
            </c:spPr>
          </c:dPt>
          <c:dPt>
            <c:idx val="7"/>
            <c:invertIfNegative val="0"/>
            <c:bubble3D val="0"/>
            <c:spPr>
              <a:solidFill>
                <a:schemeClr val="tx2">
                  <a:lumMod val="40000"/>
                  <a:lumOff val="60000"/>
                </a:schemeClr>
              </a:solidFill>
            </c:spPr>
          </c:dPt>
          <c:dPt>
            <c:idx val="8"/>
            <c:invertIfNegative val="0"/>
            <c:bubble3D val="0"/>
            <c:spPr>
              <a:solidFill>
                <a:srgbClr val="98E4E2"/>
              </a:solidFill>
            </c:spPr>
          </c:dPt>
          <c:dPt>
            <c:idx val="9"/>
            <c:invertIfNegative val="0"/>
            <c:bubble3D val="0"/>
            <c:spPr>
              <a:solidFill>
                <a:srgbClr val="998399"/>
              </a:solidFill>
            </c:spPr>
          </c:dPt>
          <c:dPt>
            <c:idx val="10"/>
            <c:invertIfNegative val="0"/>
            <c:bubble3D val="0"/>
            <c:spPr>
              <a:solidFill>
                <a:schemeClr val="accent1">
                  <a:lumMod val="75000"/>
                </a:schemeClr>
              </a:solidFill>
            </c:spPr>
          </c:dPt>
          <c:dPt>
            <c:idx val="11"/>
            <c:invertIfNegative val="0"/>
            <c:bubble3D val="0"/>
            <c:spPr>
              <a:solidFill>
                <a:srgbClr val="C58BFF"/>
              </a:solidFill>
            </c:spPr>
          </c:dPt>
          <c:dPt>
            <c:idx val="12"/>
            <c:invertIfNegative val="0"/>
            <c:bubble3D val="0"/>
            <c:spPr>
              <a:solidFill>
                <a:srgbClr val="C9DEE5"/>
              </a:solidFill>
            </c:spPr>
          </c:dPt>
          <c:dPt>
            <c:idx val="13"/>
            <c:invertIfNegative val="0"/>
            <c:bubble3D val="0"/>
            <c:spPr>
              <a:solidFill>
                <a:srgbClr val="00D2CD"/>
              </a:solidFill>
            </c:spPr>
          </c:dPt>
          <c:dPt>
            <c:idx val="14"/>
            <c:invertIfNegative val="0"/>
            <c:bubble3D val="0"/>
            <c:spPr>
              <a:solidFill>
                <a:srgbClr val="B31769"/>
              </a:solidFill>
            </c:spPr>
          </c:dPt>
          <c:dPt>
            <c:idx val="15"/>
            <c:invertIfNegative val="0"/>
            <c:bubble3D val="0"/>
            <c:spPr>
              <a:solidFill>
                <a:schemeClr val="accent3">
                  <a:lumMod val="40000"/>
                  <a:lumOff val="60000"/>
                </a:schemeClr>
              </a:solidFill>
            </c:spPr>
          </c:dPt>
          <c:dLbls>
            <c:numFmt formatCode="0.0%" sourceLinked="0"/>
            <c:txPr>
              <a:bodyPr/>
              <a:lstStyle/>
              <a:p>
                <a:pPr>
                  <a:defRPr sz="900" b="1"/>
                </a:pPr>
                <a:endParaRPr lang="ru-RU"/>
              </a:p>
            </c:txPr>
            <c:dLblPos val="outEnd"/>
            <c:showLegendKey val="0"/>
            <c:showVal val="1"/>
            <c:showCatName val="0"/>
            <c:showSerName val="0"/>
            <c:showPercent val="0"/>
            <c:showBubbleSize val="0"/>
            <c:showLeaderLines val="0"/>
          </c:dLbls>
          <c:cat>
            <c:strRef>
              <c:f>Лист1!$A$2:$A$19</c:f>
              <c:strCache>
                <c:ptCount val="18"/>
                <c:pt idx="0">
                  <c:v>运输，贮藏</c:v>
                </c:pt>
                <c:pt idx="1">
                  <c:v>电能，煤气，空气调节</c:v>
                </c:pt>
                <c:pt idx="2">
                  <c:v>信息、通信</c:v>
                </c:pt>
                <c:pt idx="3">
                  <c:v>零售商业，批发商业</c:v>
                </c:pt>
                <c:pt idx="4">
                  <c:v>建筑</c:v>
                </c:pt>
                <c:pt idx="5">
                  <c:v>职业科学技术活动</c:v>
                </c:pt>
                <c:pt idx="6">
                  <c:v>公共行政</c:v>
                </c:pt>
                <c:pt idx="7">
                  <c:v>文化、体育领域的活动</c:v>
                </c:pt>
                <c:pt idx="8">
                  <c:v>加工产业</c:v>
                </c:pt>
                <c:pt idx="9">
                  <c:v>保健事业，社会服务</c:v>
                </c:pt>
                <c:pt idx="10">
                  <c:v>不动产的活动</c:v>
                </c:pt>
                <c:pt idx="11">
                  <c:v>教育</c:v>
                </c:pt>
                <c:pt idx="12">
                  <c:v>财务活动，保险业务</c:v>
                </c:pt>
                <c:pt idx="13">
                  <c:v>农业，林业，狩猎</c:v>
                </c:pt>
                <c:pt idx="14">
                  <c:v>行政活动</c:v>
                </c:pt>
                <c:pt idx="15">
                  <c:v>酒店和餐饮场所的活动</c:v>
                </c:pt>
                <c:pt idx="16">
                  <c:v>其他服务</c:v>
                </c:pt>
                <c:pt idx="17">
                  <c:v>矿产资源开采</c:v>
                </c:pt>
              </c:strCache>
            </c:strRef>
          </c:cat>
          <c:val>
            <c:numRef>
              <c:f>Лист1!$B$2:$B$19</c:f>
              <c:numCache>
                <c:formatCode>0.0%</c:formatCode>
                <c:ptCount val="18"/>
                <c:pt idx="0">
                  <c:v>0.44600000000000001</c:v>
                </c:pt>
                <c:pt idx="1">
                  <c:v>0.16700000000000001</c:v>
                </c:pt>
                <c:pt idx="2">
                  <c:v>0.13500000000000001</c:v>
                </c:pt>
                <c:pt idx="3">
                  <c:v>3.9E-2</c:v>
                </c:pt>
                <c:pt idx="4">
                  <c:v>3.5999999999999997E-2</c:v>
                </c:pt>
                <c:pt idx="5">
                  <c:v>3.5000000000000003E-2</c:v>
                </c:pt>
                <c:pt idx="6">
                  <c:v>2.5000000000000001E-2</c:v>
                </c:pt>
                <c:pt idx="7">
                  <c:v>2.5000000000000001E-2</c:v>
                </c:pt>
                <c:pt idx="8">
                  <c:v>0.02</c:v>
                </c:pt>
                <c:pt idx="9">
                  <c:v>1.9E-2</c:v>
                </c:pt>
                <c:pt idx="10">
                  <c:v>1.7000000000000001E-2</c:v>
                </c:pt>
                <c:pt idx="11">
                  <c:v>1.6E-2</c:v>
                </c:pt>
                <c:pt idx="12">
                  <c:v>1.6E-2</c:v>
                </c:pt>
                <c:pt idx="13">
                  <c:v>1.0999999999999999E-2</c:v>
                </c:pt>
                <c:pt idx="14">
                  <c:v>2E-3</c:v>
                </c:pt>
                <c:pt idx="15">
                  <c:v>1E-3</c:v>
                </c:pt>
                <c:pt idx="16">
                  <c:v>1E-3</c:v>
                </c:pt>
                <c:pt idx="17">
                  <c:v>0</c:v>
                </c:pt>
              </c:numCache>
            </c:numRef>
          </c:val>
        </c:ser>
        <c:dLbls>
          <c:dLblPos val="outEnd"/>
          <c:showLegendKey val="0"/>
          <c:showVal val="1"/>
          <c:showCatName val="0"/>
          <c:showSerName val="0"/>
          <c:showPercent val="0"/>
          <c:showBubbleSize val="0"/>
        </c:dLbls>
        <c:gapWidth val="150"/>
        <c:axId val="167809408"/>
        <c:axId val="168220160"/>
      </c:barChart>
      <c:catAx>
        <c:axId val="167809408"/>
        <c:scaling>
          <c:orientation val="maxMin"/>
        </c:scaling>
        <c:delete val="1"/>
        <c:axPos val="l"/>
        <c:majorTickMark val="out"/>
        <c:minorTickMark val="none"/>
        <c:tickLblPos val="nextTo"/>
        <c:crossAx val="168220160"/>
        <c:crosses val="autoZero"/>
        <c:auto val="1"/>
        <c:lblAlgn val="ctr"/>
        <c:lblOffset val="100"/>
        <c:noMultiLvlLbl val="0"/>
      </c:catAx>
      <c:valAx>
        <c:axId val="168220160"/>
        <c:scaling>
          <c:orientation val="minMax"/>
        </c:scaling>
        <c:delete val="1"/>
        <c:axPos val="t"/>
        <c:numFmt formatCode="0.0%" sourceLinked="1"/>
        <c:majorTickMark val="out"/>
        <c:minorTickMark val="none"/>
        <c:tickLblPos val="nextTo"/>
        <c:crossAx val="167809408"/>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8055509819838"/>
          <c:y val="0.11593559847426586"/>
          <c:w val="0.31976792511897212"/>
          <c:h val="0.7681288030514682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8.6958017159757844E-2"/>
                  <c:y val="-8.7441304677112613E-2"/>
                </c:manualLayout>
              </c:layout>
              <c:showLegendKey val="0"/>
              <c:showVal val="1"/>
              <c:showCatName val="0"/>
              <c:showSerName val="0"/>
              <c:showPercent val="0"/>
              <c:showBubbleSize val="0"/>
            </c:dLbl>
            <c:dLbl>
              <c:idx val="1"/>
              <c:layout>
                <c:manualLayout>
                  <c:x val="6.471294300261049E-2"/>
                  <c:y val="8.258234940413442E-2"/>
                </c:manualLayout>
              </c:layout>
              <c:showLegendKey val="0"/>
              <c:showVal val="1"/>
              <c:showCatName val="0"/>
              <c:showSerName val="0"/>
              <c:showPercent val="0"/>
              <c:showBubbleSize val="0"/>
            </c:dLbl>
            <c:dLbl>
              <c:idx val="2"/>
              <c:layout>
                <c:manualLayout>
                  <c:x val="-4.2467868845463171E-2"/>
                  <c:y val="0.1068717707053535"/>
                </c:manualLayout>
              </c:layout>
              <c:showLegendKey val="0"/>
              <c:showVal val="1"/>
              <c:showCatName val="0"/>
              <c:showSerName val="0"/>
              <c:showPercent val="0"/>
              <c:showBubbleSize val="0"/>
            </c:dLbl>
            <c:dLbl>
              <c:idx val="3"/>
              <c:layout>
                <c:manualLayout>
                  <c:x val="-6.2690822768382781E-2"/>
                  <c:y val="7.7724924149348049E-2"/>
                </c:manualLayout>
              </c:layout>
              <c:showLegendKey val="0"/>
              <c:showVal val="1"/>
              <c:showCatName val="0"/>
              <c:showSerName val="0"/>
              <c:showPercent val="0"/>
              <c:showBubbleSize val="0"/>
            </c:dLbl>
            <c:dLbl>
              <c:idx val="4"/>
              <c:layout>
                <c:manualLayout>
                  <c:x val="-7.0779940643709086E-2"/>
                  <c:y val="3.8862462074673976E-2"/>
                </c:manualLayout>
              </c:layout>
              <c:showLegendKey val="0"/>
              <c:showVal val="1"/>
              <c:showCatName val="0"/>
              <c:showSerName val="0"/>
              <c:showPercent val="0"/>
              <c:showBubbleSize val="0"/>
            </c:dLbl>
            <c:dLbl>
              <c:idx val="5"/>
              <c:layout>
                <c:manualLayout>
                  <c:x val="-5.0557305189997154E-2"/>
                  <c:y val="-0.1651654638173648"/>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制造业</c:v>
                </c:pt>
                <c:pt idx="1">
                  <c:v>提供电力、热气和蒸汽；空调</c:v>
                </c:pt>
                <c:pt idx="2">
                  <c:v>建设</c:v>
                </c:pt>
                <c:pt idx="3">
                  <c:v>信息与通信活动</c:v>
                </c:pt>
                <c:pt idx="4">
                  <c:v>保健事业，社会服务</c:v>
                </c:pt>
                <c:pt idx="5">
                  <c:v>其他</c:v>
                </c:pt>
              </c:strCache>
            </c:strRef>
          </c:cat>
          <c:val>
            <c:numRef>
              <c:f>Лист1!$B$2:$B$7</c:f>
              <c:numCache>
                <c:formatCode>0.0%</c:formatCode>
                <c:ptCount val="6"/>
                <c:pt idx="0">
                  <c:v>0.22800000000000001</c:v>
                </c:pt>
                <c:pt idx="1">
                  <c:v>0.217</c:v>
                </c:pt>
                <c:pt idx="2">
                  <c:v>0.14000000000000001</c:v>
                </c:pt>
                <c:pt idx="3">
                  <c:v>7.6999999999999999E-2</c:v>
                </c:pt>
                <c:pt idx="4">
                  <c:v>5.0999999999999997E-2</c:v>
                </c:pt>
                <c:pt idx="5">
                  <c:v>0.28599999999999998</c:v>
                </c:pt>
              </c:numCache>
            </c:numRef>
          </c:val>
        </c:ser>
        <c:dLbls>
          <c:showLegendKey val="0"/>
          <c:showVal val="1"/>
          <c:showCatName val="0"/>
          <c:showSerName val="0"/>
          <c:showPercent val="0"/>
          <c:showBubbleSize val="0"/>
          <c:showLeaderLines val="1"/>
        </c:dLbls>
        <c:firstSliceAng val="0"/>
        <c:holeSize val="57"/>
      </c:doughnutChart>
    </c:plotArea>
    <c:legend>
      <c:legendPos val="r"/>
      <c:legendEntry>
        <c:idx val="0"/>
        <c:txPr>
          <a:bodyPr/>
          <a:lstStyle/>
          <a:p>
            <a:pPr>
              <a:defRPr sz="1100" b="0"/>
            </a:pPr>
            <a:endParaRPr lang="ru-RU"/>
          </a:p>
        </c:txPr>
      </c:legendEntry>
      <c:legendEntry>
        <c:idx val="1"/>
        <c:txPr>
          <a:bodyPr/>
          <a:lstStyle/>
          <a:p>
            <a:pPr>
              <a:defRPr sz="1100" b="0"/>
            </a:pPr>
            <a:endParaRPr lang="ru-RU"/>
          </a:p>
        </c:txPr>
      </c:legendEntry>
      <c:legendEntry>
        <c:idx val="2"/>
        <c:txPr>
          <a:bodyPr/>
          <a:lstStyle/>
          <a:p>
            <a:pPr>
              <a:defRPr sz="1100" b="0"/>
            </a:pPr>
            <a:endParaRPr lang="ru-RU"/>
          </a:p>
        </c:txPr>
      </c:legendEntry>
      <c:legendEntry>
        <c:idx val="3"/>
        <c:txPr>
          <a:bodyPr/>
          <a:lstStyle/>
          <a:p>
            <a:pPr>
              <a:defRPr sz="1100" b="0"/>
            </a:pPr>
            <a:endParaRPr lang="ru-RU"/>
          </a:p>
        </c:txPr>
      </c:legendEntry>
      <c:legendEntry>
        <c:idx val="4"/>
        <c:txPr>
          <a:bodyPr/>
          <a:lstStyle/>
          <a:p>
            <a:pPr>
              <a:defRPr sz="1100" b="0"/>
            </a:pPr>
            <a:endParaRPr lang="ru-RU"/>
          </a:p>
        </c:txPr>
      </c:legendEntry>
      <c:legendEntry>
        <c:idx val="5"/>
        <c:txPr>
          <a:bodyPr/>
          <a:lstStyle/>
          <a:p>
            <a:pPr>
              <a:defRPr sz="1100" b="0"/>
            </a:pPr>
            <a:endParaRPr lang="ru-RU"/>
          </a:p>
        </c:txPr>
      </c:legendEntry>
      <c:layout>
        <c:manualLayout>
          <c:xMode val="edge"/>
          <c:yMode val="edge"/>
          <c:x val="0.52930426261480412"/>
          <c:y val="0.10854637561640608"/>
          <c:w val="0.47069573738519588"/>
          <c:h val="0.66631948003861752"/>
        </c:manualLayout>
      </c:layout>
      <c:overlay val="0"/>
      <c:txPr>
        <a:bodyPr/>
        <a:lstStyle/>
        <a:p>
          <a:pPr>
            <a:defRPr sz="11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24249608723083"/>
          <c:y val="0.10427167449230787"/>
          <c:w val="0.36103762813806817"/>
          <c:h val="0.7728914623521363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divot">
                <a:fgClr>
                  <a:schemeClr val="bg1"/>
                </a:fgClr>
                <a:bgClr>
                  <a:srgbClr val="028A98"/>
                </a:bgClr>
              </a:pattFill>
              <a:ln>
                <a:solidFill>
                  <a:schemeClr val="bg1"/>
                </a:solidFill>
              </a:ln>
            </c:spPr>
          </c:dPt>
          <c:dPt>
            <c:idx val="1"/>
            <c:bubble3D val="0"/>
            <c:spPr>
              <a:solidFill>
                <a:schemeClr val="tx2">
                  <a:lumMod val="75000"/>
                  <a:alpha val="90000"/>
                </a:schemeClr>
              </a:solidFill>
              <a:ln>
                <a:solidFill>
                  <a:schemeClr val="bg1"/>
                </a:solidFill>
              </a:ln>
            </c:spPr>
          </c:dPt>
          <c:dPt>
            <c:idx val="2"/>
            <c:bubble3D val="0"/>
            <c:spPr>
              <a:solidFill>
                <a:srgbClr val="BC92BC"/>
              </a:solidFill>
              <a:ln>
                <a:solidFill>
                  <a:schemeClr val="bg1"/>
                </a:solidFill>
              </a:ln>
            </c:spPr>
          </c:dPt>
          <c:dLbls>
            <c:dLbl>
              <c:idx val="0"/>
              <c:layout>
                <c:manualLayout>
                  <c:x val="0.14372085908841356"/>
                  <c:y val="2.3787196159491052E-2"/>
                </c:manualLayout>
              </c:layout>
              <c:spPr/>
              <c:txPr>
                <a:bodyPr/>
                <a:lstStyle/>
                <a:p>
                  <a:pPr>
                    <a:defRPr sz="1000" b="1"/>
                  </a:pPr>
                  <a:endParaRPr lang="ru-RU"/>
                </a:p>
              </c:txPr>
              <c:showLegendKey val="0"/>
              <c:showVal val="1"/>
              <c:showCatName val="0"/>
              <c:showSerName val="0"/>
              <c:showPercent val="0"/>
              <c:showBubbleSize val="0"/>
            </c:dLbl>
            <c:dLbl>
              <c:idx val="1"/>
              <c:layout>
                <c:manualLayout>
                  <c:x val="-7.0827438003436133E-2"/>
                  <c:y val="-0.13747558750782077"/>
                </c:manualLayout>
              </c:layout>
              <c:spPr/>
              <c:txPr>
                <a:bodyPr/>
                <a:lstStyle/>
                <a:p>
                  <a:pPr>
                    <a:defRPr sz="1000" b="1"/>
                  </a:pPr>
                  <a:endParaRPr lang="ru-RU"/>
                </a:p>
              </c:txPr>
              <c:showLegendKey val="0"/>
              <c:showVal val="1"/>
              <c:showCatName val="0"/>
              <c:showSerName val="0"/>
              <c:showPercent val="0"/>
              <c:showBubbleSize val="0"/>
            </c:dLbl>
            <c:dLbl>
              <c:idx val="2"/>
              <c:layout>
                <c:manualLayout>
                  <c:x val="-3.182624573555963E-2"/>
                  <c:y val="-0.1494092030710038"/>
                </c:manualLayout>
              </c:layout>
              <c:spPr/>
              <c:txPr>
                <a:bodyPr/>
                <a:lstStyle/>
                <a:p>
                  <a:pPr>
                    <a:defRPr sz="1000" b="1"/>
                  </a:pPr>
                  <a:endParaRPr lang="ru-RU"/>
                </a:p>
              </c:txPr>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1"/>
          </c:dLbls>
          <c:cat>
            <c:strRef>
              <c:f>Лист1!$A$2:$A$4</c:f>
              <c:strCache>
                <c:ptCount val="3"/>
                <c:pt idx="0">
                  <c:v>食品生产</c:v>
                </c:pt>
                <c:pt idx="1">
                  <c:v>机械和设备的修理和安装</c:v>
                </c:pt>
                <c:pt idx="2">
                  <c:v>其他生产</c:v>
                </c:pt>
              </c:strCache>
            </c:strRef>
          </c:cat>
          <c:val>
            <c:numRef>
              <c:f>Лист1!$B$2:$B$4</c:f>
              <c:numCache>
                <c:formatCode>0.0%</c:formatCode>
                <c:ptCount val="3"/>
                <c:pt idx="0">
                  <c:v>0.89100000000000001</c:v>
                </c:pt>
                <c:pt idx="1">
                  <c:v>3.7999999999999999E-2</c:v>
                </c:pt>
                <c:pt idx="2">
                  <c:v>7.0999999999999994E-2</c:v>
                </c:pt>
              </c:numCache>
            </c:numRef>
          </c:val>
        </c:ser>
        <c:dLbls>
          <c:showLegendKey val="0"/>
          <c:showVal val="0"/>
          <c:showCatName val="0"/>
          <c:showSerName val="0"/>
          <c:showPercent val="0"/>
          <c:showBubbleSize val="0"/>
          <c:showLeaderLines val="1"/>
        </c:dLbls>
        <c:firstSliceAng val="0"/>
        <c:holeSize val="57"/>
      </c:doughnutChart>
    </c:plotArea>
    <c:legend>
      <c:legendPos val="l"/>
      <c:layout>
        <c:manualLayout>
          <c:xMode val="edge"/>
          <c:yMode val="edge"/>
          <c:x val="0"/>
          <c:y val="0.24061178874861852"/>
          <c:w val="0.45428564307351088"/>
          <c:h val="0.50949382817113886"/>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5432847448774"/>
          <c:y val="0.10659197843448662"/>
          <c:w val="0.58691343051024514"/>
          <c:h val="0.7672194475380234"/>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0.12340936622534236"/>
                  <c:y val="-0.10274055303290107"/>
                </c:manualLayout>
              </c:layout>
              <c:showLegendKey val="0"/>
              <c:showVal val="1"/>
              <c:showCatName val="0"/>
              <c:showSerName val="0"/>
              <c:showPercent val="0"/>
              <c:showBubbleSize val="0"/>
            </c:dLbl>
            <c:dLbl>
              <c:idx val="1"/>
              <c:layout>
                <c:manualLayout>
                  <c:x val="0.14652082752352327"/>
                  <c:y val="-7.7278866113204281E-2"/>
                </c:manualLayout>
              </c:layout>
              <c:showLegendKey val="0"/>
              <c:showVal val="1"/>
              <c:showCatName val="0"/>
              <c:showSerName val="0"/>
              <c:showPercent val="0"/>
              <c:showBubbleSize val="0"/>
            </c:dLbl>
            <c:dLbl>
              <c:idx val="2"/>
              <c:layout>
                <c:manualLayout>
                  <c:x val="0.14803764904468264"/>
                  <c:y val="-8.7211408304713176E-2"/>
                </c:manualLayout>
              </c:layout>
              <c:showLegendKey val="0"/>
              <c:showVal val="1"/>
              <c:showCatName val="0"/>
              <c:showSerName val="0"/>
              <c:showPercent val="0"/>
              <c:showBubbleSize val="0"/>
            </c:dLbl>
            <c:dLbl>
              <c:idx val="3"/>
              <c:layout>
                <c:manualLayout>
                  <c:x val="0.14879605980526267"/>
                  <c:y val="-8.6070716706907843E-2"/>
                </c:manualLayout>
              </c:layout>
              <c:showLegendKey val="0"/>
              <c:showVal val="1"/>
              <c:showCatName val="0"/>
              <c:showSerName val="0"/>
              <c:showPercent val="0"/>
              <c:showBubbleSize val="0"/>
            </c:dLbl>
            <c:dLbl>
              <c:idx val="4"/>
              <c:layout>
                <c:manualLayout>
                  <c:x val="0.12189254470418291"/>
                  <c:y val="0.10472721577510515"/>
                </c:manualLayout>
              </c:layout>
              <c:showLegendKey val="0"/>
              <c:showVal val="1"/>
              <c:showCatName val="0"/>
              <c:showSerName val="0"/>
              <c:showPercent val="0"/>
              <c:showBubbleSize val="0"/>
            </c:dLbl>
            <c:dLbl>
              <c:idx val="5"/>
              <c:layout>
                <c:manualLayout>
                  <c:x val="-0.11359370135436817"/>
                  <c:y val="8.6575290467452104E-2"/>
                </c:manualLayout>
              </c:layout>
              <c:showLegendKey val="0"/>
              <c:showVal val="1"/>
              <c:showCatName val="0"/>
              <c:showSerName val="0"/>
              <c:showPercent val="0"/>
              <c:showBubbleSize val="0"/>
            </c:dLbl>
            <c:numFmt formatCode="0.0%" sourceLinked="0"/>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Обрабатывающие производства</c:v>
                </c:pt>
                <c:pt idx="1">
                  <c:v>Обеспечение электрической энергией, газом и паром; кондиционирование воздуха</c:v>
                </c:pt>
                <c:pt idx="2">
                  <c:v>Строительство</c:v>
                </c:pt>
                <c:pt idx="3">
                  <c:v>Деятельность в области информации и связи</c:v>
                </c:pt>
                <c:pt idx="4">
                  <c:v>Деятельность в области здравоохранения и социальных услуг</c:v>
                </c:pt>
                <c:pt idx="5">
                  <c:v>Прочие</c:v>
                </c:pt>
              </c:strCache>
            </c:strRef>
          </c:cat>
          <c:val>
            <c:numRef>
              <c:f>Лист1!$B$2:$B$7</c:f>
              <c:numCache>
                <c:formatCode>0.0%</c:formatCode>
                <c:ptCount val="6"/>
                <c:pt idx="0">
                  <c:v>5.6000000000000001E-2</c:v>
                </c:pt>
                <c:pt idx="1">
                  <c:v>5.7000000000000002E-2</c:v>
                </c:pt>
                <c:pt idx="2">
                  <c:v>7.2999999999999995E-2</c:v>
                </c:pt>
                <c:pt idx="3">
                  <c:v>2.5999999999999999E-2</c:v>
                </c:pt>
                <c:pt idx="4">
                  <c:v>0.153</c:v>
                </c:pt>
                <c:pt idx="5">
                  <c:v>0.63500000000000001</c:v>
                </c:pt>
              </c:numCache>
            </c:numRef>
          </c:val>
        </c:ser>
        <c:dLbls>
          <c:showLegendKey val="0"/>
          <c:showVal val="1"/>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0.00388</cdr:x>
      <cdr:y>0.55428</cdr:y>
    </cdr:from>
    <cdr:to>
      <cdr:x>0.13001</cdr:x>
      <cdr:y>0.6889</cdr:y>
    </cdr:to>
    <cdr:sp macro="" textlink="">
      <cdr:nvSpPr>
        <cdr:cNvPr id="2" name="TextBox 1"/>
        <cdr:cNvSpPr txBox="1"/>
      </cdr:nvSpPr>
      <cdr:spPr>
        <a:xfrm xmlns:a="http://schemas.openxmlformats.org/drawingml/2006/main">
          <a:off x="16632" y="1037729"/>
          <a:ext cx="540401" cy="252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000" dirty="0" smtClean="0"/>
            <a:t>100%</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0.27934</cdr:x>
      <cdr:y>0.24374</cdr:y>
    </cdr:from>
    <cdr:to>
      <cdr:x>0.33107</cdr:x>
      <cdr:y>0.44549</cdr:y>
    </cdr:to>
    <cdr:cxnSp macro="">
      <cdr:nvCxnSpPr>
        <cdr:cNvPr id="3" name="Прямая соединительная линия 2"/>
        <cdr:cNvCxnSpPr/>
      </cdr:nvCxnSpPr>
      <cdr:spPr>
        <a:xfrm xmlns:a="http://schemas.openxmlformats.org/drawingml/2006/main">
          <a:off x="972108" y="565493"/>
          <a:ext cx="180031" cy="468058"/>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0.03175</cdr:x>
      <cdr:y>0</cdr:y>
    </cdr:from>
    <cdr:to>
      <cdr:x>0.96032</cdr:x>
      <cdr:y>1</cdr:y>
    </cdr:to>
    <cdr:sp macro="" textlink="">
      <cdr:nvSpPr>
        <cdr:cNvPr id="28" name="TextBox 27"/>
        <cdr:cNvSpPr txBox="1"/>
      </cdr:nvSpPr>
      <cdr:spPr>
        <a:xfrm xmlns:a="http://schemas.openxmlformats.org/drawingml/2006/main">
          <a:off x="144022" y="0"/>
          <a:ext cx="4212462"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a:p xmlns:a="http://schemas.openxmlformats.org/drawingml/2006/main">
          <a:pPr>
            <a:spcBef>
              <a:spcPts val="1100"/>
            </a:spcBef>
            <a:spcAft>
              <a:spcPts val="1000"/>
            </a:spcAft>
          </a:pPr>
          <a:r>
            <a:rPr lang="zh-CN" altLang="en-US" sz="900" dirty="0" smtClean="0"/>
            <a:t>运输，贮藏</a:t>
          </a:r>
        </a:p>
        <a:p xmlns:a="http://schemas.openxmlformats.org/drawingml/2006/main">
          <a:pPr>
            <a:spcAft>
              <a:spcPts val="900"/>
            </a:spcAft>
          </a:pPr>
          <a:r>
            <a:rPr lang="en-US" sz="900" dirty="0" smtClean="0"/>
            <a:t>  </a:t>
          </a:r>
          <a:r>
            <a:rPr lang="zh-CN" altLang="en-US" sz="900" dirty="0" smtClean="0"/>
            <a:t>电能，煤气，空气调节</a:t>
          </a:r>
          <a:endParaRPr lang="en-US" sz="900" dirty="0" smtClean="0"/>
        </a:p>
        <a:p xmlns:a="http://schemas.openxmlformats.org/drawingml/2006/main">
          <a:pPr>
            <a:spcBef>
              <a:spcPts val="100"/>
            </a:spcBef>
            <a:spcAft>
              <a:spcPts val="900"/>
            </a:spcAft>
          </a:pPr>
          <a:r>
            <a:rPr lang="en-US" sz="900" dirty="0"/>
            <a:t> </a:t>
          </a:r>
          <a:r>
            <a:rPr lang="en-US" sz="900" dirty="0" smtClean="0"/>
            <a:t> </a:t>
          </a:r>
          <a:r>
            <a:rPr lang="zh-CN" altLang="en-US" sz="900" dirty="0" smtClean="0"/>
            <a:t>信息</a:t>
          </a:r>
          <a:r>
            <a:rPr lang="zh-CN" altLang="en-US" sz="900" dirty="0"/>
            <a:t>，</a:t>
          </a:r>
          <a:r>
            <a:rPr lang="zh-CN" altLang="en-US" sz="900" dirty="0" smtClean="0"/>
            <a:t>通信</a:t>
          </a:r>
          <a:endParaRPr lang="ru-RU" sz="900" dirty="0" smtClean="0"/>
        </a:p>
        <a:p xmlns:a="http://schemas.openxmlformats.org/drawingml/2006/main">
          <a:pPr>
            <a:spcAft>
              <a:spcPts val="1000"/>
            </a:spcAft>
          </a:pPr>
          <a:r>
            <a:rPr lang="ru-RU" sz="900" dirty="0" smtClean="0"/>
            <a:t>  </a:t>
          </a:r>
          <a:r>
            <a:rPr lang="zh-CN" altLang="en-US" sz="900" dirty="0" smtClean="0"/>
            <a:t>零售商业，批发商业</a:t>
          </a:r>
          <a:endParaRPr lang="en-US" altLang="zh-CN" sz="900" dirty="0" smtClean="0"/>
        </a:p>
        <a:p xmlns:a="http://schemas.openxmlformats.org/drawingml/2006/main">
          <a:pPr>
            <a:spcAft>
              <a:spcPts val="1000"/>
            </a:spcAft>
          </a:pPr>
          <a:r>
            <a:rPr lang="ru-RU" sz="900" dirty="0" smtClean="0"/>
            <a:t>  </a:t>
          </a:r>
          <a:r>
            <a:rPr lang="zh-CN" altLang="en-US" sz="900" dirty="0" smtClean="0"/>
            <a:t>建筑</a:t>
          </a:r>
          <a:endParaRPr lang="en-US" altLang="zh-CN" sz="900" dirty="0" smtClean="0"/>
        </a:p>
        <a:p xmlns:a="http://schemas.openxmlformats.org/drawingml/2006/main">
          <a:pPr>
            <a:spcAft>
              <a:spcPts val="1000"/>
            </a:spcAft>
          </a:pPr>
          <a:r>
            <a:rPr lang="ru-RU" sz="900" dirty="0" smtClean="0"/>
            <a:t>  </a:t>
          </a:r>
          <a:r>
            <a:rPr lang="zh-CN" altLang="en-US" sz="900" dirty="0" smtClean="0"/>
            <a:t>职业科学技术活动</a:t>
          </a:r>
          <a:endParaRPr lang="ru-RU" sz="900" dirty="0" smtClean="0"/>
        </a:p>
        <a:p xmlns:a="http://schemas.openxmlformats.org/drawingml/2006/main">
          <a:pPr>
            <a:spcAft>
              <a:spcPts val="900"/>
            </a:spcAft>
          </a:pPr>
          <a:r>
            <a:rPr lang="ru-RU" sz="900" dirty="0" smtClean="0"/>
            <a:t>  </a:t>
          </a:r>
          <a:r>
            <a:rPr lang="zh-CN" altLang="en-US" sz="900" dirty="0" smtClean="0"/>
            <a:t>公共行政</a:t>
          </a:r>
          <a:endParaRPr lang="en-US" altLang="zh-CN" sz="900" dirty="0" smtClean="0"/>
        </a:p>
        <a:p xmlns:a="http://schemas.openxmlformats.org/drawingml/2006/main">
          <a:pPr>
            <a:spcAft>
              <a:spcPts val="900"/>
            </a:spcAft>
          </a:pPr>
          <a:r>
            <a:rPr lang="ru-RU" sz="900" dirty="0" smtClean="0"/>
            <a:t> </a:t>
          </a:r>
          <a:r>
            <a:rPr lang="zh-CN" altLang="en-US" sz="900" dirty="0" smtClean="0"/>
            <a:t>文化、体育领域的活动</a:t>
          </a:r>
          <a:endParaRPr lang="en-US" altLang="zh-CN" sz="900" dirty="0" smtClean="0"/>
        </a:p>
        <a:p xmlns:a="http://schemas.openxmlformats.org/drawingml/2006/main">
          <a:pPr>
            <a:spcAft>
              <a:spcPts val="900"/>
            </a:spcAft>
          </a:pPr>
          <a:r>
            <a:rPr lang="ru-RU" sz="900" dirty="0" smtClean="0"/>
            <a:t> </a:t>
          </a:r>
          <a:r>
            <a:rPr lang="zh-CN" altLang="en-US" sz="900" dirty="0" smtClean="0"/>
            <a:t>加工产业</a:t>
          </a:r>
          <a:endParaRPr lang="en-US" altLang="zh-CN" sz="900" dirty="0" smtClean="0"/>
        </a:p>
        <a:p xmlns:a="http://schemas.openxmlformats.org/drawingml/2006/main">
          <a:pPr>
            <a:spcAft>
              <a:spcPts val="900"/>
            </a:spcAft>
          </a:pPr>
          <a:r>
            <a:rPr lang="zh-CN" altLang="en-US" sz="900" dirty="0" smtClean="0"/>
            <a:t>保健事业，社会服务</a:t>
          </a:r>
          <a:endParaRPr lang="en-US" altLang="zh-CN" sz="900" dirty="0" smtClean="0"/>
        </a:p>
        <a:p xmlns:a="http://schemas.openxmlformats.org/drawingml/2006/main">
          <a:pPr>
            <a:spcBef>
              <a:spcPts val="300"/>
            </a:spcBef>
            <a:spcAft>
              <a:spcPts val="900"/>
            </a:spcAft>
          </a:pPr>
          <a:r>
            <a:rPr lang="ru-RU" sz="900" dirty="0" smtClean="0"/>
            <a:t> </a:t>
          </a:r>
          <a:r>
            <a:rPr lang="zh-CN" altLang="en-US" sz="900" dirty="0" smtClean="0"/>
            <a:t>不动产的活动</a:t>
          </a:r>
          <a:endParaRPr lang="ru-RU" sz="900" dirty="0" smtClean="0"/>
        </a:p>
        <a:p xmlns:a="http://schemas.openxmlformats.org/drawingml/2006/main">
          <a:pPr>
            <a:spcAft>
              <a:spcPts val="900"/>
            </a:spcAft>
          </a:pPr>
          <a:r>
            <a:rPr lang="ru-RU" sz="900" dirty="0"/>
            <a:t> </a:t>
          </a:r>
          <a:r>
            <a:rPr lang="zh-CN" altLang="en-US" sz="900" dirty="0" smtClean="0"/>
            <a:t>教育</a:t>
          </a:r>
          <a:endParaRPr lang="en-US" altLang="zh-CN" sz="900" dirty="0" smtClean="0"/>
        </a:p>
        <a:p xmlns:a="http://schemas.openxmlformats.org/drawingml/2006/main">
          <a:pPr>
            <a:spcAft>
              <a:spcPts val="900"/>
            </a:spcAft>
          </a:pPr>
          <a:r>
            <a:rPr lang="ru-RU" sz="900" dirty="0" smtClean="0"/>
            <a:t>  </a:t>
          </a:r>
          <a:r>
            <a:rPr lang="zh-CN" altLang="en-US" sz="900" dirty="0" smtClean="0"/>
            <a:t>财务活动，保险业务</a:t>
          </a:r>
          <a:endParaRPr lang="ru-RU" sz="900" dirty="0" smtClean="0"/>
        </a:p>
        <a:p xmlns:a="http://schemas.openxmlformats.org/drawingml/2006/main">
          <a:pPr>
            <a:spcBef>
              <a:spcPts val="300"/>
            </a:spcBef>
            <a:spcAft>
              <a:spcPts val="900"/>
            </a:spcAft>
          </a:pPr>
          <a:r>
            <a:rPr lang="ru-RU" sz="900" dirty="0" smtClean="0"/>
            <a:t>  </a:t>
          </a:r>
          <a:r>
            <a:rPr lang="zh-CN" altLang="en-US" sz="900" dirty="0" smtClean="0"/>
            <a:t>农业，林业，狩猎</a:t>
          </a:r>
          <a:endParaRPr lang="en-US" altLang="zh-CN" sz="900" dirty="0" smtClean="0"/>
        </a:p>
        <a:p xmlns:a="http://schemas.openxmlformats.org/drawingml/2006/main">
          <a:pPr>
            <a:spcAft>
              <a:spcPts val="900"/>
            </a:spcAft>
          </a:pPr>
          <a:r>
            <a:rPr lang="ru-RU" sz="900" dirty="0" smtClean="0"/>
            <a:t>  </a:t>
          </a:r>
          <a:r>
            <a:rPr lang="zh-CN" altLang="en-US" sz="900" dirty="0" smtClean="0"/>
            <a:t>行政活动</a:t>
          </a:r>
          <a:endParaRPr lang="en-US" altLang="zh-CN" sz="900" dirty="0" smtClean="0"/>
        </a:p>
        <a:p xmlns:a="http://schemas.openxmlformats.org/drawingml/2006/main">
          <a:pPr>
            <a:spcAft>
              <a:spcPts val="900"/>
            </a:spcAft>
          </a:pPr>
          <a:r>
            <a:rPr lang="ru-RU" sz="900" dirty="0" smtClean="0"/>
            <a:t>  </a:t>
          </a:r>
          <a:r>
            <a:rPr lang="zh-CN" altLang="en-US" sz="900" dirty="0" smtClean="0"/>
            <a:t>酒店和餐饮场所的活动</a:t>
          </a:r>
          <a:endParaRPr lang="ru-RU" sz="900" dirty="0" smtClean="0"/>
        </a:p>
        <a:p xmlns:a="http://schemas.openxmlformats.org/drawingml/2006/main">
          <a:pPr>
            <a:spcBef>
              <a:spcPts val="300"/>
            </a:spcBef>
            <a:spcAft>
              <a:spcPts val="1000"/>
            </a:spcAft>
          </a:pPr>
          <a:r>
            <a:rPr lang="zh-CN" altLang="en-US" sz="900" dirty="0" smtClean="0"/>
            <a:t>其他服务</a:t>
          </a:r>
          <a:endParaRPr lang="en-US" sz="900" dirty="0" smtClean="0"/>
        </a:p>
        <a:p xmlns:a="http://schemas.openxmlformats.org/drawingml/2006/main">
          <a:pPr>
            <a:spcAft>
              <a:spcPts val="1000"/>
            </a:spcAft>
          </a:pPr>
          <a:r>
            <a:rPr lang="zh-CN" altLang="en-US" sz="900" dirty="0" smtClean="0"/>
            <a:t>矿产资源开采</a:t>
          </a:r>
          <a:endParaRPr lang="ru-RU" sz="900" dirty="0" smtClean="0"/>
        </a:p>
      </cdr:txBody>
    </cdr:sp>
  </cdr:relSizeAnchor>
  <cdr:relSizeAnchor xmlns:cdr="http://schemas.openxmlformats.org/drawingml/2006/chartDrawing">
    <cdr:from>
      <cdr:x>0.71</cdr:x>
      <cdr:y>0.2456</cdr:y>
    </cdr:from>
    <cdr:to>
      <cdr:x>0.83699</cdr:x>
      <cdr:y>0.42905</cdr:y>
    </cdr:to>
    <cdr:sp macro="" textlink="">
      <cdr:nvSpPr>
        <cdr:cNvPr id="4" name="TextBox 3"/>
        <cdr:cNvSpPr txBox="1"/>
      </cdr:nvSpPr>
      <cdr:spPr>
        <a:xfrm xmlns:a="http://schemas.openxmlformats.org/drawingml/2006/main">
          <a:off x="5112568" y="12241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cdr:txBody>
    </cdr:sp>
  </cdr:relSizeAnchor>
  <cdr:relSizeAnchor xmlns:cdr="http://schemas.openxmlformats.org/drawingml/2006/chartDrawing">
    <cdr:from>
      <cdr:x>0.56</cdr:x>
      <cdr:y>0.43341</cdr:y>
    </cdr:from>
    <cdr:to>
      <cdr:x>0.91</cdr:x>
      <cdr:y>0.4623</cdr:y>
    </cdr:to>
    <cdr:sp macro="" textlink="">
      <cdr:nvSpPr>
        <cdr:cNvPr id="10" name="TextBox 9"/>
        <cdr:cNvSpPr txBox="1"/>
      </cdr:nvSpPr>
      <cdr:spPr>
        <a:xfrm xmlns:a="http://schemas.openxmlformats.org/drawingml/2006/main">
          <a:off x="4032448" y="2160240"/>
          <a:ext cx="2520280" cy="144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dr:relSizeAnchor xmlns:cdr="http://schemas.openxmlformats.org/drawingml/2006/chartDrawing">
    <cdr:from>
      <cdr:x>0.63</cdr:x>
      <cdr:y>0.73679</cdr:y>
    </cdr:from>
    <cdr:to>
      <cdr:x>0.75699</cdr:x>
      <cdr:y>0.92025</cdr:y>
    </cdr:to>
    <cdr:sp macro="" textlink="">
      <cdr:nvSpPr>
        <cdr:cNvPr id="17" name="TextBox 16"/>
        <cdr:cNvSpPr txBox="1"/>
      </cdr:nvSpPr>
      <cdr:spPr>
        <a:xfrm xmlns:a="http://schemas.openxmlformats.org/drawingml/2006/main">
          <a:off x="4536504"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cdr:x>
      <cdr:y>0</cdr:y>
    </cdr:from>
    <cdr:to>
      <cdr:x>1</cdr:x>
      <cdr:y>1</cdr:y>
    </cdr:to>
    <cdr:sp macro="" textlink="">
      <cdr:nvSpPr>
        <cdr:cNvPr id="27" name="TextBox 26"/>
        <cdr:cNvSpPr txBox="1"/>
      </cdr:nvSpPr>
      <cdr:spPr>
        <a:xfrm xmlns:a="http://schemas.openxmlformats.org/drawingml/2006/main">
          <a:off x="0" y="0"/>
          <a:ext cx="4536504"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0.17895</cdr:x>
      <cdr:y>0.17903</cdr:y>
    </cdr:from>
    <cdr:to>
      <cdr:x>0.20761</cdr:x>
      <cdr:y>0.17903</cdr:y>
    </cdr:to>
    <cdr:cxnSp macro="">
      <cdr:nvCxnSpPr>
        <cdr:cNvPr id="3" name="Прямая соединительная линия 2"/>
        <cdr:cNvCxnSpPr/>
      </cdr:nvCxnSpPr>
      <cdr:spPr>
        <a:xfrm xmlns:a="http://schemas.openxmlformats.org/drawingml/2006/main">
          <a:off x="1123797" y="468052"/>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0.17903</cdr:y>
    </cdr:from>
    <cdr:to>
      <cdr:x>0.25348</cdr:x>
      <cdr:y>0.27399</cdr:y>
    </cdr:to>
    <cdr:cxnSp macro="">
      <cdr:nvCxnSpPr>
        <cdr:cNvPr id="5" name="Прямая соединительная линия 4"/>
        <cdr:cNvCxnSpPr/>
      </cdr:nvCxnSpPr>
      <cdr:spPr>
        <a:xfrm xmlns:a="http://schemas.openxmlformats.org/drawingml/2006/main">
          <a:off x="1303817" y="468052"/>
          <a:ext cx="288048" cy="2482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0.47133</cdr:x>
      <cdr:y>0.77121</cdr:y>
    </cdr:from>
    <cdr:to>
      <cdr:x>0.49427</cdr:x>
      <cdr:y>0.77121</cdr:y>
    </cdr:to>
    <cdr:cxnSp macro="">
      <cdr:nvCxnSpPr>
        <cdr:cNvPr id="11" name="Прямая соединительная линия 10"/>
        <cdr:cNvCxnSpPr/>
      </cdr:nvCxnSpPr>
      <cdr:spPr>
        <a:xfrm xmlns:a="http://schemas.openxmlformats.org/drawingml/2006/main" flipH="1">
          <a:off x="2960002" y="2016224"/>
          <a:ext cx="144015"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cdr:x>
      <cdr:y>0.67481</cdr:y>
    </cdr:from>
    <cdr:to>
      <cdr:x>0.47133</cdr:x>
      <cdr:y>0.77121</cdr:y>
    </cdr:to>
    <cdr:cxnSp macro="">
      <cdr:nvCxnSpPr>
        <cdr:cNvPr id="13" name="Прямая соединительная линия 12"/>
        <cdr:cNvCxnSpPr/>
      </cdr:nvCxnSpPr>
      <cdr:spPr>
        <a:xfrm xmlns:a="http://schemas.openxmlformats.org/drawingml/2006/main">
          <a:off x="2707973" y="1764196"/>
          <a:ext cx="252028"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0.28214</cdr:x>
      <cdr:y>0.93648</cdr:y>
    </cdr:from>
    <cdr:to>
      <cdr:x>0.31654</cdr:x>
      <cdr:y>0.93648</cdr:y>
    </cdr:to>
    <cdr:cxnSp macro="">
      <cdr:nvCxnSpPr>
        <cdr:cNvPr id="23" name="Прямая соединительная линия 22"/>
        <cdr:cNvCxnSpPr/>
      </cdr:nvCxnSpPr>
      <cdr:spPr>
        <a:xfrm xmlns:a="http://schemas.openxmlformats.org/drawingml/2006/main">
          <a:off x="1771869" y="2448273"/>
          <a:ext cx="216024"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0.29934</cdr:x>
      <cdr:y>0.78499</cdr:y>
    </cdr:from>
    <cdr:to>
      <cdr:x>0.31654</cdr:x>
      <cdr:y>0.93648</cdr:y>
    </cdr:to>
    <cdr:cxnSp macro="">
      <cdr:nvCxnSpPr>
        <cdr:cNvPr id="25" name="Прямая соединительная линия 24"/>
        <cdr:cNvCxnSpPr/>
      </cdr:nvCxnSpPr>
      <cdr:spPr>
        <a:xfrm xmlns:a="http://schemas.openxmlformats.org/drawingml/2006/main">
          <a:off x="1879881" y="2052228"/>
          <a:ext cx="108012" cy="39604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0.71891</cdr:y>
    </cdr:from>
    <cdr:to>
      <cdr:x>0.24201</cdr:x>
      <cdr:y>0.83052</cdr:y>
    </cdr:to>
    <cdr:cxnSp macro="">
      <cdr:nvCxnSpPr>
        <cdr:cNvPr id="32" name="Прямая соединительная линия 31"/>
        <cdr:cNvCxnSpPr/>
      </cdr:nvCxnSpPr>
      <cdr:spPr>
        <a:xfrm xmlns:a="http://schemas.openxmlformats.org/drawingml/2006/main" flipV="1">
          <a:off x="1303817" y="1879487"/>
          <a:ext cx="216034" cy="29178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0.18468</cdr:x>
      <cdr:y>0.83052</cdr:y>
    </cdr:from>
    <cdr:to>
      <cdr:x>0.20761</cdr:x>
      <cdr:y>0.83052</cdr:y>
    </cdr:to>
    <cdr:cxnSp macro="">
      <cdr:nvCxnSpPr>
        <cdr:cNvPr id="34" name="Прямая соединительная линия 33"/>
        <cdr:cNvCxnSpPr/>
      </cdr:nvCxnSpPr>
      <cdr:spPr>
        <a:xfrm xmlns:a="http://schemas.openxmlformats.org/drawingml/2006/main">
          <a:off x="1159816" y="2171274"/>
          <a:ext cx="144001"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0.14813</cdr:x>
      <cdr:y>0.6819</cdr:y>
    </cdr:from>
    <cdr:to>
      <cdr:x>0.17106</cdr:x>
      <cdr:y>0.68335</cdr:y>
    </cdr:to>
    <cdr:cxnSp macro="">
      <cdr:nvCxnSpPr>
        <cdr:cNvPr id="41" name="Прямая соединительная линия 40"/>
        <cdr:cNvCxnSpPr/>
      </cdr:nvCxnSpPr>
      <cdr:spPr>
        <a:xfrm xmlns:a="http://schemas.openxmlformats.org/drawingml/2006/main" flipV="1">
          <a:off x="930288" y="1782711"/>
          <a:ext cx="144002" cy="379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0.17106</cdr:x>
      <cdr:y>0.6307</cdr:y>
    </cdr:from>
    <cdr:to>
      <cdr:x>0.21692</cdr:x>
      <cdr:y>0.6819</cdr:y>
    </cdr:to>
    <cdr:cxnSp macro="">
      <cdr:nvCxnSpPr>
        <cdr:cNvPr id="46" name="Прямая соединительная линия 45"/>
        <cdr:cNvCxnSpPr/>
      </cdr:nvCxnSpPr>
      <cdr:spPr>
        <a:xfrm xmlns:a="http://schemas.openxmlformats.org/drawingml/2006/main" flipV="1">
          <a:off x="1074290" y="1648882"/>
          <a:ext cx="288003" cy="13382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0.42547</cdr:x>
      <cdr:y>0.22035</cdr:y>
    </cdr:from>
    <cdr:to>
      <cdr:x>0.4656</cdr:x>
      <cdr:y>0.28921</cdr:y>
    </cdr:to>
    <cdr:cxnSp macro="">
      <cdr:nvCxnSpPr>
        <cdr:cNvPr id="21" name="Прямая соединительная линия 20"/>
        <cdr:cNvCxnSpPr/>
      </cdr:nvCxnSpPr>
      <cdr:spPr>
        <a:xfrm xmlns:a="http://schemas.openxmlformats.org/drawingml/2006/main" flipH="1">
          <a:off x="2671969" y="576064"/>
          <a:ext cx="252028" cy="18002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0.4656</cdr:x>
      <cdr:y>0.22035</cdr:y>
    </cdr:from>
    <cdr:to>
      <cdr:x>0.48853</cdr:x>
      <cdr:y>0.22035</cdr:y>
    </cdr:to>
    <cdr:cxnSp macro="">
      <cdr:nvCxnSpPr>
        <cdr:cNvPr id="27" name="Прямая соединительная линия 26"/>
        <cdr:cNvCxnSpPr/>
      </cdr:nvCxnSpPr>
      <cdr:spPr>
        <a:xfrm xmlns:a="http://schemas.openxmlformats.org/drawingml/2006/main">
          <a:off x="2923997" y="57606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0.5799</cdr:x>
      <cdr:y>0.08186</cdr:y>
    </cdr:from>
    <cdr:to>
      <cdr:x>0.59834</cdr:x>
      <cdr:y>0.17397</cdr:y>
    </cdr:to>
    <cdr:cxnSp macro="">
      <cdr:nvCxnSpPr>
        <cdr:cNvPr id="7" name="Прямая соединительная линия 6"/>
        <cdr:cNvCxnSpPr/>
      </cdr:nvCxnSpPr>
      <cdr:spPr>
        <a:xfrm xmlns:a="http://schemas.openxmlformats.org/drawingml/2006/main">
          <a:off x="3396924" y="223999"/>
          <a:ext cx="108012"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0.75353</cdr:x>
      <cdr:y>0.71111</cdr:y>
    </cdr:from>
    <cdr:to>
      <cdr:x>0.79564</cdr:x>
      <cdr:y>0.83186</cdr:y>
    </cdr:to>
    <cdr:cxnSp macro="">
      <cdr:nvCxnSpPr>
        <cdr:cNvPr id="11" name="Прямая соединительная линия 10"/>
        <cdr:cNvCxnSpPr/>
      </cdr:nvCxnSpPr>
      <cdr:spPr>
        <a:xfrm xmlns:a="http://schemas.openxmlformats.org/drawingml/2006/main">
          <a:off x="4413986" y="1945813"/>
          <a:ext cx="246644" cy="3304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0.55532</cdr:x>
      <cdr:y>0.08186</cdr:y>
    </cdr:from>
    <cdr:to>
      <cdr:x>0.5799</cdr:x>
      <cdr:y>0.08186</cdr:y>
    </cdr:to>
    <cdr:cxnSp macro="">
      <cdr:nvCxnSpPr>
        <cdr:cNvPr id="3" name="Прямая соединительная линия 2"/>
        <cdr:cNvCxnSpPr/>
      </cdr:nvCxnSpPr>
      <cdr:spPr>
        <a:xfrm xmlns:a="http://schemas.openxmlformats.org/drawingml/2006/main">
          <a:off x="3252908" y="223999"/>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0.51229</cdr:x>
      <cdr:y>0.13449</cdr:y>
    </cdr:from>
    <cdr:to>
      <cdr:x>0.54917</cdr:x>
      <cdr:y>0.21344</cdr:y>
    </cdr:to>
    <cdr:cxnSp macro="">
      <cdr:nvCxnSpPr>
        <cdr:cNvPr id="18" name="Прямая соединительная линия 17"/>
        <cdr:cNvCxnSpPr/>
      </cdr:nvCxnSpPr>
      <cdr:spPr>
        <a:xfrm xmlns:a="http://schemas.openxmlformats.org/drawingml/2006/main">
          <a:off x="3000880" y="368015"/>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0.79564</cdr:x>
      <cdr:y>0.83186</cdr:y>
    </cdr:from>
    <cdr:to>
      <cdr:x>0.82022</cdr:x>
      <cdr:y>0.83186</cdr:y>
    </cdr:to>
    <cdr:cxnSp macro="">
      <cdr:nvCxnSpPr>
        <cdr:cNvPr id="27" name="Прямая соединительная линия 26"/>
        <cdr:cNvCxnSpPr/>
      </cdr:nvCxnSpPr>
      <cdr:spPr>
        <a:xfrm xmlns:a="http://schemas.openxmlformats.org/drawingml/2006/main" flipH="1">
          <a:off x="4660630" y="2276227"/>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0.48771</cdr:x>
      <cdr:y>0.13449</cdr:y>
    </cdr:from>
    <cdr:to>
      <cdr:x>0.51229</cdr:x>
      <cdr:y>0.13449</cdr:y>
    </cdr:to>
    <cdr:cxnSp macro="">
      <cdr:nvCxnSpPr>
        <cdr:cNvPr id="36" name="Прямая соединительная линия 35"/>
        <cdr:cNvCxnSpPr/>
      </cdr:nvCxnSpPr>
      <cdr:spPr>
        <a:xfrm xmlns:a="http://schemas.openxmlformats.org/drawingml/2006/main" flipH="1">
          <a:off x="2856864" y="368015"/>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0.18126</cdr:x>
      <cdr:y>0.73611</cdr:y>
    </cdr:from>
    <cdr:to>
      <cdr:x>0.22375</cdr:x>
      <cdr:y>0.73611</cdr:y>
    </cdr:to>
    <cdr:cxnSp macro="">
      <cdr:nvCxnSpPr>
        <cdr:cNvPr id="20" name="Прямая соединительная линия 19"/>
        <cdr:cNvCxnSpPr/>
      </cdr:nvCxnSpPr>
      <cdr:spPr>
        <a:xfrm xmlns:a="http://schemas.openxmlformats.org/drawingml/2006/main">
          <a:off x="614213" y="190821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0.22375</cdr:x>
      <cdr:y>0.63889</cdr:y>
    </cdr:from>
    <cdr:to>
      <cdr:x>0.31938</cdr:x>
      <cdr:y>0.73611</cdr:y>
    </cdr:to>
    <cdr:cxnSp macro="">
      <cdr:nvCxnSpPr>
        <cdr:cNvPr id="22" name="Прямая соединительная линия 21"/>
        <cdr:cNvCxnSpPr/>
      </cdr:nvCxnSpPr>
      <cdr:spPr>
        <a:xfrm xmlns:a="http://schemas.openxmlformats.org/drawingml/2006/main" flipV="1">
          <a:off x="758229" y="1656184"/>
          <a:ext cx="324036"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0.55312</cdr:x>
      <cdr:y>0.12007</cdr:y>
    </cdr:from>
    <cdr:to>
      <cdr:x>0.60625</cdr:x>
      <cdr:y>0.16173</cdr:y>
    </cdr:to>
    <cdr:cxnSp macro="">
      <cdr:nvCxnSpPr>
        <cdr:cNvPr id="30" name="Прямая соединительная линия 29"/>
        <cdr:cNvCxnSpPr/>
      </cdr:nvCxnSpPr>
      <cdr:spPr>
        <a:xfrm xmlns:a="http://schemas.openxmlformats.org/drawingml/2006/main" flipH="1">
          <a:off x="1874353" y="311249"/>
          <a:ext cx="180020"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0.60625</cdr:x>
      <cdr:y>0.12007</cdr:y>
    </cdr:from>
    <cdr:to>
      <cdr:x>0.65937</cdr:x>
      <cdr:y>0.12007</cdr:y>
    </cdr:to>
    <cdr:cxnSp macro="">
      <cdr:nvCxnSpPr>
        <cdr:cNvPr id="32" name="Прямая соединительная линия 31"/>
        <cdr:cNvCxnSpPr/>
      </cdr:nvCxnSpPr>
      <cdr:spPr>
        <a:xfrm xmlns:a="http://schemas.openxmlformats.org/drawingml/2006/main">
          <a:off x="2054373" y="311249"/>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0.18056</cdr:y>
    </cdr:from>
    <cdr:to>
      <cdr:x>0.76562</cdr:x>
      <cdr:y>0.18056</cdr:y>
    </cdr:to>
    <cdr:cxnSp macro="">
      <cdr:nvCxnSpPr>
        <cdr:cNvPr id="38" name="Прямая соединительная линия 37"/>
        <cdr:cNvCxnSpPr/>
      </cdr:nvCxnSpPr>
      <cdr:spPr>
        <a:xfrm xmlns:a="http://schemas.openxmlformats.org/drawingml/2006/main" flipH="1">
          <a:off x="2450417" y="46805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0.64875</cdr:x>
      <cdr:y>0.18056</cdr:y>
    </cdr:from>
    <cdr:to>
      <cdr:x>0.72312</cdr:x>
      <cdr:y>0.22222</cdr:y>
    </cdr:to>
    <cdr:cxnSp macro="">
      <cdr:nvCxnSpPr>
        <cdr:cNvPr id="40" name="Прямая соединительная линия 39"/>
        <cdr:cNvCxnSpPr/>
      </cdr:nvCxnSpPr>
      <cdr:spPr>
        <a:xfrm xmlns:a="http://schemas.openxmlformats.org/drawingml/2006/main" flipH="1">
          <a:off x="2198389" y="468052"/>
          <a:ext cx="252028"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0.61111</cdr:y>
    </cdr:from>
    <cdr:to>
      <cdr:x>0.78687</cdr:x>
      <cdr:y>0.70833</cdr:y>
    </cdr:to>
    <cdr:cxnSp macro="">
      <cdr:nvCxnSpPr>
        <cdr:cNvPr id="49" name="Прямая соединительная линия 48"/>
        <cdr:cNvCxnSpPr/>
      </cdr:nvCxnSpPr>
      <cdr:spPr>
        <a:xfrm xmlns:a="http://schemas.openxmlformats.org/drawingml/2006/main">
          <a:off x="2450417" y="1584177"/>
          <a:ext cx="216024" cy="25202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0.70833</cdr:y>
    </cdr:from>
    <cdr:to>
      <cdr:x>0.82937</cdr:x>
      <cdr:y>0.70833</cdr:y>
    </cdr:to>
    <cdr:cxnSp macro="">
      <cdr:nvCxnSpPr>
        <cdr:cNvPr id="53" name="Прямая соединительная линия 52"/>
        <cdr:cNvCxnSpPr/>
      </cdr:nvCxnSpPr>
      <cdr:spPr>
        <a:xfrm xmlns:a="http://schemas.openxmlformats.org/drawingml/2006/main" flipV="1">
          <a:off x="2666441" y="1836204"/>
          <a:ext cx="144016"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0.7125</cdr:x>
      <cdr:y>0.25896</cdr:y>
    </cdr:from>
    <cdr:to>
      <cdr:x>0.78687</cdr:x>
      <cdr:y>0.31944</cdr:y>
    </cdr:to>
    <cdr:cxnSp macro="">
      <cdr:nvCxnSpPr>
        <cdr:cNvPr id="59" name="Прямая соединительная линия 58"/>
        <cdr:cNvCxnSpPr/>
      </cdr:nvCxnSpPr>
      <cdr:spPr>
        <a:xfrm xmlns:a="http://schemas.openxmlformats.org/drawingml/2006/main" flipV="1">
          <a:off x="2414413" y="671289"/>
          <a:ext cx="252028" cy="15680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0.25896</cdr:y>
    </cdr:from>
    <cdr:to>
      <cdr:x>0.83999</cdr:x>
      <cdr:y>0.25896</cdr:y>
    </cdr:to>
    <cdr:cxnSp macro="">
      <cdr:nvCxnSpPr>
        <cdr:cNvPr id="61" name="Прямая соединительная линия 60"/>
        <cdr:cNvCxnSpPr/>
      </cdr:nvCxnSpPr>
      <cdr:spPr>
        <a:xfrm xmlns:a="http://schemas.openxmlformats.org/drawingml/2006/main" flipH="1">
          <a:off x="2666442" y="671289"/>
          <a:ext cx="18001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0.81612</cdr:x>
      <cdr:y>0.34229</cdr:y>
    </cdr:from>
    <cdr:to>
      <cdr:x>0.86124</cdr:x>
      <cdr:y>0.34229</cdr:y>
    </cdr:to>
    <cdr:cxnSp macro="">
      <cdr:nvCxnSpPr>
        <cdr:cNvPr id="69" name="Прямая соединительная линия 68"/>
        <cdr:cNvCxnSpPr/>
      </cdr:nvCxnSpPr>
      <cdr:spPr>
        <a:xfrm xmlns:a="http://schemas.openxmlformats.org/drawingml/2006/main">
          <a:off x="2765560" y="887313"/>
          <a:ext cx="152897"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0.74437</cdr:x>
      <cdr:y>0.341</cdr:y>
    </cdr:from>
    <cdr:to>
      <cdr:x>0.81612</cdr:x>
      <cdr:y>0.38267</cdr:y>
    </cdr:to>
    <cdr:cxnSp macro="">
      <cdr:nvCxnSpPr>
        <cdr:cNvPr id="71" name="Прямая соединительная линия 70"/>
        <cdr:cNvCxnSpPr/>
      </cdr:nvCxnSpPr>
      <cdr:spPr>
        <a:xfrm xmlns:a="http://schemas.openxmlformats.org/drawingml/2006/main" flipH="1">
          <a:off x="2522424" y="883961"/>
          <a:ext cx="243136" cy="10802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0.58172</cdr:x>
      <cdr:y>0.63794</cdr:y>
    </cdr:from>
    <cdr:to>
      <cdr:x>0.66099</cdr:x>
      <cdr:y>0.66932</cdr:y>
    </cdr:to>
    <cdr:cxnSp macro="">
      <cdr:nvCxnSpPr>
        <cdr:cNvPr id="12" name="Прямая соединительная линия 11"/>
        <cdr:cNvCxnSpPr/>
      </cdr:nvCxnSpPr>
      <cdr:spPr>
        <a:xfrm xmlns:a="http://schemas.openxmlformats.org/drawingml/2006/main" flipV="1">
          <a:off x="2642142" y="4392488"/>
          <a:ext cx="360040"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0.76344</cdr:y>
    </cdr:from>
    <cdr:to>
      <cdr:x>0.75612</cdr:x>
      <cdr:y>0.80527</cdr:y>
    </cdr:to>
    <cdr:cxnSp macro="">
      <cdr:nvCxnSpPr>
        <cdr:cNvPr id="17" name="Прямая соединительная линия 16"/>
        <cdr:cNvCxnSpPr/>
      </cdr:nvCxnSpPr>
      <cdr:spPr>
        <a:xfrm xmlns:a="http://schemas.openxmlformats.org/drawingml/2006/main" flipH="1" flipV="1">
          <a:off x="3362222" y="5256584"/>
          <a:ext cx="72008" cy="28803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0.80527</cdr:y>
    </cdr:from>
    <cdr:to>
      <cdr:x>0.75612</cdr:x>
      <cdr:y>0.80527</cdr:y>
    </cdr:to>
    <cdr:cxnSp macro="">
      <cdr:nvCxnSpPr>
        <cdr:cNvPr id="19" name="Прямая соединительная линия 18"/>
        <cdr:cNvCxnSpPr/>
      </cdr:nvCxnSpPr>
      <cdr:spPr>
        <a:xfrm xmlns:a="http://schemas.openxmlformats.org/drawingml/2006/main">
          <a:off x="3362222" y="5544616"/>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0.81573</cdr:y>
    </cdr:from>
    <cdr:to>
      <cdr:x>0.84839</cdr:x>
      <cdr:y>0.81573</cdr:y>
    </cdr:to>
    <cdr:cxnSp macro="">
      <cdr:nvCxnSpPr>
        <cdr:cNvPr id="33" name="Прямая соединительная линия 32"/>
        <cdr:cNvCxnSpPr/>
      </cdr:nvCxnSpPr>
      <cdr:spPr>
        <a:xfrm xmlns:a="http://schemas.openxmlformats.org/drawingml/2006/main">
          <a:off x="3722262" y="5616624"/>
          <a:ext cx="131064"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0.76344</cdr:y>
    </cdr:from>
    <cdr:to>
      <cdr:x>0.84839</cdr:x>
      <cdr:y>0.81573</cdr:y>
    </cdr:to>
    <cdr:cxnSp macro="">
      <cdr:nvCxnSpPr>
        <cdr:cNvPr id="35" name="Прямая соединительная линия 34"/>
        <cdr:cNvCxnSpPr/>
      </cdr:nvCxnSpPr>
      <cdr:spPr>
        <a:xfrm xmlns:a="http://schemas.openxmlformats.org/drawingml/2006/main">
          <a:off x="3722262" y="5256584"/>
          <a:ext cx="131064"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0.88295</cdr:x>
      <cdr:y>0.78436</cdr:y>
    </cdr:from>
    <cdr:to>
      <cdr:x>0.90578</cdr:x>
      <cdr:y>0.78436</cdr:y>
    </cdr:to>
    <cdr:cxnSp macro="">
      <cdr:nvCxnSpPr>
        <cdr:cNvPr id="45" name="Прямая соединительная линия 44"/>
        <cdr:cNvCxnSpPr/>
      </cdr:nvCxnSpPr>
      <cdr:spPr>
        <a:xfrm xmlns:a="http://schemas.openxmlformats.org/drawingml/2006/main">
          <a:off x="4010294" y="5400600"/>
          <a:ext cx="10368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0.74901</cdr:y>
    </cdr:from>
    <cdr:to>
      <cdr:x>0.88295</cdr:x>
      <cdr:y>0.78436</cdr:y>
    </cdr:to>
    <cdr:cxnSp macro="">
      <cdr:nvCxnSpPr>
        <cdr:cNvPr id="47" name="Прямая соединительная линия 46"/>
        <cdr:cNvCxnSpPr/>
      </cdr:nvCxnSpPr>
      <cdr:spPr>
        <a:xfrm xmlns:a="http://schemas.openxmlformats.org/drawingml/2006/main">
          <a:off x="3888432" y="5157193"/>
          <a:ext cx="121852" cy="24342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0.56587</cdr:x>
      <cdr:y>0.66932</cdr:y>
    </cdr:from>
    <cdr:to>
      <cdr:x>0.58172</cdr:x>
      <cdr:y>0.66932</cdr:y>
    </cdr:to>
    <cdr:cxnSp macro="">
      <cdr:nvCxnSpPr>
        <cdr:cNvPr id="49" name="Прямая соединительная линия 48"/>
        <cdr:cNvCxnSpPr/>
      </cdr:nvCxnSpPr>
      <cdr:spPr>
        <a:xfrm xmlns:a="http://schemas.openxmlformats.org/drawingml/2006/main" flipH="1">
          <a:off x="2570134" y="4608512"/>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0.72809</cdr:y>
    </cdr:from>
    <cdr:to>
      <cdr:x>0.92747</cdr:x>
      <cdr:y>0.74901</cdr:y>
    </cdr:to>
    <cdr:cxnSp macro="">
      <cdr:nvCxnSpPr>
        <cdr:cNvPr id="60" name="Прямая соединительная линия 59"/>
        <cdr:cNvCxnSpPr/>
      </cdr:nvCxnSpPr>
      <cdr:spPr>
        <a:xfrm xmlns:a="http://schemas.openxmlformats.org/drawingml/2006/main">
          <a:off x="4032448" y="5013179"/>
          <a:ext cx="180020" cy="1440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0.92747</cdr:x>
      <cdr:y>0.74901</cdr:y>
    </cdr:from>
    <cdr:to>
      <cdr:x>0.94332</cdr:x>
      <cdr:y>0.74901</cdr:y>
    </cdr:to>
    <cdr:cxnSp macro="">
      <cdr:nvCxnSpPr>
        <cdr:cNvPr id="62" name="Прямая соединительная линия 61"/>
        <cdr:cNvCxnSpPr/>
      </cdr:nvCxnSpPr>
      <cdr:spPr>
        <a:xfrm xmlns:a="http://schemas.openxmlformats.org/drawingml/2006/main" flipV="1">
          <a:off x="4212468" y="5157193"/>
          <a:ext cx="72008"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0.69511</cdr:y>
    </cdr:from>
    <cdr:to>
      <cdr:x>0.94332</cdr:x>
      <cdr:y>0.7124</cdr:y>
    </cdr:to>
    <cdr:cxnSp macro="">
      <cdr:nvCxnSpPr>
        <cdr:cNvPr id="76" name="Прямая соединительная линия 75"/>
        <cdr:cNvCxnSpPr/>
      </cdr:nvCxnSpPr>
      <cdr:spPr>
        <a:xfrm xmlns:a="http://schemas.openxmlformats.org/drawingml/2006/main">
          <a:off x="4104438" y="4786099"/>
          <a:ext cx="180038" cy="11906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0.94332</cdr:x>
      <cdr:y>0.7124</cdr:y>
    </cdr:from>
    <cdr:to>
      <cdr:x>0.95917</cdr:x>
      <cdr:y>0.7124</cdr:y>
    </cdr:to>
    <cdr:cxnSp macro="">
      <cdr:nvCxnSpPr>
        <cdr:cNvPr id="78" name="Прямая соединительная линия 77"/>
        <cdr:cNvCxnSpPr/>
      </cdr:nvCxnSpPr>
      <cdr:spPr>
        <a:xfrm xmlns:a="http://schemas.openxmlformats.org/drawingml/2006/main">
          <a:off x="4284476" y="4905165"/>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0.91161</cdr:x>
      <cdr:y>0.67057</cdr:y>
    </cdr:from>
    <cdr:to>
      <cdr:x>0.95917</cdr:x>
      <cdr:y>0.675</cdr:y>
    </cdr:to>
    <cdr:cxnSp macro="">
      <cdr:nvCxnSpPr>
        <cdr:cNvPr id="85" name="Прямая соединительная линия 84"/>
        <cdr:cNvCxnSpPr/>
      </cdr:nvCxnSpPr>
      <cdr:spPr>
        <a:xfrm xmlns:a="http://schemas.openxmlformats.org/drawingml/2006/main">
          <a:off x="4140460" y="4617133"/>
          <a:ext cx="216024" cy="3048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0.95917</cdr:x>
      <cdr:y>0.675</cdr:y>
    </cdr:from>
    <cdr:to>
      <cdr:x>0.97503</cdr:x>
      <cdr:y>0.675</cdr:y>
    </cdr:to>
    <cdr:cxnSp macro="">
      <cdr:nvCxnSpPr>
        <cdr:cNvPr id="87" name="Прямая соединительная линия 86"/>
        <cdr:cNvCxnSpPr/>
      </cdr:nvCxnSpPr>
      <cdr:spPr>
        <a:xfrm xmlns:a="http://schemas.openxmlformats.org/drawingml/2006/main">
          <a:off x="4356484" y="4647621"/>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0.63794</cdr:y>
    </cdr:from>
    <cdr:to>
      <cdr:x>0.94637</cdr:x>
      <cdr:y>0.64443</cdr:y>
    </cdr:to>
    <cdr:cxnSp macro="">
      <cdr:nvCxnSpPr>
        <cdr:cNvPr id="93" name="Прямая соединительная линия 92"/>
        <cdr:cNvCxnSpPr/>
      </cdr:nvCxnSpPr>
      <cdr:spPr>
        <a:xfrm xmlns:a="http://schemas.openxmlformats.org/drawingml/2006/main" flipH="1">
          <a:off x="4104456" y="4392461"/>
          <a:ext cx="193876" cy="446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0.94637</cdr:x>
      <cdr:y>0.63794</cdr:y>
    </cdr:from>
    <cdr:to>
      <cdr:x>0.96317</cdr:x>
      <cdr:y>0.63794</cdr:y>
    </cdr:to>
    <cdr:cxnSp macro="">
      <cdr:nvCxnSpPr>
        <cdr:cNvPr id="95" name="Прямая соединительная линия 94"/>
        <cdr:cNvCxnSpPr/>
      </cdr:nvCxnSpPr>
      <cdr:spPr>
        <a:xfrm xmlns:a="http://schemas.openxmlformats.org/drawingml/2006/main" flipH="1">
          <a:off x="4298326" y="4392488"/>
          <a:ext cx="7629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0.58168</cdr:y>
    </cdr:from>
    <cdr:to>
      <cdr:x>0.91954</cdr:x>
      <cdr:y>0.60814</cdr:y>
    </cdr:to>
    <cdr:cxnSp macro="">
      <cdr:nvCxnSpPr>
        <cdr:cNvPr id="103" name="Прямая соединительная линия 102"/>
        <cdr:cNvCxnSpPr/>
      </cdr:nvCxnSpPr>
      <cdr:spPr>
        <a:xfrm xmlns:a="http://schemas.openxmlformats.org/drawingml/2006/main" flipH="1">
          <a:off x="4032448" y="4005065"/>
          <a:ext cx="144017" cy="1822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0.9185</cdr:x>
      <cdr:y>0.58168</cdr:y>
    </cdr:from>
    <cdr:to>
      <cdr:x>0.93539</cdr:x>
      <cdr:y>0.58168</cdr:y>
    </cdr:to>
    <cdr:cxnSp macro="">
      <cdr:nvCxnSpPr>
        <cdr:cNvPr id="105" name="Прямая соединительная линия 104"/>
        <cdr:cNvCxnSpPr/>
      </cdr:nvCxnSpPr>
      <cdr:spPr>
        <a:xfrm xmlns:a="http://schemas.openxmlformats.org/drawingml/2006/main">
          <a:off x="4171763" y="4005065"/>
          <a:ext cx="767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0.60657</cdr:y>
    </cdr:from>
    <cdr:to>
      <cdr:x>0.93051</cdr:x>
      <cdr:y>0.62351</cdr:y>
    </cdr:to>
    <cdr:cxnSp macro="">
      <cdr:nvCxnSpPr>
        <cdr:cNvPr id="112" name="Прямая соединительная линия 111"/>
        <cdr:cNvCxnSpPr/>
      </cdr:nvCxnSpPr>
      <cdr:spPr>
        <a:xfrm xmlns:a="http://schemas.openxmlformats.org/drawingml/2006/main" flipH="1">
          <a:off x="4104456" y="4176467"/>
          <a:ext cx="121842" cy="11663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0.93051</cdr:x>
      <cdr:y>0.60657</cdr:y>
    </cdr:from>
    <cdr:to>
      <cdr:x>0.94637</cdr:x>
      <cdr:y>0.60657</cdr:y>
    </cdr:to>
    <cdr:cxnSp macro="">
      <cdr:nvCxnSpPr>
        <cdr:cNvPr id="114" name="Прямая соединительная линия 113"/>
        <cdr:cNvCxnSpPr/>
      </cdr:nvCxnSpPr>
      <cdr:spPr>
        <a:xfrm xmlns:a="http://schemas.openxmlformats.org/drawingml/2006/main">
          <a:off x="4226318" y="4176464"/>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0.54781</cdr:y>
    </cdr:from>
    <cdr:to>
      <cdr:x>0.86405</cdr:x>
      <cdr:y>0.59213</cdr:y>
    </cdr:to>
    <cdr:cxnSp macro="">
      <cdr:nvCxnSpPr>
        <cdr:cNvPr id="123" name="Прямая соединительная линия 122"/>
        <cdr:cNvCxnSpPr/>
      </cdr:nvCxnSpPr>
      <cdr:spPr>
        <a:xfrm xmlns:a="http://schemas.openxmlformats.org/drawingml/2006/main" flipV="1">
          <a:off x="3888432" y="3771911"/>
          <a:ext cx="36004" cy="3051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0.87198</cdr:x>
      <cdr:y>0.56474</cdr:y>
    </cdr:from>
    <cdr:to>
      <cdr:x>0.88295</cdr:x>
      <cdr:y>0.5995</cdr:y>
    </cdr:to>
    <cdr:cxnSp macro="">
      <cdr:nvCxnSpPr>
        <cdr:cNvPr id="125" name="Прямая соединительная линия 124"/>
        <cdr:cNvCxnSpPr/>
      </cdr:nvCxnSpPr>
      <cdr:spPr>
        <a:xfrm xmlns:a="http://schemas.openxmlformats.org/drawingml/2006/main" flipH="1">
          <a:off x="3960440" y="3888451"/>
          <a:ext cx="49845" cy="23934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0.83038</cdr:x>
      <cdr:y>0.53461</cdr:y>
    </cdr:from>
    <cdr:to>
      <cdr:x>0.84027</cdr:x>
      <cdr:y>0.58168</cdr:y>
    </cdr:to>
    <cdr:cxnSp macro="">
      <cdr:nvCxnSpPr>
        <cdr:cNvPr id="143" name="Прямая соединительная линия 142"/>
        <cdr:cNvCxnSpPr/>
      </cdr:nvCxnSpPr>
      <cdr:spPr>
        <a:xfrm xmlns:a="http://schemas.openxmlformats.org/drawingml/2006/main" flipH="1" flipV="1">
          <a:off x="3771527" y="3681029"/>
          <a:ext cx="44911" cy="3240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0.79271</cdr:x>
      <cdr:y>0.53461</cdr:y>
    </cdr:from>
    <cdr:to>
      <cdr:x>0.82441</cdr:x>
      <cdr:y>0.58168</cdr:y>
    </cdr:to>
    <cdr:cxnSp macro="">
      <cdr:nvCxnSpPr>
        <cdr:cNvPr id="166" name="Прямая соединительная линия 165"/>
        <cdr:cNvCxnSpPr/>
      </cdr:nvCxnSpPr>
      <cdr:spPr>
        <a:xfrm xmlns:a="http://schemas.openxmlformats.org/drawingml/2006/main">
          <a:off x="3600400" y="3681029"/>
          <a:ext cx="144000" cy="32406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0.74514</cdr:x>
      <cdr:y>0.53984</cdr:y>
    </cdr:from>
    <cdr:to>
      <cdr:x>0.80856</cdr:x>
      <cdr:y>0.57645</cdr:y>
    </cdr:to>
    <cdr:cxnSp macro="">
      <cdr:nvCxnSpPr>
        <cdr:cNvPr id="177" name="Прямая соединительная линия 176"/>
        <cdr:cNvCxnSpPr/>
      </cdr:nvCxnSpPr>
      <cdr:spPr>
        <a:xfrm xmlns:a="http://schemas.openxmlformats.org/drawingml/2006/main">
          <a:off x="3384376" y="3717033"/>
          <a:ext cx="288035" cy="25204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0.69758</cdr:x>
      <cdr:y>0.54507</cdr:y>
    </cdr:from>
    <cdr:to>
      <cdr:x>0.79271</cdr:x>
      <cdr:y>0.58168</cdr:y>
    </cdr:to>
    <cdr:cxnSp macro="">
      <cdr:nvCxnSpPr>
        <cdr:cNvPr id="181" name="Прямая соединительная линия 180"/>
        <cdr:cNvCxnSpPr/>
      </cdr:nvCxnSpPr>
      <cdr:spPr>
        <a:xfrm xmlns:a="http://schemas.openxmlformats.org/drawingml/2006/main">
          <a:off x="3168352" y="3753037"/>
          <a:ext cx="432069" cy="2520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0.62624</cdr:x>
      <cdr:y>0.57122</cdr:y>
    </cdr:from>
    <cdr:to>
      <cdr:x>0.77685</cdr:x>
      <cdr:y>0.59213</cdr:y>
    </cdr:to>
    <cdr:cxnSp macro="">
      <cdr:nvCxnSpPr>
        <cdr:cNvPr id="192" name="Прямая соединительная линия 191"/>
        <cdr:cNvCxnSpPr/>
      </cdr:nvCxnSpPr>
      <cdr:spPr>
        <a:xfrm xmlns:a="http://schemas.openxmlformats.org/drawingml/2006/main">
          <a:off x="2844316" y="3933057"/>
          <a:ext cx="684071" cy="14398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0.65002</cdr:x>
      <cdr:y>0.55556</cdr:y>
    </cdr:from>
    <cdr:to>
      <cdr:x>0.78478</cdr:x>
      <cdr:y>0.58691</cdr:y>
    </cdr:to>
    <cdr:cxnSp macro="">
      <cdr:nvCxnSpPr>
        <cdr:cNvPr id="196" name="Прямая соединительная линия 195"/>
        <cdr:cNvCxnSpPr/>
      </cdr:nvCxnSpPr>
      <cdr:spPr>
        <a:xfrm xmlns:a="http://schemas.openxmlformats.org/drawingml/2006/main">
          <a:off x="2952328" y="3825253"/>
          <a:ext cx="612068" cy="21581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5659" cy="4964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2"/>
            <a:ext cx="2945659" cy="496491"/>
          </a:xfrm>
          <a:prstGeom prst="rect">
            <a:avLst/>
          </a:prstGeom>
        </p:spPr>
        <p:txBody>
          <a:bodyPr vert="horz" lIns="91440" tIns="45720" rIns="91440" bIns="45720" rtlCol="0"/>
          <a:lstStyle>
            <a:lvl1pPr algn="r">
              <a:defRPr sz="1200"/>
            </a:lvl1pPr>
          </a:lstStyle>
          <a:p>
            <a:fld id="{FA04C4E4-6123-4BF7-8041-17B3EA1DBA5A}" type="datetimeFigureOut">
              <a:rPr lang="ru-RU" smtClean="0"/>
              <a:t>19.06.2024</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31599"/>
            <a:ext cx="2945659" cy="49649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1599"/>
            <a:ext cx="2945659" cy="496491"/>
          </a:xfrm>
          <a:prstGeom prst="rect">
            <a:avLst/>
          </a:prstGeom>
        </p:spPr>
        <p:txBody>
          <a:bodyPr vert="horz" lIns="91440" tIns="45720" rIns="91440" bIns="45720" rtlCol="0" anchor="b"/>
          <a:lstStyle>
            <a:lvl1pPr algn="r">
              <a:defRPr sz="1200"/>
            </a:lvl1pPr>
          </a:lstStyle>
          <a:p>
            <a:fld id="{4D2350C4-EB17-4A00-A441-E2DC8A249B0B}" type="slidenum">
              <a:rPr lang="ru-RU" smtClean="0"/>
              <a:t>‹#›</a:t>
            </a:fld>
            <a:endParaRPr lang="ru-RU"/>
          </a:p>
        </p:txBody>
      </p:sp>
    </p:spTree>
    <p:extLst>
      <p:ext uri="{BB962C8B-B14F-4D97-AF65-F5344CB8AC3E}">
        <p14:creationId xmlns:p14="http://schemas.microsoft.com/office/powerpoint/2010/main" val="59348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15</a:t>
            </a:fld>
            <a:endParaRPr lang="ru-RU"/>
          </a:p>
        </p:txBody>
      </p:sp>
    </p:spTree>
    <p:extLst>
      <p:ext uri="{BB962C8B-B14F-4D97-AF65-F5344CB8AC3E}">
        <p14:creationId xmlns:p14="http://schemas.microsoft.com/office/powerpoint/2010/main" val="422060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21</a:t>
            </a:fld>
            <a:endParaRPr lang="ru-RU"/>
          </a:p>
        </p:txBody>
      </p:sp>
    </p:spTree>
    <p:extLst>
      <p:ext uri="{BB962C8B-B14F-4D97-AF65-F5344CB8AC3E}">
        <p14:creationId xmlns:p14="http://schemas.microsoft.com/office/powerpoint/2010/main" val="77523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23</a:t>
            </a:fld>
            <a:endParaRPr lang="ru-RU"/>
          </a:p>
        </p:txBody>
      </p:sp>
    </p:spTree>
    <p:extLst>
      <p:ext uri="{BB962C8B-B14F-4D97-AF65-F5344CB8AC3E}">
        <p14:creationId xmlns:p14="http://schemas.microsoft.com/office/powerpoint/2010/main" val="110803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24</a:t>
            </a:fld>
            <a:endParaRPr lang="ru-RU"/>
          </a:p>
        </p:txBody>
      </p:sp>
    </p:spTree>
    <p:extLst>
      <p:ext uri="{BB962C8B-B14F-4D97-AF65-F5344CB8AC3E}">
        <p14:creationId xmlns:p14="http://schemas.microsoft.com/office/powerpoint/2010/main" val="110803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27</a:t>
            </a:fld>
            <a:endParaRPr lang="ru-RU"/>
          </a:p>
        </p:txBody>
      </p:sp>
    </p:spTree>
    <p:extLst>
      <p:ext uri="{BB962C8B-B14F-4D97-AF65-F5344CB8AC3E}">
        <p14:creationId xmlns:p14="http://schemas.microsoft.com/office/powerpoint/2010/main" val="2629122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48637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36273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2169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73330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1501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E7FAA6-156E-4CE0-A4A1-805B6832F360}" type="datetimeFigureOut">
              <a:rPr lang="ru-RU" smtClean="0"/>
              <a:t>19.06.2024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73039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DE7FAA6-156E-4CE0-A4A1-805B6832F360}" type="datetimeFigureOut">
              <a:rPr lang="ru-RU" smtClean="0"/>
              <a:t>19.06.2024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1361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DE7FAA6-156E-4CE0-A4A1-805B6832F360}" type="datetimeFigureOut">
              <a:rPr lang="ru-RU" smtClean="0"/>
              <a:t>19.06.2024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41529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E7FAA6-156E-4CE0-A4A1-805B6832F360}" type="datetimeFigureOut">
              <a:rPr lang="ru-RU" smtClean="0"/>
              <a:t>19.06.2024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70984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19.06.2024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88009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19.06.2024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07406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85E3-8E0C-46F7-A8C6-ED4F61D52F38}" type="slidenum">
              <a:rPr lang="ru-RU" smtClean="0"/>
              <a:t>‹#›</a:t>
            </a:fld>
            <a:endParaRPr lang="ru-RU"/>
          </a:p>
        </p:txBody>
      </p:sp>
    </p:spTree>
    <p:extLst>
      <p:ext uri="{BB962C8B-B14F-4D97-AF65-F5344CB8AC3E}">
        <p14:creationId xmlns:p14="http://schemas.microsoft.com/office/powerpoint/2010/main" val="329547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gif"/><Relationship Id="rId4" Type="http://schemas.openxmlformats.org/officeDocument/2006/relationships/image" Target="../media/image32.jpeg"/><Relationship Id="rId9"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30.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08_bl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9" t="3442" r="-68" b="43008"/>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 xmlns:a16="http://schemas.microsoft.com/office/drawing/2014/main" id="{08FE232E-B9A6-4D86-9F84-1A0BB6306F1A}"/>
              </a:ext>
            </a:extLst>
          </p:cNvPr>
          <p:cNvSpPr/>
          <p:nvPr/>
        </p:nvSpPr>
        <p:spPr>
          <a:xfrm>
            <a:off x="0" y="1323324"/>
            <a:ext cx="9144000" cy="3672408"/>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1700059" y="2559364"/>
            <a:ext cx="5743881" cy="1200329"/>
          </a:xfrm>
          <a:prstGeom prst="rect">
            <a:avLst/>
          </a:prstGeom>
          <a:noFill/>
        </p:spPr>
        <p:txBody>
          <a:bodyPr wrap="none" rtlCol="0">
            <a:spAutoFit/>
          </a:bodyPr>
          <a:lstStyle/>
          <a:p>
            <a:pPr algn="ctr"/>
            <a:r>
              <a:rPr lang="zh-CN" altLang="en-US" sz="3600" b="1" dirty="0">
                <a:solidFill>
                  <a:schemeClr val="bg1"/>
                </a:solidFill>
                <a:cs typeface="Arial" pitchFamily="34" charset="0"/>
              </a:rPr>
              <a:t>布拉戈维申斯克市投资指南</a:t>
            </a:r>
            <a:endParaRPr lang="ru-RU" sz="3600" b="1" dirty="0">
              <a:solidFill>
                <a:schemeClr val="bg1"/>
              </a:solidFill>
              <a:cs typeface="Arial" pitchFamily="34" charset="0"/>
            </a:endParaRPr>
          </a:p>
          <a:p>
            <a:pPr algn="ctr"/>
            <a:endParaRPr lang="ru-RU" sz="3600" b="1" dirty="0">
              <a:solidFill>
                <a:schemeClr val="bg1"/>
              </a:solidFill>
              <a:cs typeface="Arial" pitchFamily="34" charset="0"/>
            </a:endParaRPr>
          </a:p>
        </p:txBody>
      </p:sp>
      <p:sp>
        <p:nvSpPr>
          <p:cNvPr id="3" name="TextBox 2">
            <a:extLst>
              <a:ext uri="{FF2B5EF4-FFF2-40B4-BE49-F238E27FC236}">
                <a16:creationId xmlns="" xmlns:a16="http://schemas.microsoft.com/office/drawing/2014/main" id="{2BDBA654-F245-4080-ACB9-DF4822063F3D}"/>
              </a:ext>
            </a:extLst>
          </p:cNvPr>
          <p:cNvSpPr txBox="1"/>
          <p:nvPr/>
        </p:nvSpPr>
        <p:spPr>
          <a:xfrm>
            <a:off x="7358882" y="5085185"/>
            <a:ext cx="1389583" cy="646331"/>
          </a:xfrm>
          <a:prstGeom prst="rect">
            <a:avLst/>
          </a:prstGeom>
          <a:noFill/>
        </p:spPr>
        <p:txBody>
          <a:bodyPr wrap="square" rtlCol="0">
            <a:spAutoFit/>
          </a:bodyPr>
          <a:lstStyle/>
          <a:p>
            <a:r>
              <a:rPr lang="ru-RU" sz="3600" b="1" dirty="0" smtClean="0">
                <a:solidFill>
                  <a:srgbClr val="0066CC"/>
                </a:solidFill>
              </a:rPr>
              <a:t>2024</a:t>
            </a:r>
            <a:endParaRPr lang="ru-RU" sz="3600" b="1" dirty="0">
              <a:solidFill>
                <a:srgbClr val="0066CC"/>
              </a:solidFill>
            </a:endParaRPr>
          </a:p>
        </p:txBody>
      </p:sp>
    </p:spTree>
    <p:extLst>
      <p:ext uri="{BB962C8B-B14F-4D97-AF65-F5344CB8AC3E}">
        <p14:creationId xmlns:p14="http://schemas.microsoft.com/office/powerpoint/2010/main" val="2011561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492443"/>
          </a:xfrm>
          <a:prstGeom prst="rect">
            <a:avLst/>
          </a:prstGeom>
        </p:spPr>
        <p:txBody>
          <a:bodyPr wrap="square">
            <a:spAutoFit/>
          </a:bodyPr>
          <a:lstStyle/>
          <a:p>
            <a:r>
              <a:rPr lang="zh-CN" altLang="en-US" sz="2600" b="1" dirty="0">
                <a:solidFill>
                  <a:prstClr val="white"/>
                </a:solidFill>
                <a:cs typeface="Arial" pitchFamily="34" charset="0"/>
              </a:rPr>
              <a:t>交通基础设施和通信</a:t>
            </a:r>
            <a:endParaRPr lang="ru-RU" sz="2600" dirty="0">
              <a:solidFill>
                <a:schemeClr val="bg1"/>
              </a:solidFill>
              <a:cs typeface="Arial" pitchFamily="34" charset="0"/>
            </a:endParaRPr>
          </a:p>
        </p:txBody>
      </p:sp>
      <p:sp>
        <p:nvSpPr>
          <p:cNvPr id="161" name="TextBox 160"/>
          <p:cNvSpPr txBox="1"/>
          <p:nvPr/>
        </p:nvSpPr>
        <p:spPr>
          <a:xfrm>
            <a:off x="879432" y="1327265"/>
            <a:ext cx="3612695" cy="830997"/>
          </a:xfrm>
          <a:prstGeom prst="rect">
            <a:avLst/>
          </a:prstGeom>
          <a:noFill/>
        </p:spPr>
        <p:txBody>
          <a:bodyPr wrap="square" rtlCol="0">
            <a:spAutoFit/>
          </a:bodyPr>
          <a:lstStyle/>
          <a:p>
            <a:r>
              <a:rPr lang="zh-CN" altLang="en-US" sz="2300" b="1" dirty="0">
                <a:solidFill>
                  <a:srgbClr val="0070C0"/>
                </a:solidFill>
                <a:cs typeface="Arial" pitchFamily="34" charset="0"/>
              </a:rPr>
              <a:t>黑河</a:t>
            </a:r>
            <a:r>
              <a:rPr lang="en-US" altLang="zh-CN" sz="2300" b="1" dirty="0">
                <a:solidFill>
                  <a:srgbClr val="0070C0"/>
                </a:solidFill>
                <a:cs typeface="Arial" pitchFamily="34" charset="0"/>
              </a:rPr>
              <a:t>—</a:t>
            </a:r>
            <a:r>
              <a:rPr lang="zh-CN" altLang="en-US" sz="2300" b="1" dirty="0">
                <a:solidFill>
                  <a:srgbClr val="0070C0"/>
                </a:solidFill>
                <a:cs typeface="Arial" pitchFamily="34" charset="0"/>
              </a:rPr>
              <a:t>布拉戈维申斯克界河公路大桥</a:t>
            </a:r>
            <a:endParaRPr lang="ru-RU" sz="2300" b="1" dirty="0">
              <a:solidFill>
                <a:srgbClr val="0070C0"/>
              </a:solidFill>
              <a:cs typeface="Arial" pitchFamily="34" charset="0"/>
            </a:endParaRPr>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10</a:t>
            </a:r>
            <a:endParaRPr lang="ru-RU" sz="2600" b="1" dirty="0">
              <a:cs typeface="Times New Roman" pitchFamily="18" charset="0"/>
            </a:endParaRP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2" name="TextBox 71"/>
          <p:cNvSpPr txBox="1"/>
          <p:nvPr/>
        </p:nvSpPr>
        <p:spPr>
          <a:xfrm>
            <a:off x="510927" y="4315597"/>
            <a:ext cx="3617690" cy="1865126"/>
          </a:xfrm>
          <a:prstGeom prst="rect">
            <a:avLst/>
          </a:prstGeom>
          <a:noFill/>
        </p:spPr>
        <p:txBody>
          <a:bodyPr wrap="square" rtlCol="0">
            <a:spAutoFit/>
          </a:bodyPr>
          <a:lstStyle/>
          <a:p>
            <a:pPr algn="just">
              <a:lnSpc>
                <a:spcPct val="80000"/>
              </a:lnSpc>
            </a:pPr>
            <a:r>
              <a:rPr lang="zh-CN" altLang="en-US" sz="1600" b="1" dirty="0">
                <a:solidFill>
                  <a:srgbClr val="0070C0"/>
                </a:solidFill>
              </a:rPr>
              <a:t>黑河</a:t>
            </a:r>
            <a:r>
              <a:rPr lang="en-US" altLang="zh-CN" sz="1600" b="1" dirty="0">
                <a:solidFill>
                  <a:srgbClr val="0070C0"/>
                </a:solidFill>
              </a:rPr>
              <a:t>—</a:t>
            </a:r>
            <a:r>
              <a:rPr lang="zh-CN" altLang="en-US" sz="1600" b="1" dirty="0">
                <a:solidFill>
                  <a:srgbClr val="0070C0"/>
                </a:solidFill>
              </a:rPr>
              <a:t>布拉戈维申斯克界河公路大</a:t>
            </a:r>
            <a:r>
              <a:rPr lang="zh-CN" altLang="en-US" sz="1600" b="1" dirty="0" smtClean="0">
                <a:solidFill>
                  <a:srgbClr val="0070C0"/>
                </a:solidFill>
              </a:rPr>
              <a:t>桥</a:t>
            </a:r>
            <a:r>
              <a:rPr lang="zh-CN" altLang="en-US" sz="1600" dirty="0" smtClean="0"/>
              <a:t>是</a:t>
            </a:r>
            <a:r>
              <a:rPr lang="zh-CN" altLang="en-US" sz="1600" dirty="0"/>
              <a:t>连接俄罗斯联邦和中华人民共和国的第一座也是唯一一座桥梁。大桥全长</a:t>
            </a:r>
            <a:r>
              <a:rPr lang="en-US" altLang="zh-CN" sz="1600" b="1" dirty="0">
                <a:solidFill>
                  <a:schemeClr val="accent6">
                    <a:lumMod val="75000"/>
                  </a:schemeClr>
                </a:solidFill>
              </a:rPr>
              <a:t>1,080.5</a:t>
            </a:r>
            <a:r>
              <a:rPr lang="zh-CN" altLang="en-US" sz="1600" b="1" dirty="0">
                <a:solidFill>
                  <a:schemeClr val="accent6">
                    <a:lumMod val="75000"/>
                  </a:schemeClr>
                </a:solidFill>
              </a:rPr>
              <a:t>米</a:t>
            </a:r>
            <a:r>
              <a:rPr lang="zh-CN" altLang="en-US" sz="1600" dirty="0"/>
              <a:t>，国界线位于大桥中心跨的中部。该桥</a:t>
            </a:r>
            <a:r>
              <a:rPr lang="zh-CN" altLang="en-US" sz="1600" b="1" dirty="0">
                <a:solidFill>
                  <a:schemeClr val="accent6">
                    <a:lumMod val="75000"/>
                  </a:schemeClr>
                </a:solidFill>
              </a:rPr>
              <a:t>于</a:t>
            </a:r>
            <a:r>
              <a:rPr lang="en-US" altLang="zh-CN" sz="1600" b="1" dirty="0">
                <a:solidFill>
                  <a:schemeClr val="accent6">
                    <a:lumMod val="75000"/>
                  </a:schemeClr>
                </a:solidFill>
              </a:rPr>
              <a:t>2016</a:t>
            </a:r>
            <a:r>
              <a:rPr lang="zh-CN" altLang="en-US" sz="1600" b="1" dirty="0">
                <a:solidFill>
                  <a:schemeClr val="accent6">
                    <a:lumMod val="75000"/>
                  </a:schemeClr>
                </a:solidFill>
              </a:rPr>
              <a:t>年</a:t>
            </a:r>
            <a:r>
              <a:rPr lang="en-US" altLang="zh-CN" sz="1600" b="1" dirty="0">
                <a:solidFill>
                  <a:schemeClr val="accent6">
                    <a:lumMod val="75000"/>
                  </a:schemeClr>
                </a:solidFill>
              </a:rPr>
              <a:t>12</a:t>
            </a:r>
            <a:r>
              <a:rPr lang="zh-CN" altLang="en-US" sz="1600" b="1" dirty="0">
                <a:solidFill>
                  <a:schemeClr val="accent6">
                    <a:lumMod val="75000"/>
                  </a:schemeClr>
                </a:solidFill>
              </a:rPr>
              <a:t>月</a:t>
            </a:r>
            <a:r>
              <a:rPr lang="zh-CN" altLang="en-US" sz="1600" dirty="0"/>
              <a:t>开工建设，</a:t>
            </a:r>
            <a:r>
              <a:rPr lang="en-US" altLang="zh-CN" sz="1600" b="1" dirty="0">
                <a:solidFill>
                  <a:schemeClr val="accent6">
                    <a:lumMod val="75000"/>
                  </a:schemeClr>
                </a:solidFill>
              </a:rPr>
              <a:t>2020</a:t>
            </a:r>
            <a:r>
              <a:rPr lang="zh-CN" altLang="en-US" sz="1600" b="1" dirty="0">
                <a:solidFill>
                  <a:schemeClr val="accent6">
                    <a:lumMod val="75000"/>
                  </a:schemeClr>
                </a:solidFill>
              </a:rPr>
              <a:t>年</a:t>
            </a:r>
            <a:r>
              <a:rPr lang="en-US" altLang="zh-CN" sz="1600" b="1" dirty="0">
                <a:solidFill>
                  <a:schemeClr val="accent6">
                    <a:lumMod val="75000"/>
                  </a:schemeClr>
                </a:solidFill>
              </a:rPr>
              <a:t>5</a:t>
            </a:r>
            <a:r>
              <a:rPr lang="zh-CN" altLang="en-US" sz="1600" b="1" dirty="0">
                <a:solidFill>
                  <a:schemeClr val="accent6">
                    <a:lumMod val="75000"/>
                  </a:schemeClr>
                </a:solidFill>
              </a:rPr>
              <a:t>月</a:t>
            </a:r>
            <a:r>
              <a:rPr lang="zh-CN" altLang="en-US" sz="1600" dirty="0"/>
              <a:t>竣工，但由于新冠肺炎疫情，该桥直到</a:t>
            </a:r>
            <a:r>
              <a:rPr lang="en-US" altLang="zh-CN" sz="1600" b="1" dirty="0">
                <a:solidFill>
                  <a:schemeClr val="accent6">
                    <a:lumMod val="75000"/>
                  </a:schemeClr>
                </a:solidFill>
              </a:rPr>
              <a:t>2022</a:t>
            </a:r>
            <a:r>
              <a:rPr lang="zh-CN" altLang="en-US" sz="1600" b="1" dirty="0">
                <a:solidFill>
                  <a:schemeClr val="accent6">
                    <a:lumMod val="75000"/>
                  </a:schemeClr>
                </a:solidFill>
              </a:rPr>
              <a:t>年</a:t>
            </a:r>
            <a:r>
              <a:rPr lang="en-US" altLang="zh-CN" sz="1600" b="1" dirty="0">
                <a:solidFill>
                  <a:schemeClr val="accent6">
                    <a:lumMod val="75000"/>
                  </a:schemeClr>
                </a:solidFill>
              </a:rPr>
              <a:t>6</a:t>
            </a:r>
            <a:r>
              <a:rPr lang="zh-CN" altLang="en-US" sz="1600" b="1" dirty="0">
                <a:solidFill>
                  <a:schemeClr val="accent6">
                    <a:lumMod val="75000"/>
                  </a:schemeClr>
                </a:solidFill>
              </a:rPr>
              <a:t>月</a:t>
            </a:r>
            <a:r>
              <a:rPr lang="en-US" altLang="zh-CN" sz="1600" b="1" dirty="0">
                <a:solidFill>
                  <a:schemeClr val="accent6">
                    <a:lumMod val="75000"/>
                  </a:schemeClr>
                </a:solidFill>
              </a:rPr>
              <a:t>10</a:t>
            </a:r>
            <a:r>
              <a:rPr lang="zh-CN" altLang="en-US" sz="1600" b="1" dirty="0">
                <a:solidFill>
                  <a:schemeClr val="accent6">
                    <a:lumMod val="75000"/>
                  </a:schemeClr>
                </a:solidFill>
              </a:rPr>
              <a:t>日</a:t>
            </a:r>
            <a:r>
              <a:rPr lang="zh-CN" altLang="en-US" sz="1600" dirty="0"/>
              <a:t>才通车。目前，该桥的国际交通仅限于货物运输。未来计划提供客运服务</a:t>
            </a:r>
            <a:endParaRPr lang="ru-RU" sz="16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57" y="1400725"/>
            <a:ext cx="684076" cy="68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27" y="2184215"/>
            <a:ext cx="3617690" cy="20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222" y="1466705"/>
            <a:ext cx="552111" cy="55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5364088" y="1327263"/>
            <a:ext cx="3612695" cy="800219"/>
          </a:xfrm>
          <a:prstGeom prst="rect">
            <a:avLst/>
          </a:prstGeom>
          <a:noFill/>
        </p:spPr>
        <p:txBody>
          <a:bodyPr wrap="square" rtlCol="0">
            <a:spAutoFit/>
          </a:bodyPr>
          <a:lstStyle/>
          <a:p>
            <a:r>
              <a:rPr lang="zh-CN" altLang="en-US" sz="2300" b="1" dirty="0">
                <a:solidFill>
                  <a:srgbClr val="0070C0"/>
                </a:solidFill>
                <a:cs typeface="Arial" pitchFamily="34" charset="0"/>
              </a:rPr>
              <a:t>黑河－布拉戈维申斯克跨黑龙江索道</a:t>
            </a:r>
            <a:endParaRPr lang="ru-RU" sz="2300" b="1" dirty="0">
              <a:solidFill>
                <a:srgbClr val="0070C0"/>
              </a:solidFill>
              <a:cs typeface="Arial" pitchFamily="34" charset="0"/>
            </a:endParaRPr>
          </a:p>
        </p:txBody>
      </p:sp>
      <p:pic>
        <p:nvPicPr>
          <p:cNvPr id="1031" name="Picture 7" descr="Канатная дорога Благовещенск – Хэйхэ станет центром притяжения туристов —  АМУР.Инфо"/>
          <p:cNvPicPr>
            <a:picLocks noChangeAspect="1" noChangeArrowheads="1"/>
          </p:cNvPicPr>
          <p:nvPr/>
        </p:nvPicPr>
        <p:blipFill rotWithShape="1">
          <a:blip r:embed="rId6">
            <a:extLst>
              <a:ext uri="{28A0092B-C50C-407E-A947-70E740481C1C}">
                <a14:useLocalDpi xmlns:a14="http://schemas.microsoft.com/office/drawing/2010/main" val="0"/>
              </a:ext>
            </a:extLst>
          </a:blip>
          <a:srcRect t="6089"/>
          <a:stretch/>
        </p:blipFill>
        <p:spPr bwMode="auto">
          <a:xfrm>
            <a:off x="4995403" y="2184984"/>
            <a:ext cx="3617690" cy="203491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995401" y="4315597"/>
            <a:ext cx="3617691" cy="1472070"/>
          </a:xfrm>
          <a:prstGeom prst="rect">
            <a:avLst/>
          </a:prstGeom>
          <a:noFill/>
        </p:spPr>
        <p:txBody>
          <a:bodyPr wrap="square" rtlCol="0">
            <a:spAutoFit/>
          </a:bodyPr>
          <a:lstStyle/>
          <a:p>
            <a:pPr algn="just">
              <a:lnSpc>
                <a:spcPct val="80000"/>
              </a:lnSpc>
            </a:pPr>
            <a:r>
              <a:rPr lang="zh-CN" altLang="en-US" sz="1600" dirty="0" smtClean="0"/>
              <a:t>除</a:t>
            </a:r>
            <a:r>
              <a:rPr lang="zh-CN" altLang="en-US" sz="1600" dirty="0"/>
              <a:t>了黑河</a:t>
            </a:r>
            <a:r>
              <a:rPr lang="en-US" altLang="zh-CN" sz="1600" dirty="0"/>
              <a:t>—</a:t>
            </a:r>
            <a:r>
              <a:rPr lang="zh-CN" altLang="en-US" sz="1600" dirty="0"/>
              <a:t>布拉戈维申斯克界河公路大桥外，布拉戈维申斯克和黑河之</a:t>
            </a:r>
            <a:r>
              <a:rPr lang="zh-CN" altLang="en-US" sz="1600" dirty="0" smtClean="0"/>
              <a:t>间在建</a:t>
            </a:r>
            <a:r>
              <a:rPr lang="zh-CN" altLang="en-US" sz="1600" dirty="0"/>
              <a:t>设</a:t>
            </a:r>
            <a:r>
              <a:rPr lang="zh-CN" altLang="en-US" sz="1600" b="1" dirty="0">
                <a:solidFill>
                  <a:srgbClr val="0070C0"/>
                </a:solidFill>
              </a:rPr>
              <a:t>跨黑龙江索道</a:t>
            </a:r>
            <a:r>
              <a:rPr lang="zh-CN" altLang="en-US" sz="1600" dirty="0"/>
              <a:t>。</a:t>
            </a:r>
            <a:r>
              <a:rPr lang="zh-CN" altLang="en-US" sz="1600" b="1" dirty="0">
                <a:solidFill>
                  <a:schemeClr val="accent6">
                    <a:lumMod val="75000"/>
                  </a:schemeClr>
                </a:solidFill>
              </a:rPr>
              <a:t>于</a:t>
            </a:r>
            <a:r>
              <a:rPr lang="en-US" altLang="zh-CN" sz="1600" b="1" dirty="0">
                <a:solidFill>
                  <a:schemeClr val="accent6">
                    <a:lumMod val="75000"/>
                  </a:schemeClr>
                </a:solidFill>
              </a:rPr>
              <a:t>2019</a:t>
            </a:r>
            <a:r>
              <a:rPr lang="zh-CN" altLang="en-US" sz="1600" b="1" dirty="0">
                <a:solidFill>
                  <a:schemeClr val="accent6">
                    <a:lumMod val="75000"/>
                  </a:schemeClr>
                </a:solidFill>
              </a:rPr>
              <a:t>年</a:t>
            </a:r>
            <a:r>
              <a:rPr lang="en-US" altLang="zh-CN" sz="1600" b="1" dirty="0">
                <a:solidFill>
                  <a:schemeClr val="accent6">
                    <a:lumMod val="75000"/>
                  </a:schemeClr>
                </a:solidFill>
              </a:rPr>
              <a:t>7</a:t>
            </a:r>
            <a:r>
              <a:rPr lang="zh-CN" altLang="en-US" sz="1600" b="1" dirty="0">
                <a:solidFill>
                  <a:schemeClr val="accent6">
                    <a:lumMod val="75000"/>
                  </a:schemeClr>
                </a:solidFill>
              </a:rPr>
              <a:t>月</a:t>
            </a:r>
            <a:r>
              <a:rPr lang="en-US" altLang="zh-CN" sz="1600" b="1" dirty="0">
                <a:solidFill>
                  <a:schemeClr val="accent6">
                    <a:lumMod val="75000"/>
                  </a:schemeClr>
                </a:solidFill>
              </a:rPr>
              <a:t>18</a:t>
            </a:r>
            <a:r>
              <a:rPr lang="zh-CN" altLang="en-US" sz="1600" b="1" dirty="0">
                <a:solidFill>
                  <a:schemeClr val="accent6">
                    <a:lumMod val="75000"/>
                  </a:schemeClr>
                </a:solidFill>
              </a:rPr>
              <a:t>日</a:t>
            </a:r>
            <a:r>
              <a:rPr lang="zh-CN" altLang="en-US" sz="1600" dirty="0"/>
              <a:t>开工。最初计划</a:t>
            </a:r>
            <a:r>
              <a:rPr lang="zh-CN" altLang="en-US" sz="1600" b="1" dirty="0">
                <a:solidFill>
                  <a:schemeClr val="accent6">
                    <a:lumMod val="75000"/>
                  </a:schemeClr>
                </a:solidFill>
              </a:rPr>
              <a:t>于</a:t>
            </a:r>
            <a:r>
              <a:rPr lang="en-US" altLang="zh-CN" sz="1600" b="1" dirty="0">
                <a:solidFill>
                  <a:schemeClr val="accent6">
                    <a:lumMod val="75000"/>
                  </a:schemeClr>
                </a:solidFill>
              </a:rPr>
              <a:t>2023</a:t>
            </a:r>
            <a:r>
              <a:rPr lang="zh-CN" altLang="en-US" sz="1600" b="1" dirty="0">
                <a:solidFill>
                  <a:schemeClr val="accent6">
                    <a:lumMod val="75000"/>
                  </a:schemeClr>
                </a:solidFill>
              </a:rPr>
              <a:t>年上半年</a:t>
            </a:r>
            <a:r>
              <a:rPr lang="zh-CN" altLang="en-US" sz="1600" dirty="0"/>
              <a:t>进行调试，但由于完成工作所需的设备供应遇到困难，启动时间被推迟到</a:t>
            </a:r>
            <a:r>
              <a:rPr lang="en-US" altLang="zh-CN" sz="1600" b="1" dirty="0">
                <a:solidFill>
                  <a:schemeClr val="accent6">
                    <a:lumMod val="75000"/>
                  </a:schemeClr>
                </a:solidFill>
              </a:rPr>
              <a:t>2025</a:t>
            </a:r>
            <a:r>
              <a:rPr lang="zh-CN" altLang="en-US" sz="1600" b="1" dirty="0">
                <a:solidFill>
                  <a:schemeClr val="accent6">
                    <a:lumMod val="75000"/>
                  </a:schemeClr>
                </a:solidFill>
              </a:rPr>
              <a:t>年夏季</a:t>
            </a:r>
            <a:r>
              <a:rPr lang="zh-CN" altLang="en-US" sz="1600" dirty="0"/>
              <a:t>。</a:t>
            </a:r>
            <a:endParaRPr lang="ru-RU" sz="1600" dirty="0" smtClean="0"/>
          </a:p>
        </p:txBody>
      </p:sp>
    </p:spTree>
    <p:extLst>
      <p:ext uri="{BB962C8B-B14F-4D97-AF65-F5344CB8AC3E}">
        <p14:creationId xmlns:p14="http://schemas.microsoft.com/office/powerpoint/2010/main" val="3220760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192.168.1.2\управление экономического развития и инвестиций\Отдел развития предпринимательства и инвестиций\Инвестиционный паспорт\2024\Картинки к паспорту\2nnzu4d9d6o47lfqjnur565qyidx86x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
          <a:stretch/>
        </p:blipFill>
        <p:spPr bwMode="auto">
          <a:xfrm>
            <a:off x="6096865" y="160473"/>
            <a:ext cx="3010724" cy="2087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2" descr="Картинки по запросу благовещенск танцующие пенсионе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11</a:t>
            </a:r>
            <a:endParaRPr lang="ru-RU" sz="2600" b="1" dirty="0">
              <a:cs typeface="Times New Roman" pitchFamily="18" charset="0"/>
            </a:endParaRPr>
          </a:p>
        </p:txBody>
      </p:sp>
      <p:pic>
        <p:nvPicPr>
          <p:cNvPr id="9"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2" r="3322" b="2805"/>
          <a:stretch/>
        </p:blipFill>
        <p:spPr bwMode="auto">
          <a:xfrm>
            <a:off x="6140507" y="4482007"/>
            <a:ext cx="2992891" cy="2076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8nfjyzyjwrzuvraqg7tsra0k0jqrm0h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8"/>
          <a:stretch/>
        </p:blipFill>
        <p:spPr bwMode="auto">
          <a:xfrm>
            <a:off x="36903" y="4451724"/>
            <a:ext cx="2977003" cy="2084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twgmxv61r9g6tt32zeps3jazxyrk7vy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8" t="1197" r="-1" b="-1"/>
          <a:stretch/>
        </p:blipFill>
        <p:spPr bwMode="auto">
          <a:xfrm>
            <a:off x="3013907" y="160338"/>
            <a:ext cx="3082957" cy="2087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yugpw7lf2ljd13dnfc0ln6g6kt0ze1r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9" t="713" r="1739"/>
          <a:stretch/>
        </p:blipFill>
        <p:spPr bwMode="auto">
          <a:xfrm>
            <a:off x="6096864" y="4452642"/>
            <a:ext cx="3010724" cy="2063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a9iiw0mtbgtt2bntq5bk64t6o2fr083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5" t="1182" r="1905"/>
          <a:stretch/>
        </p:blipFill>
        <p:spPr bwMode="auto">
          <a:xfrm>
            <a:off x="36904" y="160474"/>
            <a:ext cx="2977003" cy="2087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us9150n1kt1zrk0ew1v62rj790hvnufu.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64" t="-677" r="4762" b="171"/>
          <a:stretch/>
        </p:blipFill>
        <p:spPr bwMode="auto">
          <a:xfrm>
            <a:off x="36904" y="2240898"/>
            <a:ext cx="2977003" cy="221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j3irha4m2962vlt117upppz6ybn4zxd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8" r="3408" b="-308"/>
          <a:stretch/>
        </p:blipFill>
        <p:spPr bwMode="auto">
          <a:xfrm>
            <a:off x="3013907" y="2240898"/>
            <a:ext cx="3082958" cy="2211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tquh9uclya3opk586iasr5rnhq3f0bdv.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98" t="3017" r="2098" b="2165"/>
          <a:stretch/>
        </p:blipFill>
        <p:spPr bwMode="auto">
          <a:xfrm>
            <a:off x="3013907" y="4451723"/>
            <a:ext cx="3082957" cy="2084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fnf8d82lzze00p8plxoy56lmhqxm9hjn.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5" t="4138" r="13586" b="1299"/>
          <a:stretch/>
        </p:blipFill>
        <p:spPr bwMode="auto">
          <a:xfrm>
            <a:off x="6096864" y="2247696"/>
            <a:ext cx="3010724" cy="2204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63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423009071"/>
              </p:ext>
            </p:extLst>
          </p:nvPr>
        </p:nvGraphicFramePr>
        <p:xfrm>
          <a:off x="259780" y="2500566"/>
          <a:ext cx="4284476" cy="1872209"/>
        </p:xfrm>
        <a:graphic>
          <a:graphicData uri="http://schemas.openxmlformats.org/drawingml/2006/chart">
            <c:chart xmlns:c="http://schemas.openxmlformats.org/drawingml/2006/chart" xmlns:r="http://schemas.openxmlformats.org/officeDocument/2006/relationships" r:id="rId2"/>
          </a:graphicData>
        </a:graphic>
      </p:graphicFrame>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gp0a5hnzsqm92tf9ga8tg016hvauo0a4.jpg"/>
          <p:cNvPicPr>
            <a:picLocks noChangeAspect="1" noChangeArrowheads="1"/>
          </p:cNvPicPr>
          <p:nvPr/>
        </p:nvPicPr>
        <p:blipFill rotWithShape="1">
          <a:blip r:embed="rId3">
            <a:extLst>
              <a:ext uri="{28A0092B-C50C-407E-A947-70E740481C1C}">
                <a14:useLocalDpi xmlns:a14="http://schemas.microsoft.com/office/drawing/2010/main" val="0"/>
              </a:ext>
            </a:extLst>
          </a:blip>
          <a:srcRect l="8" t="32006" r="-8" b="52050"/>
          <a:stretch/>
        </p:blipFill>
        <p:spPr bwMode="auto">
          <a:xfrm>
            <a:off x="0" y="0"/>
            <a:ext cx="9143999"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 y="-1"/>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47778"/>
            <a:ext cx="5544616" cy="492443"/>
          </a:xfrm>
          <a:prstGeom prst="rect">
            <a:avLst/>
          </a:prstGeom>
        </p:spPr>
        <p:txBody>
          <a:bodyPr wrap="square">
            <a:spAutoFit/>
          </a:bodyPr>
          <a:lstStyle/>
          <a:p>
            <a:r>
              <a:rPr lang="zh-CN" altLang="en-US" sz="2600" b="1" dirty="0">
                <a:solidFill>
                  <a:schemeClr val="bg1"/>
                </a:solidFill>
                <a:cs typeface="Arial" pitchFamily="34" charset="0"/>
              </a:rPr>
              <a:t>人口及劳动资源</a:t>
            </a:r>
          </a:p>
        </p:txBody>
      </p:sp>
      <p:sp>
        <p:nvSpPr>
          <p:cNvPr id="10" name="TextBox 9"/>
          <p:cNvSpPr txBox="1"/>
          <p:nvPr/>
        </p:nvSpPr>
        <p:spPr>
          <a:xfrm>
            <a:off x="-14619" y="2625189"/>
            <a:ext cx="4775780" cy="307777"/>
          </a:xfrm>
          <a:prstGeom prst="rect">
            <a:avLst/>
          </a:prstGeom>
          <a:noFill/>
        </p:spPr>
        <p:txBody>
          <a:bodyPr wrap="square" rtlCol="0">
            <a:spAutoFit/>
          </a:bodyPr>
          <a:lstStyle/>
          <a:p>
            <a:pPr algn="ctr"/>
            <a:r>
              <a:rPr lang="en-US" altLang="zh-CN" sz="1400" b="1" dirty="0" smtClean="0">
                <a:solidFill>
                  <a:srgbClr val="0066CC"/>
                </a:solidFill>
              </a:rPr>
              <a:t>2014</a:t>
            </a:r>
            <a:r>
              <a:rPr lang="zh-CN" altLang="en-US" sz="1400" b="1" dirty="0" smtClean="0">
                <a:solidFill>
                  <a:srgbClr val="0066CC"/>
                </a:solidFill>
              </a:rPr>
              <a:t>年</a:t>
            </a:r>
            <a:r>
              <a:rPr lang="zh-CN" altLang="en-US" sz="1400" b="1" dirty="0">
                <a:solidFill>
                  <a:srgbClr val="0066CC"/>
                </a:solidFill>
              </a:rPr>
              <a:t>至</a:t>
            </a:r>
            <a:r>
              <a:rPr lang="en-US" altLang="zh-CN" sz="1400" b="1" dirty="0" smtClean="0">
                <a:solidFill>
                  <a:srgbClr val="0066CC"/>
                </a:solidFill>
              </a:rPr>
              <a:t>2023</a:t>
            </a:r>
            <a:r>
              <a:rPr lang="zh-CN" altLang="en-US" sz="1400" b="1" dirty="0" smtClean="0">
                <a:solidFill>
                  <a:srgbClr val="0066CC"/>
                </a:solidFill>
              </a:rPr>
              <a:t>年</a:t>
            </a:r>
            <a:r>
              <a:rPr lang="zh-CN" altLang="en-US" sz="1400" b="1" dirty="0">
                <a:solidFill>
                  <a:srgbClr val="0066CC"/>
                </a:solidFill>
              </a:rPr>
              <a:t>布拉戈维申斯克市城区年均人口增长率，</a:t>
            </a:r>
            <a:r>
              <a:rPr lang="en-US" altLang="zh-CN" sz="1400" b="1" dirty="0">
                <a:solidFill>
                  <a:srgbClr val="0066CC"/>
                </a:solidFill>
              </a:rPr>
              <a:t>%</a:t>
            </a:r>
          </a:p>
        </p:txBody>
      </p:sp>
      <p:sp>
        <p:nvSpPr>
          <p:cNvPr id="3" name="TextBox 2"/>
          <p:cNvSpPr txBox="1"/>
          <p:nvPr/>
        </p:nvSpPr>
        <p:spPr>
          <a:xfrm>
            <a:off x="188653" y="4595731"/>
            <a:ext cx="4464496" cy="1292662"/>
          </a:xfrm>
          <a:prstGeom prst="rect">
            <a:avLst/>
          </a:prstGeom>
          <a:noFill/>
        </p:spPr>
        <p:txBody>
          <a:bodyPr wrap="square" rtlCol="0">
            <a:spAutoFit/>
          </a:bodyPr>
          <a:lstStyle/>
          <a:p>
            <a:pPr algn="just"/>
            <a:r>
              <a:rPr lang="zh-CN" altLang="en-US" sz="1200" dirty="0"/>
              <a:t>该市人口中女性占 </a:t>
            </a:r>
            <a:r>
              <a:rPr lang="en-US" altLang="zh-CN" sz="1400" b="1" dirty="0">
                <a:solidFill>
                  <a:schemeClr val="accent6">
                    <a:lumMod val="75000"/>
                  </a:schemeClr>
                </a:solidFill>
              </a:rPr>
              <a:t>52.8%</a:t>
            </a:r>
            <a:r>
              <a:rPr lang="zh-CN" altLang="en-US" sz="1200" dirty="0"/>
              <a:t>，男性占 </a:t>
            </a:r>
            <a:r>
              <a:rPr lang="en-US" altLang="zh-CN" sz="1400" b="1" dirty="0">
                <a:solidFill>
                  <a:schemeClr val="accent6">
                    <a:lumMod val="75000"/>
                  </a:schemeClr>
                </a:solidFill>
              </a:rPr>
              <a:t>47.2</a:t>
            </a:r>
            <a:r>
              <a:rPr lang="en-US" altLang="zh-CN" sz="1200" b="1" dirty="0">
                <a:solidFill>
                  <a:schemeClr val="accent6">
                    <a:lumMod val="75000"/>
                  </a:schemeClr>
                </a:solidFill>
              </a:rPr>
              <a:t>%</a:t>
            </a:r>
            <a:r>
              <a:rPr lang="zh-CN" altLang="en-US" sz="1200" dirty="0" smtClean="0"/>
              <a:t>。</a:t>
            </a:r>
            <a:endParaRPr lang="en-US" altLang="zh-CN" sz="1200" dirty="0" smtClean="0"/>
          </a:p>
          <a:p>
            <a:pPr algn="just"/>
            <a:r>
              <a:rPr lang="zh-CN" altLang="en-US" sz="1200" dirty="0"/>
              <a:t>人口平均年</a:t>
            </a:r>
            <a:r>
              <a:rPr lang="zh-CN" altLang="en-US" sz="1200" dirty="0" smtClean="0"/>
              <a:t>龄</a:t>
            </a:r>
            <a:r>
              <a:rPr lang="en-US" altLang="zh-CN" sz="1400" b="1" dirty="0" smtClean="0">
                <a:solidFill>
                  <a:schemeClr val="accent6">
                    <a:lumMod val="75000"/>
                  </a:schemeClr>
                </a:solidFill>
              </a:rPr>
              <a:t>38</a:t>
            </a:r>
            <a:r>
              <a:rPr lang="zh-CN" altLang="en-US" sz="1200" dirty="0" smtClean="0"/>
              <a:t>岁</a:t>
            </a:r>
            <a:r>
              <a:rPr lang="zh-CN" altLang="en-US" sz="1200" dirty="0"/>
              <a:t>。</a:t>
            </a:r>
          </a:p>
          <a:p>
            <a:pPr algn="just"/>
            <a:r>
              <a:rPr lang="zh-CN" altLang="en-US" sz="1200" dirty="0"/>
              <a:t>劳动年龄人</a:t>
            </a:r>
            <a:r>
              <a:rPr lang="zh-CN" altLang="en-US" sz="1200" dirty="0" smtClean="0"/>
              <a:t>口</a:t>
            </a:r>
            <a:r>
              <a:rPr lang="ru-RU" sz="1400" b="1" dirty="0" smtClean="0">
                <a:solidFill>
                  <a:schemeClr val="accent6">
                    <a:lumMod val="75000"/>
                  </a:schemeClr>
                </a:solidFill>
              </a:rPr>
              <a:t>16</a:t>
            </a:r>
            <a:r>
              <a:rPr lang="ru-RU" sz="1400" b="1" dirty="0">
                <a:solidFill>
                  <a:schemeClr val="accent6">
                    <a:lumMod val="75000"/>
                  </a:schemeClr>
                </a:solidFill>
              </a:rPr>
              <a:t>.</a:t>
            </a:r>
            <a:r>
              <a:rPr lang="en-US" sz="1400" b="1" dirty="0" smtClean="0">
                <a:solidFill>
                  <a:schemeClr val="accent6">
                    <a:lumMod val="75000"/>
                  </a:schemeClr>
                </a:solidFill>
              </a:rPr>
              <a:t>28</a:t>
            </a:r>
            <a:r>
              <a:rPr lang="ru-RU" sz="1100" dirty="0" smtClean="0"/>
              <a:t> </a:t>
            </a:r>
            <a:r>
              <a:rPr lang="zh-CN" altLang="en-US" sz="1200" dirty="0"/>
              <a:t>万</a:t>
            </a:r>
            <a:r>
              <a:rPr lang="zh-CN" altLang="en-US" sz="1200" dirty="0" smtClean="0"/>
              <a:t>人。</a:t>
            </a:r>
            <a:endParaRPr lang="ru-RU" sz="1200" dirty="0" smtClean="0"/>
          </a:p>
          <a:p>
            <a:pPr algn="just"/>
            <a:r>
              <a:rPr lang="en-US" altLang="zh-CN" sz="1200" b="1" dirty="0" smtClean="0">
                <a:solidFill>
                  <a:schemeClr val="accent6">
                    <a:lumMod val="75000"/>
                  </a:schemeClr>
                </a:solidFill>
              </a:rPr>
              <a:t>2024 </a:t>
            </a:r>
            <a:r>
              <a:rPr lang="zh-CN" altLang="en-US" sz="1200" b="1" dirty="0">
                <a:solidFill>
                  <a:schemeClr val="accent6">
                    <a:lumMod val="75000"/>
                  </a:schemeClr>
                </a:solidFill>
              </a:rPr>
              <a:t>年 </a:t>
            </a:r>
            <a:r>
              <a:rPr lang="en-US" altLang="zh-CN" sz="1200" b="1" dirty="0">
                <a:solidFill>
                  <a:schemeClr val="accent6">
                    <a:lumMod val="75000"/>
                  </a:schemeClr>
                </a:solidFill>
              </a:rPr>
              <a:t>1 </a:t>
            </a:r>
            <a:r>
              <a:rPr lang="zh-CN" altLang="en-US" sz="1200" b="1" dirty="0">
                <a:solidFill>
                  <a:schemeClr val="accent6">
                    <a:lumMod val="75000"/>
                  </a:schemeClr>
                </a:solidFill>
              </a:rPr>
              <a:t>月 </a:t>
            </a:r>
            <a:r>
              <a:rPr lang="en-US" altLang="zh-CN" sz="1200" b="1" dirty="0">
                <a:solidFill>
                  <a:schemeClr val="accent6">
                    <a:lumMod val="75000"/>
                  </a:schemeClr>
                </a:solidFill>
              </a:rPr>
              <a:t>1 </a:t>
            </a:r>
            <a:r>
              <a:rPr lang="zh-CN" altLang="en-US" sz="1200" b="1" dirty="0" smtClean="0">
                <a:solidFill>
                  <a:schemeClr val="accent6">
                    <a:lumMod val="75000"/>
                  </a:schemeClr>
                </a:solidFill>
              </a:rPr>
              <a:t>日</a:t>
            </a:r>
            <a:r>
              <a:rPr lang="zh-CN" altLang="en-US" sz="1200" dirty="0" smtClean="0"/>
              <a:t>布</a:t>
            </a:r>
            <a:r>
              <a:rPr lang="zh-CN" altLang="en-US" sz="1200" dirty="0"/>
              <a:t>拉戈维申斯克市有 </a:t>
            </a:r>
            <a:r>
              <a:rPr lang="en-US" altLang="zh-CN" sz="1200" b="1" dirty="0">
                <a:solidFill>
                  <a:schemeClr val="accent6">
                    <a:lumMod val="75000"/>
                  </a:schemeClr>
                </a:solidFill>
              </a:rPr>
              <a:t>562 </a:t>
            </a:r>
            <a:r>
              <a:rPr lang="zh-CN" altLang="en-US" sz="1200" b="1" dirty="0">
                <a:solidFill>
                  <a:schemeClr val="accent6">
                    <a:lumMod val="75000"/>
                  </a:schemeClr>
                </a:solidFill>
              </a:rPr>
              <a:t>人</a:t>
            </a:r>
            <a:r>
              <a:rPr lang="zh-CN" altLang="en-US" sz="1200" dirty="0"/>
              <a:t>在国家就业服务机构登记失业</a:t>
            </a:r>
            <a:r>
              <a:rPr lang="zh-CN" altLang="en-US" sz="1200" dirty="0" smtClean="0"/>
              <a:t>。</a:t>
            </a:r>
            <a:endParaRPr lang="ru-RU" altLang="zh-CN" sz="1200" dirty="0" smtClean="0"/>
          </a:p>
          <a:p>
            <a:pPr algn="just"/>
            <a:r>
              <a:rPr lang="zh-CN" altLang="en-US" sz="1200" dirty="0"/>
              <a:t>失业率</a:t>
            </a:r>
            <a:r>
              <a:rPr lang="ru-RU" sz="1200" b="1" dirty="0" smtClean="0">
                <a:solidFill>
                  <a:schemeClr val="accent6">
                    <a:lumMod val="75000"/>
                  </a:schemeClr>
                </a:solidFill>
              </a:rPr>
              <a:t>0,3</a:t>
            </a:r>
            <a:r>
              <a:rPr lang="ru-RU" sz="1200" b="1" dirty="0">
                <a:solidFill>
                  <a:schemeClr val="accent6">
                    <a:lumMod val="75000"/>
                  </a:schemeClr>
                </a:solidFill>
              </a:rPr>
              <a:t>%</a:t>
            </a:r>
            <a:r>
              <a:rPr lang="ru-RU" sz="1200" dirty="0"/>
              <a:t> </a:t>
            </a:r>
            <a:r>
              <a:rPr lang="zh-CN" altLang="en-US" sz="1200" dirty="0"/>
              <a:t>（劳动年龄人口</a:t>
            </a:r>
            <a:r>
              <a:rPr lang="zh-CN" altLang="en-US" sz="1200" dirty="0" smtClean="0"/>
              <a:t>）。</a:t>
            </a:r>
            <a:endParaRPr lang="ru-RU" sz="1200" dirty="0"/>
          </a:p>
        </p:txBody>
      </p:sp>
      <p:cxnSp>
        <p:nvCxnSpPr>
          <p:cNvPr id="11" name="Прямая соединительная линия 10"/>
          <p:cNvCxnSpPr/>
          <p:nvPr/>
        </p:nvCxnSpPr>
        <p:spPr>
          <a:xfrm>
            <a:off x="471601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12</a:t>
            </a:r>
            <a:endParaRPr lang="ru-RU" sz="2600" b="1" dirty="0">
              <a:cs typeface="Times New Roman" pitchFamily="18" charset="0"/>
            </a:endParaRPr>
          </a:p>
        </p:txBody>
      </p:sp>
      <p:sp>
        <p:nvSpPr>
          <p:cNvPr id="8" name="TextBox 7"/>
          <p:cNvSpPr txBox="1"/>
          <p:nvPr/>
        </p:nvSpPr>
        <p:spPr>
          <a:xfrm>
            <a:off x="188653" y="1616266"/>
            <a:ext cx="4464496" cy="830997"/>
          </a:xfrm>
          <a:prstGeom prst="rect">
            <a:avLst/>
          </a:prstGeom>
          <a:noFill/>
        </p:spPr>
        <p:txBody>
          <a:bodyPr wrap="square" rtlCol="0">
            <a:spAutoFit/>
          </a:bodyPr>
          <a:lstStyle/>
          <a:p>
            <a:pPr algn="just"/>
            <a:r>
              <a:rPr lang="zh-CN" altLang="en-US" sz="1200" dirty="0"/>
              <a:t>根据俄罗斯统计局的数据，</a:t>
            </a:r>
            <a:r>
              <a:rPr lang="zh-CN" altLang="en-US" sz="1200" b="1" dirty="0">
                <a:solidFill>
                  <a:schemeClr val="accent6">
                    <a:lumMod val="75000"/>
                  </a:schemeClr>
                </a:solidFill>
              </a:rPr>
              <a:t>考虑到</a:t>
            </a:r>
            <a:r>
              <a:rPr lang="en-US" altLang="zh-CN" sz="1200" b="1" dirty="0">
                <a:solidFill>
                  <a:schemeClr val="accent6">
                    <a:lumMod val="75000"/>
                  </a:schemeClr>
                </a:solidFill>
              </a:rPr>
              <a:t>2020</a:t>
            </a:r>
            <a:r>
              <a:rPr lang="zh-CN" altLang="en-US" sz="1200" b="1" dirty="0" smtClean="0">
                <a:solidFill>
                  <a:schemeClr val="accent6">
                    <a:lumMod val="75000"/>
                  </a:schemeClr>
                </a:solidFill>
              </a:rPr>
              <a:t>年（</a:t>
            </a:r>
            <a:r>
              <a:rPr lang="ru-RU" altLang="zh-CN" sz="1200" b="1" dirty="0" smtClean="0">
                <a:solidFill>
                  <a:schemeClr val="accent6">
                    <a:lumMod val="75000"/>
                  </a:schemeClr>
                </a:solidFill>
              </a:rPr>
              <a:t>2021.10.01</a:t>
            </a:r>
            <a:r>
              <a:rPr lang="zh-CN" altLang="en-US" sz="1200" b="1" dirty="0" smtClean="0">
                <a:solidFill>
                  <a:schemeClr val="accent6">
                    <a:lumMod val="75000"/>
                  </a:schemeClr>
                </a:solidFill>
              </a:rPr>
              <a:t>）全</a:t>
            </a:r>
            <a:r>
              <a:rPr lang="zh-CN" altLang="en-US" sz="1200" b="1" dirty="0">
                <a:solidFill>
                  <a:schemeClr val="accent6">
                    <a:lumMod val="75000"/>
                  </a:schemeClr>
                </a:solidFill>
              </a:rPr>
              <a:t>俄人口普查</a:t>
            </a:r>
            <a:r>
              <a:rPr lang="zh-CN" altLang="en-US" sz="1200" dirty="0"/>
              <a:t>结果，截至</a:t>
            </a:r>
            <a:r>
              <a:rPr lang="en-US" altLang="zh-CN" sz="1200" dirty="0" smtClean="0"/>
              <a:t>2024</a:t>
            </a:r>
            <a:r>
              <a:rPr lang="zh-CN" altLang="en-US" sz="1200" dirty="0" smtClean="0"/>
              <a:t>年</a:t>
            </a:r>
            <a:r>
              <a:rPr lang="en-US" altLang="zh-CN" sz="1200" dirty="0"/>
              <a:t>1</a:t>
            </a:r>
            <a:r>
              <a:rPr lang="zh-CN" altLang="en-US" sz="1200" dirty="0"/>
              <a:t>月</a:t>
            </a:r>
            <a:r>
              <a:rPr lang="en-US" altLang="zh-CN" sz="1200" dirty="0"/>
              <a:t>1</a:t>
            </a:r>
            <a:r>
              <a:rPr lang="zh-CN" altLang="en-US" sz="1200" dirty="0"/>
              <a:t>日，布拉戈维申斯克市的常住人口为</a:t>
            </a:r>
            <a:r>
              <a:rPr lang="en-US" altLang="zh-CN" sz="1200" b="1" dirty="0" smtClean="0">
                <a:solidFill>
                  <a:schemeClr val="accent6">
                    <a:lumMod val="75000"/>
                  </a:schemeClr>
                </a:solidFill>
              </a:rPr>
              <a:t>245 244</a:t>
            </a:r>
            <a:r>
              <a:rPr lang="zh-CN" altLang="en-US" sz="1200" b="1" dirty="0" smtClean="0">
                <a:solidFill>
                  <a:schemeClr val="accent6">
                    <a:lumMod val="75000"/>
                  </a:schemeClr>
                </a:solidFill>
              </a:rPr>
              <a:t>人</a:t>
            </a:r>
            <a:r>
              <a:rPr lang="zh-CN" altLang="en-US" sz="1200" dirty="0"/>
              <a:t>。 </a:t>
            </a:r>
            <a:r>
              <a:rPr lang="en-US" altLang="zh-CN" sz="1200" dirty="0" smtClean="0"/>
              <a:t>2023</a:t>
            </a:r>
            <a:r>
              <a:rPr lang="zh-CN" altLang="en-US" sz="1200" dirty="0" smtClean="0"/>
              <a:t>年</a:t>
            </a:r>
            <a:r>
              <a:rPr lang="en-US" altLang="zh-CN" sz="1200" dirty="0"/>
              <a:t>1</a:t>
            </a:r>
            <a:r>
              <a:rPr lang="zh-CN" altLang="en-US" sz="1200" dirty="0"/>
              <a:t>月至</a:t>
            </a:r>
            <a:r>
              <a:rPr lang="en-US" altLang="zh-CN" sz="1200" dirty="0"/>
              <a:t>12</a:t>
            </a:r>
            <a:r>
              <a:rPr lang="zh-CN" altLang="en-US" sz="1200" dirty="0"/>
              <a:t>月减</a:t>
            </a:r>
            <a:r>
              <a:rPr lang="zh-CN" altLang="en-US" sz="1200" dirty="0" smtClean="0"/>
              <a:t>少</a:t>
            </a:r>
            <a:r>
              <a:rPr lang="en-US" altLang="zh-CN" sz="1200" dirty="0" smtClean="0"/>
              <a:t>380</a:t>
            </a:r>
            <a:r>
              <a:rPr lang="zh-CN" altLang="en-US" sz="1200" dirty="0" smtClean="0"/>
              <a:t>人</a:t>
            </a:r>
            <a:r>
              <a:rPr lang="zh-CN" altLang="en-US" sz="1200" dirty="0"/>
              <a:t>（</a:t>
            </a:r>
            <a:r>
              <a:rPr lang="en-US" altLang="zh-CN" sz="1200" dirty="0" smtClean="0"/>
              <a:t>0.16%</a:t>
            </a:r>
            <a:r>
              <a:rPr lang="zh-CN" altLang="en-US" sz="1200" dirty="0"/>
              <a:t>）。 </a:t>
            </a:r>
            <a:r>
              <a:rPr lang="en-US" altLang="zh-CN" sz="1200" dirty="0"/>
              <a:t>2022</a:t>
            </a:r>
            <a:r>
              <a:rPr lang="zh-CN" altLang="en-US" sz="1200" dirty="0"/>
              <a:t>年平均人数为</a:t>
            </a:r>
            <a:r>
              <a:rPr lang="en-US" altLang="zh-CN" sz="1200" b="1" dirty="0" smtClean="0">
                <a:solidFill>
                  <a:schemeClr val="accent6">
                    <a:lumMod val="75000"/>
                  </a:schemeClr>
                </a:solidFill>
              </a:rPr>
              <a:t>245 624</a:t>
            </a:r>
            <a:r>
              <a:rPr lang="zh-CN" altLang="en-US" sz="1200" b="1" dirty="0" smtClean="0">
                <a:solidFill>
                  <a:schemeClr val="accent6">
                    <a:lumMod val="75000"/>
                  </a:schemeClr>
                </a:solidFill>
              </a:rPr>
              <a:t>人</a:t>
            </a:r>
            <a:r>
              <a:rPr lang="en-US" altLang="zh-CN" sz="1200" dirty="0"/>
              <a:t>.</a:t>
            </a:r>
          </a:p>
        </p:txBody>
      </p:sp>
      <p:sp>
        <p:nvSpPr>
          <p:cNvPr id="26" name="TextBox 25"/>
          <p:cNvSpPr txBox="1"/>
          <p:nvPr/>
        </p:nvSpPr>
        <p:spPr>
          <a:xfrm>
            <a:off x="80641" y="1339266"/>
            <a:ext cx="4680520" cy="307777"/>
          </a:xfrm>
          <a:prstGeom prst="rect">
            <a:avLst/>
          </a:prstGeom>
          <a:noFill/>
        </p:spPr>
        <p:txBody>
          <a:bodyPr wrap="square" rtlCol="0">
            <a:spAutoFit/>
          </a:bodyPr>
          <a:lstStyle/>
          <a:p>
            <a:pPr algn="ctr"/>
            <a:r>
              <a:rPr lang="zh-CN" altLang="en-US" sz="1400" b="1" dirty="0">
                <a:solidFill>
                  <a:srgbClr val="0066CC"/>
                </a:solidFill>
              </a:rPr>
              <a:t>布拉戈维申斯克市人口</a:t>
            </a:r>
            <a:endParaRPr lang="ru-RU" sz="1400" b="1" dirty="0">
              <a:solidFill>
                <a:srgbClr val="0066CC"/>
              </a:solidFill>
            </a:endParaRPr>
          </a:p>
        </p:txBody>
      </p:sp>
      <p:graphicFrame>
        <p:nvGraphicFramePr>
          <p:cNvPr id="2" name="Диаграмма 1"/>
          <p:cNvGraphicFramePr/>
          <p:nvPr>
            <p:extLst>
              <p:ext uri="{D42A27DB-BD31-4B8C-83A1-F6EECF244321}">
                <p14:modId xmlns:p14="http://schemas.microsoft.com/office/powerpoint/2010/main" val="2570734722"/>
              </p:ext>
            </p:extLst>
          </p:nvPr>
        </p:nvGraphicFramePr>
        <p:xfrm>
          <a:off x="4716014" y="1389982"/>
          <a:ext cx="4391099" cy="25430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extLst>
              <p:ext uri="{D42A27DB-BD31-4B8C-83A1-F6EECF244321}">
                <p14:modId xmlns:p14="http://schemas.microsoft.com/office/powerpoint/2010/main" val="2712863374"/>
              </p:ext>
            </p:extLst>
          </p:nvPr>
        </p:nvGraphicFramePr>
        <p:xfrm>
          <a:off x="4716014" y="3884052"/>
          <a:ext cx="4391099" cy="254307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3059024" y="3229952"/>
            <a:ext cx="781893" cy="246221"/>
          </a:xfrm>
          <a:prstGeom prst="rect">
            <a:avLst/>
          </a:prstGeom>
          <a:noFill/>
        </p:spPr>
        <p:txBody>
          <a:bodyPr wrap="square" rtlCol="0">
            <a:spAutoFit/>
          </a:bodyPr>
          <a:lstStyle/>
          <a:p>
            <a:pPr algn="ctr"/>
            <a:r>
              <a:rPr lang="ru-RU" sz="1000" b="1" dirty="0" smtClean="0">
                <a:solidFill>
                  <a:schemeClr val="accent6">
                    <a:lumMod val="75000"/>
                  </a:schemeClr>
                </a:solidFill>
              </a:rPr>
              <a:t> </a:t>
            </a:r>
            <a:r>
              <a:rPr lang="ru-RU" sz="1000" b="1" dirty="0" smtClean="0">
                <a:solidFill>
                  <a:schemeClr val="accent6">
                    <a:lumMod val="75000"/>
                  </a:schemeClr>
                </a:solidFill>
              </a:rPr>
              <a:t>2020</a:t>
            </a:r>
            <a:endParaRPr lang="ru-RU" sz="1000" b="1" dirty="0">
              <a:solidFill>
                <a:schemeClr val="accent6">
                  <a:lumMod val="75000"/>
                </a:schemeClr>
              </a:solidFill>
            </a:endParaRPr>
          </a:p>
        </p:txBody>
      </p:sp>
      <p:cxnSp>
        <p:nvCxnSpPr>
          <p:cNvPr id="9" name="Прямая соединительная линия 8"/>
          <p:cNvCxnSpPr/>
          <p:nvPr/>
        </p:nvCxnSpPr>
        <p:spPr>
          <a:xfrm flipV="1">
            <a:off x="3449971" y="3698007"/>
            <a:ext cx="0" cy="30910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641" y="4308872"/>
            <a:ext cx="4680520" cy="307777"/>
          </a:xfrm>
          <a:prstGeom prst="rect">
            <a:avLst/>
          </a:prstGeom>
          <a:noFill/>
        </p:spPr>
        <p:txBody>
          <a:bodyPr wrap="square" rtlCol="0">
            <a:spAutoFit/>
          </a:bodyPr>
          <a:lstStyle/>
          <a:p>
            <a:pPr algn="ctr"/>
            <a:r>
              <a:rPr lang="zh-CN" altLang="en-US" sz="1400" b="1" dirty="0">
                <a:solidFill>
                  <a:srgbClr val="0066CC"/>
                </a:solidFill>
              </a:rPr>
              <a:t>布拉戈维申斯克</a:t>
            </a:r>
            <a:r>
              <a:rPr lang="zh-CN" altLang="en-US" sz="1400" b="1" dirty="0" smtClean="0">
                <a:solidFill>
                  <a:srgbClr val="0066CC"/>
                </a:solidFill>
              </a:rPr>
              <a:t>市男女、年龄人</a:t>
            </a:r>
            <a:r>
              <a:rPr lang="zh-CN" altLang="en-US" sz="1400" b="1" dirty="0">
                <a:solidFill>
                  <a:srgbClr val="0066CC"/>
                </a:solidFill>
              </a:rPr>
              <a:t>口</a:t>
            </a:r>
          </a:p>
        </p:txBody>
      </p:sp>
    </p:spTree>
    <p:extLst>
      <p:ext uri="{BB962C8B-B14F-4D97-AF65-F5344CB8AC3E}">
        <p14:creationId xmlns:p14="http://schemas.microsoft.com/office/powerpoint/2010/main" val="2608832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52" r="125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13</a:t>
            </a:r>
            <a:endParaRPr lang="ru-RU" sz="2600" b="1" dirty="0">
              <a:cs typeface="Times New Roman" pitchFamily="18" charset="0"/>
            </a:endParaRPr>
          </a:p>
        </p:txBody>
      </p:sp>
    </p:spTree>
    <p:extLst>
      <p:ext uri="{BB962C8B-B14F-4D97-AF65-F5344CB8AC3E}">
        <p14:creationId xmlns:p14="http://schemas.microsoft.com/office/powerpoint/2010/main" val="330394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3\Картинки\a682e4b3-adc3-49af-9f88-c6720334f7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28" r="13889"/>
          <a:stretch/>
        </p:blipFill>
        <p:spPr bwMode="auto">
          <a:xfrm>
            <a:off x="7187968" y="4866041"/>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3\Картинки\44431642-bc62-46b0-b3e0-ea6d14fd66f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19" t="3001" r="12681" b="1424"/>
          <a:stretch/>
        </p:blipFill>
        <p:spPr bwMode="auto">
          <a:xfrm>
            <a:off x="5832656" y="4869883"/>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3\Картинки\мрлсжнщрг.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1246" y="4869883"/>
            <a:ext cx="1645980" cy="1595994"/>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3\Картинки\bef7e5a5-04d4-423b-87c5-abe645e610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22" r="12789"/>
          <a:stretch/>
        </p:blipFill>
        <p:spPr bwMode="auto">
          <a:xfrm>
            <a:off x="3079636" y="4866040"/>
            <a:ext cx="1631353"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 name="Picture 2" descr="\\192.168.1.2\управление экономического развития и инвестиций\Отдел развития предпринимательства и инвестиций\Инвестиционный паспорт\2023\Картинки\аарора.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8" b="1"/>
          <a:stretch/>
        </p:blipFill>
        <p:spPr bwMode="auto">
          <a:xfrm>
            <a:off x="1583668" y="4844317"/>
            <a:ext cx="1642996" cy="1621560"/>
          </a:xfrm>
          <a:prstGeom prst="ellipse">
            <a:avLst/>
          </a:prstGeom>
          <a:ln w="28575" cap="rnd">
            <a:solidFill>
              <a:srgbClr val="0066CC"/>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пыпл.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902" b="19684"/>
          <a:stretch/>
        </p:blipFill>
        <p:spPr bwMode="auto">
          <a:xfrm>
            <a:off x="325612" y="4867920"/>
            <a:ext cx="1632504" cy="159795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3284" y="348736"/>
            <a:ext cx="4680520" cy="492443"/>
          </a:xfrm>
          <a:prstGeom prst="rect">
            <a:avLst/>
          </a:prstGeom>
        </p:spPr>
        <p:txBody>
          <a:bodyPr wrap="square">
            <a:spAutoFit/>
          </a:bodyPr>
          <a:lstStyle/>
          <a:p>
            <a:r>
              <a:rPr lang="zh-CN" altLang="en-US" sz="2600" b="1" dirty="0">
                <a:solidFill>
                  <a:schemeClr val="bg1"/>
                </a:solidFill>
                <a:cs typeface="Arial" pitchFamily="34" charset="0"/>
              </a:rPr>
              <a:t>旅游业 </a:t>
            </a:r>
          </a:p>
        </p:txBody>
      </p:sp>
      <p:sp>
        <p:nvSpPr>
          <p:cNvPr id="2" name="Прямоугольник 1"/>
          <p:cNvSpPr/>
          <p:nvPr/>
        </p:nvSpPr>
        <p:spPr>
          <a:xfrm>
            <a:off x="243590" y="1909281"/>
            <a:ext cx="4104456" cy="2323713"/>
          </a:xfrm>
          <a:prstGeom prst="rect">
            <a:avLst/>
          </a:prstGeom>
        </p:spPr>
        <p:txBody>
          <a:bodyPr wrap="square">
            <a:spAutoFit/>
          </a:bodyPr>
          <a:lstStyle/>
          <a:p>
            <a:pPr algn="just">
              <a:spcAft>
                <a:spcPts val="600"/>
              </a:spcAft>
            </a:pPr>
            <a:r>
              <a:rPr lang="zh-CN" altLang="en-US" sz="1400" dirty="0"/>
              <a:t>布拉戈维申斯克拥有十分大的旅游业潜能，悠久的历史和多种多样的名胜古迹有利于旅游业的发展，这里有远东地区阿穆尔州剧院，阿穆尔州地方博物馆</a:t>
            </a:r>
            <a:r>
              <a:rPr lang="en-US" altLang="zh-CN" sz="1400" dirty="0"/>
              <a:t>•</a:t>
            </a:r>
            <a:r>
              <a:rPr lang="zh-CN" altLang="en-US" sz="1400" dirty="0"/>
              <a:t>诺维柯夫，达斡尔人的女子学校，在</a:t>
            </a:r>
            <a:r>
              <a:rPr lang="en-US" altLang="zh-CN" sz="1400" dirty="0"/>
              <a:t>1901</a:t>
            </a:r>
            <a:r>
              <a:rPr lang="zh-CN" altLang="en-US" sz="1400" dirty="0"/>
              <a:t>年颁布了俄罗斯正教会，</a:t>
            </a:r>
            <a:r>
              <a:rPr lang="en-US" altLang="zh-CN" sz="1400" dirty="0"/>
              <a:t>1859</a:t>
            </a:r>
            <a:r>
              <a:rPr lang="zh-CN" altLang="en-US" sz="1400" dirty="0"/>
              <a:t>年成立了第一个市图书馆，从</a:t>
            </a:r>
            <a:r>
              <a:rPr lang="en-US" altLang="zh-CN" sz="1400" dirty="0"/>
              <a:t>1899</a:t>
            </a:r>
            <a:r>
              <a:rPr lang="zh-CN" altLang="en-US" sz="1400" dirty="0"/>
              <a:t>年出现了第一所语言学校，</a:t>
            </a:r>
            <a:r>
              <a:rPr lang="en-US" altLang="zh-CN" sz="1400" dirty="0"/>
              <a:t>1912</a:t>
            </a:r>
            <a:r>
              <a:rPr lang="zh-CN" altLang="en-US" sz="1400" dirty="0"/>
              <a:t>年阿列克谢耶夫女子学校。</a:t>
            </a:r>
          </a:p>
          <a:p>
            <a:pPr algn="just">
              <a:spcAft>
                <a:spcPts val="600"/>
              </a:spcAft>
            </a:pPr>
            <a:r>
              <a:rPr lang="en-US" altLang="zh-CN" sz="1400" dirty="0"/>
              <a:t>19</a:t>
            </a:r>
            <a:r>
              <a:rPr lang="zh-CN" altLang="en-US" sz="1400" dirty="0"/>
              <a:t>世纪末，布拉戈维申斯克旅游的亮点是农民的住宅，</a:t>
            </a:r>
            <a:r>
              <a:rPr lang="en-US" altLang="zh-CN" sz="1400" dirty="0"/>
              <a:t>20</a:t>
            </a:r>
            <a:r>
              <a:rPr lang="zh-CN" altLang="en-US" sz="1400" dirty="0"/>
              <a:t>世纪初是砖红色的建筑，恐龙的挖掘工作在城市内部。</a:t>
            </a:r>
          </a:p>
        </p:txBody>
      </p:sp>
      <p:cxnSp>
        <p:nvCxnSpPr>
          <p:cNvPr id="8" name="Прямая соединительная линия 7"/>
          <p:cNvCxnSpPr/>
          <p:nvPr/>
        </p:nvCxnSpPr>
        <p:spPr>
          <a:xfrm>
            <a:off x="4564071" y="1340769"/>
            <a:ext cx="0" cy="32897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254761" y="1412777"/>
            <a:ext cx="1218603" cy="338554"/>
          </a:xfrm>
          <a:prstGeom prst="rect">
            <a:avLst/>
          </a:prstGeom>
        </p:spPr>
        <p:txBody>
          <a:bodyPr wrap="none">
            <a:spAutoFit/>
          </a:bodyPr>
          <a:lstStyle/>
          <a:p>
            <a:pPr algn="ctr">
              <a:defRPr sz="1800" b="1" i="0" u="none" strike="noStrike" kern="1200" baseline="0">
                <a:solidFill>
                  <a:sysClr val="windowText" lastClr="000000"/>
                </a:solidFill>
                <a:latin typeface="+mn-lt"/>
                <a:ea typeface="+mn-ea"/>
                <a:cs typeface="+mn-cs"/>
              </a:defRPr>
            </a:pPr>
            <a:r>
              <a:rPr lang="zh-CN" altLang="en-US" sz="1600" dirty="0">
                <a:solidFill>
                  <a:srgbClr val="0070C0"/>
                </a:solidFill>
              </a:rPr>
              <a:t>入口旅游流</a:t>
            </a:r>
          </a:p>
        </p:txBody>
      </p:sp>
      <p:sp>
        <p:nvSpPr>
          <p:cNvPr id="12" name="Прямоугольник 11"/>
          <p:cNvSpPr/>
          <p:nvPr/>
        </p:nvSpPr>
        <p:spPr>
          <a:xfrm>
            <a:off x="7289386" y="1916832"/>
            <a:ext cx="1572546" cy="677108"/>
          </a:xfrm>
          <a:prstGeom prst="rect">
            <a:avLst/>
          </a:prstGeom>
          <a:noFill/>
        </p:spPr>
        <p:txBody>
          <a:bodyPr wrap="square" rtlCol="0">
            <a:spAutoFit/>
          </a:bodyPr>
          <a:lstStyle/>
          <a:p>
            <a:pPr lvl="0" algn="ctr"/>
            <a:r>
              <a:rPr lang="ru-RU" sz="1600" b="1" dirty="0">
                <a:solidFill>
                  <a:srgbClr val="F79646">
                    <a:lumMod val="75000"/>
                  </a:srgbClr>
                </a:solidFill>
              </a:rPr>
              <a:t>9</a:t>
            </a:r>
            <a:r>
              <a:rPr lang="en-US" sz="1600" b="1" dirty="0">
                <a:solidFill>
                  <a:srgbClr val="F79646">
                    <a:lumMod val="75000"/>
                  </a:srgbClr>
                </a:solidFill>
              </a:rPr>
              <a:t>9</a:t>
            </a:r>
            <a:r>
              <a:rPr lang="ru-RU" sz="1600" b="1" dirty="0">
                <a:solidFill>
                  <a:srgbClr val="F79646">
                    <a:lumMod val="75000"/>
                  </a:srgbClr>
                </a:solidFill>
              </a:rPr>
              <a:t>%</a:t>
            </a:r>
          </a:p>
          <a:p>
            <a:pPr lvl="0" algn="ctr"/>
            <a:r>
              <a:rPr lang="zh-CN" altLang="en-US" sz="1100" dirty="0">
                <a:solidFill>
                  <a:prstClr val="black"/>
                </a:solidFill>
              </a:rPr>
              <a:t>国外旅游服务消费者 </a:t>
            </a:r>
            <a:r>
              <a:rPr lang="en-US" altLang="zh-CN" sz="1100" dirty="0">
                <a:solidFill>
                  <a:prstClr val="black"/>
                </a:solidFill>
              </a:rPr>
              <a:t>- </a:t>
            </a:r>
            <a:r>
              <a:rPr lang="zh-CN" altLang="en-US" sz="1100" dirty="0">
                <a:solidFill>
                  <a:prstClr val="black"/>
                </a:solidFill>
              </a:rPr>
              <a:t>中国游客</a:t>
            </a:r>
            <a:endParaRPr lang="ru-RU" sz="1100" dirty="0">
              <a:solidFill>
                <a:prstClr val="black"/>
              </a:solidFill>
            </a:endParaRPr>
          </a:p>
        </p:txBody>
      </p:sp>
      <p:sp>
        <p:nvSpPr>
          <p:cNvPr id="14" name="Прямоугольник 13"/>
          <p:cNvSpPr/>
          <p:nvPr/>
        </p:nvSpPr>
        <p:spPr>
          <a:xfrm>
            <a:off x="251520" y="1412777"/>
            <a:ext cx="4088597" cy="338554"/>
          </a:xfrm>
          <a:prstGeom prst="rect">
            <a:avLst/>
          </a:prstGeom>
        </p:spPr>
        <p:txBody>
          <a:bodyPr wrap="square">
            <a:spAutoFit/>
          </a:bodyPr>
          <a:lstStyle/>
          <a:p>
            <a:pPr lvl="0" algn="just">
              <a:spcAft>
                <a:spcPts val="600"/>
              </a:spcAft>
            </a:pPr>
            <a:r>
              <a:rPr lang="zh-CN" altLang="en-US" sz="1600" b="1" dirty="0">
                <a:solidFill>
                  <a:srgbClr val="0070C0"/>
                </a:solidFill>
              </a:rPr>
              <a:t>布拉戈维申斯克市</a:t>
            </a:r>
            <a:r>
              <a:rPr lang="zh-CN" altLang="en-US" sz="1600" b="1" dirty="0">
                <a:solidFill>
                  <a:prstClr val="black"/>
                </a:solidFill>
              </a:rPr>
              <a:t>具有很大的</a:t>
            </a:r>
            <a:r>
              <a:rPr lang="zh-CN" altLang="en-US" sz="1600" b="1" dirty="0">
                <a:solidFill>
                  <a:srgbClr val="0070C0"/>
                </a:solidFill>
              </a:rPr>
              <a:t>旅游潜</a:t>
            </a:r>
            <a:r>
              <a:rPr lang="zh-CN" altLang="en-US" sz="1600" b="1" dirty="0" smtClean="0">
                <a:solidFill>
                  <a:srgbClr val="0070C0"/>
                </a:solidFill>
              </a:rPr>
              <a:t>力</a:t>
            </a:r>
            <a:endParaRPr lang="en-US" altLang="zh-CN" sz="1600" b="1" dirty="0">
              <a:solidFill>
                <a:srgbClr val="0070C0"/>
              </a:solidFill>
            </a:endParaRPr>
          </a:p>
        </p:txBody>
      </p:sp>
      <p:sp>
        <p:nvSpPr>
          <p:cNvPr id="15" name="TextBox 14"/>
          <p:cNvSpPr txBox="1"/>
          <p:nvPr/>
        </p:nvSpPr>
        <p:spPr>
          <a:xfrm>
            <a:off x="7380084" y="2753773"/>
            <a:ext cx="1481000" cy="307777"/>
          </a:xfrm>
          <a:prstGeom prst="rect">
            <a:avLst/>
          </a:prstGeom>
          <a:noFill/>
        </p:spPr>
        <p:txBody>
          <a:bodyPr wrap="square" rtlCol="0">
            <a:spAutoFit/>
          </a:bodyPr>
          <a:lstStyle/>
          <a:p>
            <a:pPr lvl="0"/>
            <a:r>
              <a:rPr lang="zh-CN" altLang="en-US" sz="1200" dirty="0">
                <a:solidFill>
                  <a:prstClr val="black"/>
                </a:solidFill>
              </a:rPr>
              <a:t>旅游观光者</a:t>
            </a:r>
            <a:r>
              <a:rPr lang="ru-RU" sz="1200" b="1" dirty="0">
                <a:solidFill>
                  <a:prstClr val="black"/>
                </a:solidFill>
              </a:rPr>
              <a:t> - </a:t>
            </a:r>
            <a:r>
              <a:rPr lang="ru-RU" sz="1400" b="1" dirty="0" smtClean="0">
                <a:solidFill>
                  <a:srgbClr val="F79646">
                    <a:lumMod val="75000"/>
                  </a:srgbClr>
                </a:solidFill>
              </a:rPr>
              <a:t>1</a:t>
            </a:r>
            <a:r>
              <a:rPr lang="en-US" sz="1400" b="1" dirty="0" smtClean="0">
                <a:solidFill>
                  <a:srgbClr val="F79646">
                    <a:lumMod val="75000"/>
                  </a:srgbClr>
                </a:solidFill>
              </a:rPr>
              <a:t>7</a:t>
            </a:r>
            <a:endParaRPr lang="ru-RU" sz="1400" b="1" dirty="0">
              <a:solidFill>
                <a:srgbClr val="F79646">
                  <a:lumMod val="75000"/>
                </a:srgbClr>
              </a:solidFill>
            </a:endParaRPr>
          </a:p>
        </p:txBody>
      </p:sp>
      <p:sp>
        <p:nvSpPr>
          <p:cNvPr id="16" name="TextBox 15"/>
          <p:cNvSpPr txBox="1"/>
          <p:nvPr/>
        </p:nvSpPr>
        <p:spPr>
          <a:xfrm>
            <a:off x="6956145" y="3236612"/>
            <a:ext cx="2106642" cy="492443"/>
          </a:xfrm>
          <a:prstGeom prst="rect">
            <a:avLst/>
          </a:prstGeom>
          <a:noFill/>
        </p:spPr>
        <p:txBody>
          <a:bodyPr wrap="square" rtlCol="0">
            <a:spAutoFit/>
          </a:bodyPr>
          <a:lstStyle/>
          <a:p>
            <a:pPr lvl="0" algn="ctr"/>
            <a:r>
              <a:rPr lang="zh-CN" altLang="en-US" sz="1200" dirty="0">
                <a:solidFill>
                  <a:prstClr val="black"/>
                </a:solidFill>
              </a:rPr>
              <a:t>酒店和类似的住宿设施</a:t>
            </a:r>
            <a:r>
              <a:rPr lang="ru-RU" altLang="zh-CN" sz="1200" dirty="0">
                <a:solidFill>
                  <a:prstClr val="black"/>
                </a:solidFill>
              </a:rPr>
              <a:t> </a:t>
            </a:r>
            <a:r>
              <a:rPr lang="ru-RU" sz="1200" dirty="0">
                <a:solidFill>
                  <a:prstClr val="black"/>
                </a:solidFill>
              </a:rPr>
              <a:t>– </a:t>
            </a:r>
            <a:r>
              <a:rPr lang="en-US" sz="1400" b="1" dirty="0" smtClean="0">
                <a:solidFill>
                  <a:srgbClr val="F79646">
                    <a:lumMod val="75000"/>
                  </a:srgbClr>
                </a:solidFill>
              </a:rPr>
              <a:t>36</a:t>
            </a:r>
            <a:endParaRPr lang="ru-RU" sz="1400" b="1" dirty="0">
              <a:solidFill>
                <a:srgbClr val="F79646">
                  <a:lumMod val="75000"/>
                </a:srgbClr>
              </a:solidFill>
            </a:endParaRPr>
          </a:p>
          <a:p>
            <a:pPr lvl="0" algn="ctr"/>
            <a:r>
              <a:rPr lang="ru-RU" altLang="zh-CN" sz="1200" dirty="0">
                <a:solidFill>
                  <a:prstClr val="black"/>
                </a:solidFill>
              </a:rPr>
              <a:t>(</a:t>
            </a:r>
            <a:r>
              <a:rPr lang="zh-CN" altLang="en-US" sz="1200" dirty="0">
                <a:solidFill>
                  <a:prstClr val="black"/>
                </a:solidFill>
              </a:rPr>
              <a:t>房间数量是</a:t>
            </a:r>
            <a:r>
              <a:rPr lang="en-US" altLang="zh-CN" sz="1200" dirty="0" smtClean="0">
                <a:solidFill>
                  <a:prstClr val="black"/>
                </a:solidFill>
              </a:rPr>
              <a:t>1396</a:t>
            </a:r>
            <a:r>
              <a:rPr lang="zh-CN" altLang="en-US" sz="1200" dirty="0" smtClean="0">
                <a:solidFill>
                  <a:prstClr val="black"/>
                </a:solidFill>
              </a:rPr>
              <a:t>个</a:t>
            </a:r>
            <a:r>
              <a:rPr lang="zh-CN" altLang="en-US" sz="1200" dirty="0">
                <a:solidFill>
                  <a:prstClr val="black"/>
                </a:solidFill>
              </a:rPr>
              <a:t>单位</a:t>
            </a:r>
            <a:r>
              <a:rPr lang="ru-RU" sz="1200" dirty="0">
                <a:solidFill>
                  <a:prstClr val="black"/>
                </a:solidFill>
              </a:rPr>
              <a:t>)</a:t>
            </a:r>
          </a:p>
        </p:txBody>
      </p:sp>
      <p:graphicFrame>
        <p:nvGraphicFramePr>
          <p:cNvPr id="25" name="Диаграмма 24"/>
          <p:cNvGraphicFramePr/>
          <p:nvPr>
            <p:extLst>
              <p:ext uri="{D42A27DB-BD31-4B8C-83A1-F6EECF244321}">
                <p14:modId xmlns:p14="http://schemas.microsoft.com/office/powerpoint/2010/main" val="648712880"/>
              </p:ext>
            </p:extLst>
          </p:nvPr>
        </p:nvGraphicFramePr>
        <p:xfrm>
          <a:off x="4340117" y="1772816"/>
          <a:ext cx="2762488" cy="2857674"/>
        </p:xfrm>
        <a:graphic>
          <a:graphicData uri="http://schemas.openxmlformats.org/drawingml/2006/chart">
            <c:chart xmlns:c="http://schemas.openxmlformats.org/drawingml/2006/chart" xmlns:r="http://schemas.openxmlformats.org/officeDocument/2006/relationships" r:id="rId9"/>
          </a:graphicData>
        </a:graphic>
      </p:graphicFrame>
      <p:sp>
        <p:nvSpPr>
          <p:cNvPr id="23" name="Прямоугольник 2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14</a:t>
            </a:r>
            <a:endParaRPr lang="ru-RU" sz="2600" b="1" dirty="0">
              <a:cs typeface="Times New Roman" pitchFamily="18" charset="0"/>
            </a:endParaRP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9843" y="5781392"/>
            <a:ext cx="792089" cy="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222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mdfyy6xwo8oaqjtzt7lymly914p1pp0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0" r="4449"/>
          <a:stretch/>
        </p:blipFill>
        <p:spPr bwMode="auto">
          <a:xfrm>
            <a:off x="7584179" y="2015228"/>
            <a:ext cx="1293016" cy="1007797"/>
          </a:xfrm>
          <a:prstGeom prst="roundRect">
            <a:avLst>
              <a:gd name="adj" fmla="val 8594"/>
            </a:avLst>
          </a:prstGeom>
          <a:solidFill>
            <a:srgbClr val="FFFFFF">
              <a:shade val="85000"/>
            </a:srgbClr>
          </a:solidFill>
          <a:ln w="31750">
            <a:solidFill>
              <a:srgbClr val="0066CC"/>
            </a:solidFill>
          </a:ln>
          <a:effectLst/>
          <a:extLst/>
        </p:spPr>
      </p:pic>
      <p:pic>
        <p:nvPicPr>
          <p:cNvPr id="2057"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ignu8heoyolbqht11yeiddpwr5wb8g3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2" t="5354" r="4571" b="5354"/>
          <a:stretch/>
        </p:blipFill>
        <p:spPr bwMode="auto">
          <a:xfrm>
            <a:off x="6464927" y="2204865"/>
            <a:ext cx="1293016" cy="1007796"/>
          </a:xfrm>
          <a:prstGeom prst="roundRect">
            <a:avLst>
              <a:gd name="adj" fmla="val 8594"/>
            </a:avLst>
          </a:prstGeom>
          <a:solidFill>
            <a:srgbClr val="FFFFFF">
              <a:shade val="85000"/>
            </a:srgbClr>
          </a:solidFill>
          <a:ln w="31750">
            <a:solidFill>
              <a:srgbClr val="0066CC"/>
            </a:solidFill>
          </a:ln>
          <a:effectLs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9537y9yncvfrtfn4zxsco5v38wtlzap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45" r="7246"/>
          <a:stretch/>
        </p:blipFill>
        <p:spPr bwMode="auto">
          <a:xfrm>
            <a:off x="2663180" y="3271984"/>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hvntv0mf12vz3dq5zthvaqoflnqjfl6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47" r="5746"/>
          <a:stretch/>
        </p:blipFill>
        <p:spPr bwMode="auto">
          <a:xfrm>
            <a:off x="1513223" y="2989804"/>
            <a:ext cx="1293017" cy="1007797"/>
          </a:xfrm>
          <a:prstGeom prst="roundRect">
            <a:avLst>
              <a:gd name="adj" fmla="val 8594"/>
            </a:avLst>
          </a:prstGeom>
          <a:solidFill>
            <a:srgbClr val="FFFFFF">
              <a:shade val="85000"/>
            </a:srgbClr>
          </a:solidFill>
          <a:ln w="31750">
            <a:solidFill>
              <a:srgbClr val="0066CC"/>
            </a:solidFill>
          </a:ln>
          <a:effectLst/>
          <a:extLst/>
        </p:spPr>
      </p:pic>
      <p:sp>
        <p:nvSpPr>
          <p:cNvPr id="3" name="TextBox 2"/>
          <p:cNvSpPr txBox="1"/>
          <p:nvPr/>
        </p:nvSpPr>
        <p:spPr>
          <a:xfrm>
            <a:off x="269138" y="4509120"/>
            <a:ext cx="3816424" cy="1384995"/>
          </a:xfrm>
          <a:prstGeom prst="rect">
            <a:avLst/>
          </a:prstGeom>
          <a:noFill/>
        </p:spPr>
        <p:txBody>
          <a:bodyPr wrap="square" rtlCol="0">
            <a:spAutoFit/>
          </a:bodyPr>
          <a:lstStyle/>
          <a:p>
            <a:pPr algn="just"/>
            <a:r>
              <a:rPr lang="zh-CN" altLang="en-US" sz="1400" dirty="0"/>
              <a:t>在与外国城市发展友好互利的经济和文化联系的活动中，布拉戈维申斯克与俄罗斯和外国城市的市政府在经济、教育和文化领域密切合作。</a:t>
            </a:r>
          </a:p>
          <a:p>
            <a:pPr algn="just"/>
            <a:r>
              <a:rPr lang="zh-CN" altLang="en-US" sz="1400" dirty="0"/>
              <a:t>布拉戈维申斯克与其外国伙伴城市的大众媒体广泛报道了国际活动，这有助于吸引公众关注、加强国际和伙伴关系的问题。</a:t>
            </a:r>
          </a:p>
        </p:txBody>
      </p:sp>
      <p:sp>
        <p:nvSpPr>
          <p:cNvPr id="8" name="TextBox 7"/>
          <p:cNvSpPr txBox="1"/>
          <p:nvPr/>
        </p:nvSpPr>
        <p:spPr>
          <a:xfrm>
            <a:off x="1024438" y="1319460"/>
            <a:ext cx="6984776" cy="584775"/>
          </a:xfrm>
          <a:prstGeom prst="rect">
            <a:avLst/>
          </a:prstGeom>
          <a:noFill/>
        </p:spPr>
        <p:txBody>
          <a:bodyPr wrap="square" rtlCol="0">
            <a:spAutoFit/>
          </a:bodyPr>
          <a:lstStyle/>
          <a:p>
            <a:pPr algn="ctr"/>
            <a:r>
              <a:rPr lang="zh-CN" altLang="en-US" sz="1600" dirty="0"/>
              <a:t>发展国内旅游是旅游领域的优先方向，</a:t>
            </a:r>
            <a:br>
              <a:rPr lang="zh-CN" altLang="en-US" sz="1600" dirty="0"/>
            </a:br>
            <a:r>
              <a:rPr lang="zh-CN" altLang="en-US" sz="1600" dirty="0"/>
              <a:t>包括</a:t>
            </a:r>
            <a:r>
              <a:rPr lang="zh-CN" altLang="en-US" sz="1600" b="1" dirty="0">
                <a:solidFill>
                  <a:schemeClr val="accent6">
                    <a:lumMod val="75000"/>
                  </a:schemeClr>
                </a:solidFill>
              </a:rPr>
              <a:t>商务旅游、公务型旅游、文化观光型旅游、自助旅游</a:t>
            </a:r>
            <a:r>
              <a:rPr lang="zh-CN" altLang="en-US" sz="1600" dirty="0"/>
              <a:t>。</a:t>
            </a:r>
          </a:p>
        </p:txBody>
      </p:sp>
      <p:sp>
        <p:nvSpPr>
          <p:cNvPr id="9" name="TextBox 8"/>
          <p:cNvSpPr txBox="1"/>
          <p:nvPr/>
        </p:nvSpPr>
        <p:spPr>
          <a:xfrm>
            <a:off x="251520" y="1881808"/>
            <a:ext cx="3816424" cy="954107"/>
          </a:xfrm>
          <a:prstGeom prst="rect">
            <a:avLst/>
          </a:prstGeom>
          <a:noFill/>
        </p:spPr>
        <p:txBody>
          <a:bodyPr wrap="square" rtlCol="0">
            <a:spAutoFit/>
          </a:bodyPr>
          <a:lstStyle/>
          <a:p>
            <a:pPr algn="just"/>
            <a:r>
              <a:rPr lang="zh-CN" altLang="en-US" sz="1400" dirty="0"/>
              <a:t>布拉戈维申斯克市拥有优越的地理位置，为旅游业的发展创造了所有先决条件。俄罗斯阿穆尔州的布拉戈维申斯克市和中国黑龙江省的黑河市是中俄边境线上唯一的对应城市。</a:t>
            </a:r>
          </a:p>
        </p:txBody>
      </p:sp>
      <p:sp>
        <p:nvSpPr>
          <p:cNvPr id="10" name="TextBox 9"/>
          <p:cNvSpPr txBox="1"/>
          <p:nvPr/>
        </p:nvSpPr>
        <p:spPr>
          <a:xfrm>
            <a:off x="4083737" y="3356992"/>
            <a:ext cx="4824536" cy="2677656"/>
          </a:xfrm>
          <a:prstGeom prst="rect">
            <a:avLst/>
          </a:prstGeom>
          <a:noFill/>
        </p:spPr>
        <p:txBody>
          <a:bodyPr wrap="square" rtlCol="0">
            <a:spAutoFit/>
          </a:bodyPr>
          <a:lstStyle/>
          <a:p>
            <a:pPr algn="just"/>
            <a:r>
              <a:rPr lang="en-US" altLang="zh-CN" sz="1400" dirty="0"/>
              <a:t>2023</a:t>
            </a:r>
            <a:r>
              <a:rPr lang="zh-CN" altLang="en-US" sz="1400" dirty="0"/>
              <a:t>年</a:t>
            </a:r>
            <a:r>
              <a:rPr lang="en-US" altLang="zh-CN" sz="1400" dirty="0"/>
              <a:t>5</a:t>
            </a:r>
            <a:r>
              <a:rPr lang="zh-CN" altLang="en-US" sz="1400" dirty="0"/>
              <a:t>月</a:t>
            </a:r>
            <a:r>
              <a:rPr lang="en-US" altLang="zh-CN" sz="1400" dirty="0"/>
              <a:t>26</a:t>
            </a:r>
            <a:r>
              <a:rPr lang="zh-CN" altLang="en-US" sz="1400" dirty="0"/>
              <a:t>日至</a:t>
            </a:r>
            <a:r>
              <a:rPr lang="en-US" altLang="zh-CN" sz="1400" dirty="0"/>
              <a:t>5</a:t>
            </a:r>
            <a:r>
              <a:rPr lang="zh-CN" altLang="en-US" sz="1400" dirty="0"/>
              <a:t>月</a:t>
            </a:r>
            <a:r>
              <a:rPr lang="en-US" altLang="zh-CN" sz="1400" dirty="0"/>
              <a:t>28</a:t>
            </a:r>
            <a:r>
              <a:rPr lang="zh-CN" altLang="en-US" sz="1400" dirty="0"/>
              <a:t>日，在布拉戈维申斯克市社会文化中心举行</a:t>
            </a:r>
            <a:r>
              <a:rPr lang="zh-CN" altLang="en-US" sz="1400" b="1" dirty="0">
                <a:solidFill>
                  <a:schemeClr val="accent6">
                    <a:lumMod val="75000"/>
                  </a:schemeClr>
                </a:solidFill>
              </a:rPr>
              <a:t>阿穆尔展览论</a:t>
            </a:r>
            <a:r>
              <a:rPr lang="zh-CN" altLang="en-US" sz="1400" b="1" dirty="0" smtClean="0">
                <a:solidFill>
                  <a:schemeClr val="accent6">
                    <a:lumMod val="75000"/>
                  </a:schemeClr>
                </a:solidFill>
              </a:rPr>
              <a:t>坛</a:t>
            </a:r>
            <a:r>
              <a:rPr lang="en-US" altLang="zh-CN" sz="1400" b="1" dirty="0" smtClean="0">
                <a:solidFill>
                  <a:schemeClr val="accent6">
                    <a:lumMod val="75000"/>
                  </a:schemeClr>
                </a:solidFill>
              </a:rPr>
              <a:t>《</a:t>
            </a:r>
            <a:r>
              <a:rPr lang="zh-CN" altLang="en-US" sz="1400" b="1" dirty="0" smtClean="0">
                <a:solidFill>
                  <a:schemeClr val="accent6">
                    <a:lumMod val="75000"/>
                  </a:schemeClr>
                </a:solidFill>
              </a:rPr>
              <a:t>阿洽会</a:t>
            </a:r>
            <a:r>
              <a:rPr lang="en-US" altLang="zh-CN" sz="1400" b="1" dirty="0" smtClean="0">
                <a:solidFill>
                  <a:schemeClr val="accent6">
                    <a:lumMod val="75000"/>
                  </a:schemeClr>
                </a:solidFill>
              </a:rPr>
              <a:t>2024》</a:t>
            </a:r>
            <a:r>
              <a:rPr lang="zh-CN" altLang="en-US" sz="1400" dirty="0" smtClean="0"/>
              <a:t>。</a:t>
            </a:r>
            <a:r>
              <a:rPr lang="zh-CN" altLang="en-US" sz="1400" dirty="0"/>
              <a:t>论坛包括商业、文化和体育活动：圆桌会</a:t>
            </a:r>
            <a:r>
              <a:rPr lang="zh-CN" altLang="en-US" sz="1400" dirty="0" smtClean="0"/>
              <a:t>议、展</a:t>
            </a:r>
            <a:r>
              <a:rPr lang="zh-CN" altLang="en-US" sz="1400" dirty="0"/>
              <a:t>览会、全体会</a:t>
            </a:r>
            <a:r>
              <a:rPr lang="zh-CN" altLang="en-US" sz="1400" dirty="0" smtClean="0"/>
              <a:t>议、</a:t>
            </a:r>
            <a:r>
              <a:rPr lang="zh-CN" altLang="en-US" sz="1400" dirty="0"/>
              <a:t> 小组讨论 、音乐会、俄罗斯和中国大师大师班、街头体育节、中国传统武术武术表演</a:t>
            </a:r>
            <a:r>
              <a:rPr lang="zh-CN" altLang="en-US" sz="1400" dirty="0" smtClean="0"/>
              <a:t>。布</a:t>
            </a:r>
            <a:r>
              <a:rPr lang="zh-CN" altLang="en-US" sz="1400" dirty="0"/>
              <a:t>拉戈维申斯克市行政公署（俄罗斯联</a:t>
            </a:r>
            <a:r>
              <a:rPr lang="zh-CN" altLang="en-US" sz="1400" dirty="0" smtClean="0"/>
              <a:t>邦）与黑河市</a:t>
            </a:r>
            <a:r>
              <a:rPr lang="zh-CN" altLang="en-US" sz="1400" dirty="0"/>
              <a:t>（</a:t>
            </a:r>
            <a:r>
              <a:rPr lang="zh-CN" altLang="en-US" sz="1400" dirty="0" smtClean="0"/>
              <a:t>中</a:t>
            </a:r>
            <a:r>
              <a:rPr lang="zh-CN" altLang="en-US" sz="1400" dirty="0"/>
              <a:t>华人民共和</a:t>
            </a:r>
            <a:r>
              <a:rPr lang="zh-CN" altLang="en-US" sz="1400" dirty="0" smtClean="0"/>
              <a:t>国）共同</a:t>
            </a:r>
            <a:r>
              <a:rPr lang="zh-CN" altLang="en-US" sz="1400" dirty="0"/>
              <a:t>提</a:t>
            </a:r>
            <a:r>
              <a:rPr lang="zh-CN" altLang="en-US" sz="1400" dirty="0" smtClean="0"/>
              <a:t>出</a:t>
            </a:r>
            <a:r>
              <a:rPr lang="en-US" altLang="zh-CN" sz="1400" dirty="0" smtClean="0"/>
              <a:t>《</a:t>
            </a:r>
            <a:r>
              <a:rPr lang="zh-CN" altLang="en-US" sz="1400" dirty="0" smtClean="0"/>
              <a:t>布</a:t>
            </a:r>
            <a:r>
              <a:rPr lang="zh-CN" altLang="en-US" sz="1400" dirty="0"/>
              <a:t>拉戈维申斯克</a:t>
            </a:r>
            <a:r>
              <a:rPr lang="en-US" altLang="zh-CN" sz="1400" dirty="0"/>
              <a:t>-</a:t>
            </a:r>
            <a:r>
              <a:rPr lang="zh-CN" altLang="en-US" sz="1400" dirty="0"/>
              <a:t>黑</a:t>
            </a:r>
            <a:r>
              <a:rPr lang="zh-CN" altLang="en-US" sz="1400" dirty="0" smtClean="0"/>
              <a:t>河</a:t>
            </a:r>
            <a:r>
              <a:rPr lang="en-US" altLang="zh-CN" sz="1400" dirty="0" smtClean="0"/>
              <a:t>》</a:t>
            </a:r>
            <a:r>
              <a:rPr lang="zh-CN" altLang="en-US" sz="1400" dirty="0" smtClean="0"/>
              <a:t>跨</a:t>
            </a:r>
            <a:r>
              <a:rPr lang="zh-CN" altLang="en-US" sz="1400" dirty="0"/>
              <a:t>境城市群展台。</a:t>
            </a:r>
            <a:endParaRPr lang="ru-RU" sz="1400" dirty="0" smtClean="0"/>
          </a:p>
          <a:p>
            <a:pPr algn="just"/>
            <a:r>
              <a:rPr lang="en-US" altLang="zh-CN" sz="1400" dirty="0"/>
              <a:t>8</a:t>
            </a:r>
            <a:r>
              <a:rPr lang="zh-CN" altLang="en-US" sz="1400" dirty="0"/>
              <a:t>月</a:t>
            </a:r>
            <a:r>
              <a:rPr lang="en-US" altLang="zh-CN" sz="1400" dirty="0"/>
              <a:t>25</a:t>
            </a:r>
            <a:r>
              <a:rPr lang="zh-CN" altLang="en-US" sz="1400" dirty="0"/>
              <a:t>日至</a:t>
            </a:r>
            <a:r>
              <a:rPr lang="en-US" altLang="zh-CN" sz="1400" dirty="0"/>
              <a:t>26</a:t>
            </a:r>
            <a:r>
              <a:rPr lang="zh-CN" altLang="en-US" sz="1400" dirty="0" smtClean="0"/>
              <a:t>日在阿</a:t>
            </a:r>
            <a:r>
              <a:rPr lang="zh-CN" altLang="en-US" sz="1400" dirty="0"/>
              <a:t>穆尔河堤</a:t>
            </a:r>
            <a:r>
              <a:rPr lang="zh-CN" altLang="en-US" sz="1400" dirty="0" smtClean="0"/>
              <a:t>岸举行</a:t>
            </a:r>
            <a:r>
              <a:rPr lang="zh-CN" altLang="en-US" sz="1400" b="1" dirty="0" smtClean="0">
                <a:solidFill>
                  <a:schemeClr val="accent6">
                    <a:lumMod val="75000"/>
                  </a:schemeClr>
                </a:solidFill>
              </a:rPr>
              <a:t>国</a:t>
            </a:r>
            <a:r>
              <a:rPr lang="zh-CN" altLang="en-US" sz="1400" b="1" dirty="0">
                <a:solidFill>
                  <a:schemeClr val="accent6">
                    <a:lumMod val="75000"/>
                  </a:schemeClr>
                </a:solidFill>
              </a:rPr>
              <a:t>际中俄</a:t>
            </a:r>
            <a:r>
              <a:rPr lang="en-US" altLang="zh-CN" sz="1400" b="1" dirty="0" smtClean="0">
                <a:solidFill>
                  <a:schemeClr val="accent6">
                    <a:lumMod val="75000"/>
                  </a:schemeClr>
                </a:solidFill>
              </a:rPr>
              <a:t>《</a:t>
            </a:r>
            <a:r>
              <a:rPr lang="zh-CN" altLang="en-US" sz="1400" b="1" dirty="0" smtClean="0">
                <a:solidFill>
                  <a:schemeClr val="accent6">
                    <a:lumMod val="75000"/>
                  </a:schemeClr>
                </a:solidFill>
              </a:rPr>
              <a:t>品</a:t>
            </a:r>
            <a:r>
              <a:rPr lang="zh-CN" altLang="en-US" sz="1400" b="1" dirty="0">
                <a:solidFill>
                  <a:schemeClr val="accent6">
                    <a:lumMod val="75000"/>
                  </a:schemeClr>
                </a:solidFill>
              </a:rPr>
              <a:t>味两</a:t>
            </a:r>
            <a:r>
              <a:rPr lang="zh-CN" altLang="en-US" sz="1400" b="1" dirty="0" smtClean="0">
                <a:solidFill>
                  <a:schemeClr val="accent6">
                    <a:lumMod val="75000"/>
                  </a:schemeClr>
                </a:solidFill>
              </a:rPr>
              <a:t>岸</a:t>
            </a:r>
            <a:r>
              <a:rPr lang="en-US" altLang="zh-CN" sz="1400" b="1" dirty="0" smtClean="0">
                <a:solidFill>
                  <a:schemeClr val="accent6">
                    <a:lumMod val="75000"/>
                  </a:schemeClr>
                </a:solidFill>
              </a:rPr>
              <a:t>》</a:t>
            </a:r>
            <a:r>
              <a:rPr lang="zh-CN" altLang="en-US" sz="1400" b="1" dirty="0" smtClean="0">
                <a:solidFill>
                  <a:schemeClr val="accent6">
                    <a:lumMod val="75000"/>
                  </a:schemeClr>
                </a:solidFill>
              </a:rPr>
              <a:t>节</a:t>
            </a:r>
            <a:r>
              <a:rPr lang="zh-CN" altLang="en-US" sz="1400" dirty="0" smtClean="0"/>
              <a:t>。</a:t>
            </a:r>
            <a:r>
              <a:rPr lang="zh-CN" altLang="en-US" sz="1400" dirty="0"/>
              <a:t>作为文化和娱乐计划的一部分，举办了一系列活动，旨在创建和推广该地区的美食品牌，为酒店企业家提供培训和大师班。</a:t>
            </a:r>
            <a:endParaRPr lang="ru-RU" sz="1400" dirty="0" smtClean="0"/>
          </a:p>
          <a:p>
            <a:pPr algn="just"/>
            <a:r>
              <a:rPr lang="zh-CN" altLang="en-US" sz="1400" dirty="0"/>
              <a:t>布拉戈维申斯克市行政公署设立了</a:t>
            </a:r>
            <a:r>
              <a:rPr lang="zh-CN" altLang="en-US" sz="1400" b="1" dirty="0">
                <a:solidFill>
                  <a:schemeClr val="accent6">
                    <a:lumMod val="75000"/>
                  </a:schemeClr>
                </a:solidFill>
              </a:rPr>
              <a:t>旅游部门</a:t>
            </a:r>
            <a:r>
              <a:rPr lang="zh-CN" altLang="en-US" sz="1400" dirty="0"/>
              <a:t>。</a:t>
            </a:r>
            <a:endParaRPr lang="ru-RU" sz="1400" dirty="0" smtClean="0"/>
          </a:p>
        </p:txBody>
      </p:sp>
      <p:pic>
        <p:nvPicPr>
          <p:cNvPr id="2056"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6vjth13pq248aglu4pu9iovnqgku92j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518" r="5975"/>
          <a:stretch/>
        </p:blipFill>
        <p:spPr bwMode="auto">
          <a:xfrm>
            <a:off x="377929" y="3271986"/>
            <a:ext cx="1293017" cy="1007797"/>
          </a:xfrm>
          <a:prstGeom prst="roundRect">
            <a:avLst>
              <a:gd name="adj" fmla="val 8594"/>
            </a:avLst>
          </a:prstGeom>
          <a:solidFill>
            <a:srgbClr val="FFFFFF">
              <a:shade val="85000"/>
            </a:srgbClr>
          </a:solidFill>
          <a:ln w="31750" cmpd="sng">
            <a:solidFill>
              <a:srgbClr val="0066CC"/>
            </a:solidFill>
          </a:ln>
          <a:effectLst/>
          <a:extLst/>
        </p:spPr>
      </p:pic>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sej8oomp7dk3adhwxmummjruhf43fna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46" r="7246"/>
          <a:stretch/>
        </p:blipFill>
        <p:spPr bwMode="auto">
          <a:xfrm>
            <a:off x="5312799" y="2015229"/>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3"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ele27tir24lg0kkvj6bacfvb4k1o3g3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47" r="7247"/>
          <a:stretch/>
        </p:blipFill>
        <p:spPr bwMode="auto">
          <a:xfrm>
            <a:off x="4160671" y="2204865"/>
            <a:ext cx="1293015" cy="1007796"/>
          </a:xfrm>
          <a:prstGeom prst="roundRect">
            <a:avLst>
              <a:gd name="adj" fmla="val 8594"/>
            </a:avLst>
          </a:prstGeom>
          <a:solidFill>
            <a:srgbClr val="FFFFFF">
              <a:shade val="85000"/>
            </a:srgbClr>
          </a:solidFill>
          <a:ln w="31750">
            <a:solidFill>
              <a:srgbClr val="0066CC"/>
            </a:solidFill>
          </a:ln>
          <a:effectLst/>
          <a:extLst/>
        </p:spPr>
      </p:pic>
      <p:pic>
        <p:nvPicPr>
          <p:cNvPr id="1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10">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51520" y="348736"/>
            <a:ext cx="4680520" cy="492443"/>
          </a:xfrm>
          <a:prstGeom prst="rect">
            <a:avLst/>
          </a:prstGeom>
        </p:spPr>
        <p:txBody>
          <a:bodyPr wrap="square">
            <a:spAutoFit/>
          </a:bodyPr>
          <a:lstStyle/>
          <a:p>
            <a:r>
              <a:rPr lang="zh-CN" altLang="en-US" sz="2600" b="1" dirty="0">
                <a:solidFill>
                  <a:schemeClr val="bg1"/>
                </a:solidFill>
                <a:cs typeface="Arial" pitchFamily="34" charset="0"/>
              </a:rPr>
              <a:t>旅游业 </a:t>
            </a:r>
          </a:p>
        </p:txBody>
      </p:sp>
      <p:sp>
        <p:nvSpPr>
          <p:cNvPr id="20" name="Прямоугольник 1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15</a:t>
            </a:r>
            <a:endParaRPr lang="ru-RU" sz="2600" b="1" dirty="0">
              <a:cs typeface="Times New Roman" pitchFamily="18" charset="0"/>
            </a:endParaRPr>
          </a:p>
        </p:txBody>
      </p:sp>
    </p:spTree>
    <p:extLst>
      <p:ext uri="{BB962C8B-B14F-4D97-AF65-F5344CB8AC3E}">
        <p14:creationId xmlns:p14="http://schemas.microsoft.com/office/powerpoint/2010/main" val="271580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школа1.jpg"/>
          <p:cNvPicPr>
            <a:picLocks noChangeAspect="1" noChangeArrowheads="1"/>
          </p:cNvPicPr>
          <p:nvPr/>
        </p:nvPicPr>
        <p:blipFill rotWithShape="1">
          <a:blip r:embed="rId2">
            <a:extLst>
              <a:ext uri="{28A0092B-C50C-407E-A947-70E740481C1C}">
                <a14:useLocalDpi xmlns:a14="http://schemas.microsoft.com/office/drawing/2010/main" val="0"/>
              </a:ext>
            </a:extLst>
          </a:blip>
          <a:srcRect l="5554" r="5556"/>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16</a:t>
            </a:r>
            <a:endParaRPr lang="ru-RU" sz="2600" b="1" dirty="0">
              <a:cs typeface="Times New Roman" pitchFamily="18" charset="0"/>
            </a:endParaRPr>
          </a:p>
        </p:txBody>
      </p:sp>
    </p:spTree>
    <p:extLst>
      <p:ext uri="{BB962C8B-B14F-4D97-AF65-F5344CB8AC3E}">
        <p14:creationId xmlns:p14="http://schemas.microsoft.com/office/powerpoint/2010/main" val="2691037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087.jpg"/>
          <p:cNvPicPr>
            <a:picLocks noChangeAspect="1" noChangeArrowheads="1"/>
          </p:cNvPicPr>
          <p:nvPr/>
        </p:nvPicPr>
        <p:blipFill rotWithShape="1">
          <a:blip r:embed="rId2">
            <a:extLst>
              <a:ext uri="{28A0092B-C50C-407E-A947-70E740481C1C}">
                <a14:useLocalDpi xmlns:a14="http://schemas.microsoft.com/office/drawing/2010/main" val="0"/>
              </a:ext>
            </a:extLst>
          </a:blip>
          <a:srcRect t="25187" b="55319"/>
          <a:stretch/>
        </p:blipFill>
        <p:spPr bwMode="auto">
          <a:xfrm>
            <a:off x="-7930" y="2332"/>
            <a:ext cx="9151929" cy="1188000"/>
          </a:xfrm>
          <a:prstGeom prst="rect">
            <a:avLst/>
          </a:prstGeom>
          <a:noFill/>
          <a:extLst>
            <a:ext uri="{909E8E84-426E-40DD-AFC4-6F175D3DCCD1}">
              <a14:hiddenFill xmlns:a14="http://schemas.microsoft.com/office/drawing/2010/main">
                <a:solidFill>
                  <a:srgbClr val="FFFFFF"/>
                </a:solidFill>
              </a14:hiddenFill>
            </a:ext>
          </a:extLst>
        </p:spPr>
      </p:pic>
      <p:sp>
        <p:nvSpPr>
          <p:cNvPr id="37" name="Прямоугольник 36"/>
          <p:cNvSpPr/>
          <p:nvPr/>
        </p:nvSpPr>
        <p:spPr>
          <a:xfrm>
            <a:off x="0" y="0"/>
            <a:ext cx="9144000" cy="1190332"/>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53944" y="350110"/>
            <a:ext cx="5760640" cy="492443"/>
          </a:xfrm>
          <a:prstGeom prst="rect">
            <a:avLst/>
          </a:prstGeom>
          <a:noFill/>
        </p:spPr>
        <p:txBody>
          <a:bodyPr wrap="square" rtlCol="0">
            <a:spAutoFit/>
          </a:bodyPr>
          <a:lstStyle/>
          <a:p>
            <a:r>
              <a:rPr lang="zh-CN" altLang="en-US" sz="2600" b="1" dirty="0">
                <a:solidFill>
                  <a:schemeClr val="bg1"/>
                </a:solidFill>
              </a:rPr>
              <a:t>社会基础设施</a:t>
            </a:r>
          </a:p>
        </p:txBody>
      </p:sp>
      <p:sp>
        <p:nvSpPr>
          <p:cNvPr id="7" name="TextBox 6"/>
          <p:cNvSpPr txBox="1"/>
          <p:nvPr/>
        </p:nvSpPr>
        <p:spPr>
          <a:xfrm>
            <a:off x="214586" y="1522334"/>
            <a:ext cx="4176464" cy="523220"/>
          </a:xfrm>
          <a:prstGeom prst="rect">
            <a:avLst/>
          </a:prstGeom>
          <a:noFill/>
        </p:spPr>
        <p:txBody>
          <a:bodyPr wrap="square" rtlCol="0">
            <a:spAutoFit/>
          </a:bodyPr>
          <a:lstStyle/>
          <a:p>
            <a:pPr algn="just"/>
            <a:r>
              <a:rPr lang="zh-CN" altLang="en-US" sz="1400" dirty="0"/>
              <a:t>布拉戈维申斯克是远东最大的教育和科学中心之一，拥有大批人才和智能潜力。</a:t>
            </a:r>
          </a:p>
        </p:txBody>
      </p:sp>
      <p:sp>
        <p:nvSpPr>
          <p:cNvPr id="8" name="TextBox 7"/>
          <p:cNvSpPr txBox="1"/>
          <p:nvPr/>
        </p:nvSpPr>
        <p:spPr>
          <a:xfrm>
            <a:off x="303620" y="1246308"/>
            <a:ext cx="4032448" cy="369332"/>
          </a:xfrm>
          <a:prstGeom prst="rect">
            <a:avLst/>
          </a:prstGeom>
          <a:noFill/>
        </p:spPr>
        <p:txBody>
          <a:bodyPr wrap="square" rtlCol="0">
            <a:spAutoFit/>
          </a:bodyPr>
          <a:lstStyle/>
          <a:p>
            <a:pPr algn="ctr"/>
            <a:r>
              <a:rPr lang="zh-CN" altLang="en-US" b="1" dirty="0">
                <a:solidFill>
                  <a:schemeClr val="accent6">
                    <a:lumMod val="75000"/>
                  </a:schemeClr>
                </a:solidFill>
              </a:rPr>
              <a:t>教育</a:t>
            </a:r>
          </a:p>
        </p:txBody>
      </p:sp>
      <p:sp>
        <p:nvSpPr>
          <p:cNvPr id="9" name="TextBox 8"/>
          <p:cNvSpPr txBox="1"/>
          <p:nvPr/>
        </p:nvSpPr>
        <p:spPr>
          <a:xfrm>
            <a:off x="4824028" y="1270697"/>
            <a:ext cx="4032448" cy="369332"/>
          </a:xfrm>
          <a:prstGeom prst="rect">
            <a:avLst/>
          </a:prstGeom>
          <a:noFill/>
        </p:spPr>
        <p:txBody>
          <a:bodyPr wrap="square" rtlCol="0">
            <a:spAutoFit/>
          </a:bodyPr>
          <a:lstStyle/>
          <a:p>
            <a:pPr algn="ctr"/>
            <a:r>
              <a:rPr lang="zh-CN" altLang="en-US" b="1" dirty="0">
                <a:solidFill>
                  <a:schemeClr val="accent6">
                    <a:lumMod val="75000"/>
                  </a:schemeClr>
                </a:solidFill>
              </a:rPr>
              <a:t>保健</a:t>
            </a:r>
          </a:p>
        </p:txBody>
      </p:sp>
      <p:sp>
        <p:nvSpPr>
          <p:cNvPr id="10" name="TextBox 9"/>
          <p:cNvSpPr txBox="1"/>
          <p:nvPr/>
        </p:nvSpPr>
        <p:spPr>
          <a:xfrm>
            <a:off x="4662264" y="1549124"/>
            <a:ext cx="4355976" cy="307777"/>
          </a:xfrm>
          <a:prstGeom prst="rect">
            <a:avLst/>
          </a:prstGeom>
          <a:noFill/>
        </p:spPr>
        <p:txBody>
          <a:bodyPr wrap="square" rtlCol="0">
            <a:spAutoFit/>
          </a:bodyPr>
          <a:lstStyle/>
          <a:p>
            <a:pPr lvl="0"/>
            <a:r>
              <a:rPr lang="zh-CN" altLang="en-US" sz="1400" dirty="0">
                <a:solidFill>
                  <a:prstClr val="black"/>
                </a:solidFill>
              </a:rPr>
              <a:t>市内共有</a:t>
            </a:r>
            <a:r>
              <a:rPr lang="en-US" altLang="zh-CN" sz="1400" b="1" dirty="0" smtClean="0">
                <a:solidFill>
                  <a:srgbClr val="F79646">
                    <a:lumMod val="75000"/>
                  </a:srgbClr>
                </a:solidFill>
              </a:rPr>
              <a:t>2</a:t>
            </a:r>
            <a:r>
              <a:rPr lang="ru-RU" altLang="zh-CN" sz="1400" b="1" dirty="0" smtClean="0">
                <a:solidFill>
                  <a:srgbClr val="F79646">
                    <a:lumMod val="75000"/>
                  </a:srgbClr>
                </a:solidFill>
              </a:rPr>
              <a:t>7</a:t>
            </a:r>
            <a:r>
              <a:rPr lang="zh-CN" altLang="en-US" sz="1400" dirty="0" smtClean="0">
                <a:solidFill>
                  <a:prstClr val="black"/>
                </a:solidFill>
              </a:rPr>
              <a:t>家</a:t>
            </a:r>
            <a:r>
              <a:rPr lang="zh-CN" altLang="en-US" sz="1400" dirty="0">
                <a:solidFill>
                  <a:prstClr val="black"/>
                </a:solidFill>
              </a:rPr>
              <a:t>医疗预防组织：</a:t>
            </a:r>
            <a:endParaRPr lang="ru-RU" sz="1400" dirty="0">
              <a:solidFill>
                <a:prstClr val="black"/>
              </a:solidFill>
            </a:endParaRPr>
          </a:p>
        </p:txBody>
      </p:sp>
      <p:cxnSp>
        <p:nvCxnSpPr>
          <p:cNvPr id="11" name="Прямая соединительная линия 1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00192" y="1916832"/>
            <a:ext cx="1080120" cy="584775"/>
          </a:xfrm>
          <a:prstGeom prst="rect">
            <a:avLst/>
          </a:prstGeom>
          <a:noFill/>
        </p:spPr>
        <p:txBody>
          <a:bodyPr wrap="square" rtlCol="0">
            <a:spAutoFit/>
          </a:bodyPr>
          <a:lstStyle/>
          <a:p>
            <a:pPr algn="ctr"/>
            <a:r>
              <a:rPr lang="ru-RU" b="1" dirty="0">
                <a:solidFill>
                  <a:schemeClr val="accent6">
                    <a:lumMod val="75000"/>
                  </a:schemeClr>
                </a:solidFill>
              </a:rPr>
              <a:t>6</a:t>
            </a:r>
            <a:endParaRPr lang="ru-RU" sz="1400" dirty="0"/>
          </a:p>
          <a:p>
            <a:pPr lvl="0" algn="ctr"/>
            <a:r>
              <a:rPr lang="zh-CN" altLang="en-US" sz="1400" b="1" dirty="0">
                <a:solidFill>
                  <a:prstClr val="black"/>
                </a:solidFill>
              </a:rPr>
              <a:t>所医疗机构</a:t>
            </a:r>
            <a:endParaRPr lang="ru-RU" sz="1400" b="1" dirty="0">
              <a:solidFill>
                <a:prstClr val="black"/>
              </a:solidFill>
            </a:endParaRPr>
          </a:p>
        </p:txBody>
      </p:sp>
      <p:sp>
        <p:nvSpPr>
          <p:cNvPr id="13" name="TextBox 12"/>
          <p:cNvSpPr txBox="1"/>
          <p:nvPr/>
        </p:nvSpPr>
        <p:spPr>
          <a:xfrm>
            <a:off x="4716017" y="1916833"/>
            <a:ext cx="1476164" cy="584775"/>
          </a:xfrm>
          <a:prstGeom prst="rect">
            <a:avLst/>
          </a:prstGeom>
          <a:noFill/>
        </p:spPr>
        <p:txBody>
          <a:bodyPr wrap="square" rtlCol="0">
            <a:spAutoFit/>
          </a:bodyPr>
          <a:lstStyle/>
          <a:p>
            <a:pPr algn="ctr"/>
            <a:r>
              <a:rPr lang="ru-RU" b="1" dirty="0">
                <a:solidFill>
                  <a:schemeClr val="accent6">
                    <a:lumMod val="75000"/>
                  </a:schemeClr>
                </a:solidFill>
              </a:rPr>
              <a:t>6</a:t>
            </a:r>
            <a:endParaRPr lang="ru-RU" sz="1400" dirty="0"/>
          </a:p>
          <a:p>
            <a:pPr lvl="0" algn="ctr"/>
            <a:r>
              <a:rPr lang="zh-CN" altLang="en-US" sz="1400" b="1" dirty="0">
                <a:solidFill>
                  <a:prstClr val="black"/>
                </a:solidFill>
              </a:rPr>
              <a:t>所门诊诊所机构</a:t>
            </a:r>
            <a:endParaRPr lang="ru-RU" sz="1400" b="1" dirty="0">
              <a:solidFill>
                <a:prstClr val="black"/>
              </a:solidFill>
            </a:endParaRPr>
          </a:p>
        </p:txBody>
      </p:sp>
      <p:sp>
        <p:nvSpPr>
          <p:cNvPr id="14" name="TextBox 13"/>
          <p:cNvSpPr txBox="1"/>
          <p:nvPr/>
        </p:nvSpPr>
        <p:spPr>
          <a:xfrm>
            <a:off x="6228184" y="2717631"/>
            <a:ext cx="1296144" cy="584775"/>
          </a:xfrm>
          <a:prstGeom prst="rect">
            <a:avLst/>
          </a:prstGeom>
          <a:noFill/>
        </p:spPr>
        <p:txBody>
          <a:bodyPr wrap="square" rtlCol="0">
            <a:spAutoFit/>
          </a:bodyPr>
          <a:lstStyle/>
          <a:p>
            <a:pPr algn="ctr"/>
            <a:r>
              <a:rPr lang="ru-RU" b="1" dirty="0">
                <a:solidFill>
                  <a:schemeClr val="accent6">
                    <a:lumMod val="75000"/>
                  </a:schemeClr>
                </a:solidFill>
              </a:rPr>
              <a:t>1</a:t>
            </a:r>
            <a:endParaRPr lang="ru-RU" sz="1400" dirty="0"/>
          </a:p>
          <a:p>
            <a:pPr lvl="0" algn="ctr"/>
            <a:r>
              <a:rPr lang="zh-CN" altLang="en-US" sz="1400" b="1" dirty="0">
                <a:solidFill>
                  <a:prstClr val="black"/>
                </a:solidFill>
              </a:rPr>
              <a:t>所医疗急救站</a:t>
            </a:r>
            <a:endParaRPr lang="ru-RU" sz="1400" b="1" dirty="0">
              <a:solidFill>
                <a:prstClr val="black"/>
              </a:solidFill>
            </a:endParaRPr>
          </a:p>
        </p:txBody>
      </p:sp>
      <p:sp>
        <p:nvSpPr>
          <p:cNvPr id="16" name="TextBox 15"/>
          <p:cNvSpPr txBox="1"/>
          <p:nvPr/>
        </p:nvSpPr>
        <p:spPr>
          <a:xfrm>
            <a:off x="4778103" y="2717631"/>
            <a:ext cx="1440160" cy="584775"/>
          </a:xfrm>
          <a:prstGeom prst="rect">
            <a:avLst/>
          </a:prstGeom>
          <a:noFill/>
        </p:spPr>
        <p:txBody>
          <a:bodyPr wrap="square" rtlCol="0">
            <a:spAutoFit/>
          </a:bodyPr>
          <a:lstStyle/>
          <a:p>
            <a:pPr algn="ctr"/>
            <a:r>
              <a:rPr lang="ru-RU" b="1" dirty="0">
                <a:solidFill>
                  <a:schemeClr val="accent6">
                    <a:lumMod val="75000"/>
                  </a:schemeClr>
                </a:solidFill>
              </a:rPr>
              <a:t>1</a:t>
            </a:r>
            <a:endParaRPr lang="ru-RU" sz="1400" dirty="0"/>
          </a:p>
          <a:p>
            <a:pPr lvl="0" algn="ctr"/>
            <a:r>
              <a:rPr lang="zh-CN" altLang="en-US" sz="1400" b="1" dirty="0">
                <a:solidFill>
                  <a:prstClr val="black"/>
                </a:solidFill>
              </a:rPr>
              <a:t>所输血站</a:t>
            </a:r>
            <a:endParaRPr lang="ru-RU" sz="1400" b="1" dirty="0">
              <a:solidFill>
                <a:prstClr val="black"/>
              </a:solidFill>
            </a:endParaRPr>
          </a:p>
        </p:txBody>
      </p:sp>
      <p:sp>
        <p:nvSpPr>
          <p:cNvPr id="17" name="TextBox 16"/>
          <p:cNvSpPr txBox="1"/>
          <p:nvPr/>
        </p:nvSpPr>
        <p:spPr>
          <a:xfrm>
            <a:off x="7664513" y="2717631"/>
            <a:ext cx="1152128" cy="584775"/>
          </a:xfrm>
          <a:prstGeom prst="rect">
            <a:avLst/>
          </a:prstGeom>
          <a:noFill/>
        </p:spPr>
        <p:txBody>
          <a:bodyPr wrap="square" rtlCol="0">
            <a:spAutoFit/>
          </a:bodyPr>
          <a:lstStyle/>
          <a:p>
            <a:pPr algn="ctr"/>
            <a:r>
              <a:rPr lang="ru-RU" b="1" dirty="0">
                <a:solidFill>
                  <a:schemeClr val="accent6">
                    <a:lumMod val="75000"/>
                  </a:schemeClr>
                </a:solidFill>
              </a:rPr>
              <a:t>9</a:t>
            </a:r>
            <a:endParaRPr lang="ru-RU" sz="1400" dirty="0"/>
          </a:p>
          <a:p>
            <a:pPr lvl="0" algn="ctr"/>
            <a:r>
              <a:rPr lang="zh-CN" altLang="en-US" sz="1400" b="1" dirty="0">
                <a:solidFill>
                  <a:prstClr val="black"/>
                </a:solidFill>
              </a:rPr>
              <a:t>家托儿所</a:t>
            </a:r>
            <a:endParaRPr lang="ru-RU" sz="1400" b="1" dirty="0">
              <a:solidFill>
                <a:prstClr val="black"/>
              </a:solidFill>
            </a:endParaRPr>
          </a:p>
        </p:txBody>
      </p:sp>
      <p:sp>
        <p:nvSpPr>
          <p:cNvPr id="18" name="TextBox 17"/>
          <p:cNvSpPr txBox="1"/>
          <p:nvPr/>
        </p:nvSpPr>
        <p:spPr>
          <a:xfrm>
            <a:off x="7272300" y="1916833"/>
            <a:ext cx="1871699" cy="584775"/>
          </a:xfrm>
          <a:prstGeom prst="rect">
            <a:avLst/>
          </a:prstGeom>
          <a:noFill/>
        </p:spPr>
        <p:txBody>
          <a:bodyPr wrap="square" rtlCol="0">
            <a:spAutoFit/>
          </a:bodyPr>
          <a:lstStyle/>
          <a:p>
            <a:pPr algn="ctr"/>
            <a:r>
              <a:rPr lang="ru-RU" b="1" dirty="0">
                <a:solidFill>
                  <a:schemeClr val="accent6">
                    <a:lumMod val="75000"/>
                  </a:schemeClr>
                </a:solidFill>
              </a:rPr>
              <a:t>4</a:t>
            </a:r>
            <a:endParaRPr lang="ru-RU" sz="1400" dirty="0"/>
          </a:p>
          <a:p>
            <a:pPr lvl="0" algn="ctr"/>
            <a:r>
              <a:rPr lang="zh-CN" altLang="en-US" sz="1400" b="1" dirty="0">
                <a:solidFill>
                  <a:prstClr val="black"/>
                </a:solidFill>
              </a:rPr>
              <a:t>所特别类型保健机构</a:t>
            </a:r>
            <a:endParaRPr lang="ru-RU" sz="1400" b="1" dirty="0">
              <a:solidFill>
                <a:prstClr val="black"/>
              </a:solidFill>
            </a:endParaRPr>
          </a:p>
        </p:txBody>
      </p:sp>
      <p:sp>
        <p:nvSpPr>
          <p:cNvPr id="19" name="TextBox 18"/>
          <p:cNvSpPr txBox="1"/>
          <p:nvPr/>
        </p:nvSpPr>
        <p:spPr>
          <a:xfrm>
            <a:off x="2303747" y="2132856"/>
            <a:ext cx="2232248" cy="584775"/>
          </a:xfrm>
          <a:prstGeom prst="rect">
            <a:avLst/>
          </a:prstGeom>
          <a:noFill/>
        </p:spPr>
        <p:txBody>
          <a:bodyPr wrap="square" rtlCol="0">
            <a:spAutoFit/>
          </a:bodyPr>
          <a:lstStyle/>
          <a:p>
            <a:pPr algn="ctr"/>
            <a:r>
              <a:rPr lang="ru-RU" b="1" dirty="0">
                <a:solidFill>
                  <a:schemeClr val="accent6">
                    <a:lumMod val="75000"/>
                  </a:schemeClr>
                </a:solidFill>
              </a:rPr>
              <a:t>21</a:t>
            </a:r>
            <a:endParaRPr lang="ru-RU" sz="1400" dirty="0"/>
          </a:p>
          <a:p>
            <a:pPr algn="ctr"/>
            <a:r>
              <a:rPr lang="zh-CN" altLang="en-US" sz="1400" b="1" dirty="0"/>
              <a:t>所公共教育机构</a:t>
            </a:r>
          </a:p>
        </p:txBody>
      </p:sp>
      <p:sp>
        <p:nvSpPr>
          <p:cNvPr id="22" name="TextBox 21"/>
          <p:cNvSpPr txBox="1"/>
          <p:nvPr/>
        </p:nvSpPr>
        <p:spPr>
          <a:xfrm>
            <a:off x="179512" y="2132856"/>
            <a:ext cx="2196244" cy="584775"/>
          </a:xfrm>
          <a:prstGeom prst="rect">
            <a:avLst/>
          </a:prstGeom>
          <a:noFill/>
        </p:spPr>
        <p:txBody>
          <a:bodyPr wrap="square" rtlCol="0">
            <a:spAutoFit/>
          </a:bodyPr>
          <a:lstStyle/>
          <a:p>
            <a:pPr algn="ctr"/>
            <a:r>
              <a:rPr lang="ru-RU" b="1" dirty="0" smtClean="0">
                <a:solidFill>
                  <a:schemeClr val="accent6">
                    <a:lumMod val="75000"/>
                  </a:schemeClr>
                </a:solidFill>
              </a:rPr>
              <a:t>17</a:t>
            </a:r>
            <a:endParaRPr lang="ru-RU" sz="1400" dirty="0"/>
          </a:p>
          <a:p>
            <a:pPr algn="ctr"/>
            <a:r>
              <a:rPr lang="zh-CN" altLang="en-US" sz="1400" b="1" dirty="0"/>
              <a:t>所学前教育组织</a:t>
            </a:r>
          </a:p>
        </p:txBody>
      </p:sp>
      <p:sp>
        <p:nvSpPr>
          <p:cNvPr id="23" name="TextBox 22"/>
          <p:cNvSpPr txBox="1"/>
          <p:nvPr/>
        </p:nvSpPr>
        <p:spPr>
          <a:xfrm>
            <a:off x="2411760" y="2780928"/>
            <a:ext cx="2016224" cy="584775"/>
          </a:xfrm>
          <a:prstGeom prst="rect">
            <a:avLst/>
          </a:prstGeom>
          <a:noFill/>
        </p:spPr>
        <p:txBody>
          <a:bodyPr wrap="square" rtlCol="0">
            <a:spAutoFit/>
          </a:bodyPr>
          <a:lstStyle/>
          <a:p>
            <a:pPr algn="ctr"/>
            <a:r>
              <a:rPr lang="ru-RU" b="1" dirty="0">
                <a:solidFill>
                  <a:schemeClr val="accent6">
                    <a:lumMod val="75000"/>
                  </a:schemeClr>
                </a:solidFill>
              </a:rPr>
              <a:t>4</a:t>
            </a:r>
            <a:endParaRPr lang="ru-RU" sz="1400" dirty="0">
              <a:solidFill>
                <a:srgbClr val="FF0000"/>
              </a:solidFill>
            </a:endParaRPr>
          </a:p>
          <a:p>
            <a:pPr algn="ctr"/>
            <a:r>
              <a:rPr lang="zh-CN" altLang="en-US" sz="1400" b="1" dirty="0"/>
              <a:t>所高等教育组织</a:t>
            </a:r>
          </a:p>
        </p:txBody>
      </p:sp>
      <p:sp>
        <p:nvSpPr>
          <p:cNvPr id="26" name="TextBox 25"/>
          <p:cNvSpPr txBox="1"/>
          <p:nvPr/>
        </p:nvSpPr>
        <p:spPr>
          <a:xfrm>
            <a:off x="179513" y="2780928"/>
            <a:ext cx="2196244" cy="584775"/>
          </a:xfrm>
          <a:prstGeom prst="rect">
            <a:avLst/>
          </a:prstGeom>
          <a:noFill/>
        </p:spPr>
        <p:txBody>
          <a:bodyPr wrap="square" rtlCol="0">
            <a:spAutoFit/>
          </a:bodyPr>
          <a:lstStyle/>
          <a:p>
            <a:pPr algn="ctr"/>
            <a:r>
              <a:rPr lang="ru-RU" b="1" dirty="0" smtClean="0">
                <a:solidFill>
                  <a:schemeClr val="accent6">
                    <a:lumMod val="75000"/>
                  </a:schemeClr>
                </a:solidFill>
              </a:rPr>
              <a:t>13</a:t>
            </a:r>
            <a:endParaRPr lang="ru-RU" sz="1400" b="1" dirty="0">
              <a:solidFill>
                <a:schemeClr val="accent6">
                  <a:lumMod val="75000"/>
                </a:schemeClr>
              </a:solidFill>
            </a:endParaRPr>
          </a:p>
          <a:p>
            <a:pPr algn="ctr"/>
            <a:r>
              <a:rPr lang="zh-CN" altLang="en-US" sz="1400" b="1" dirty="0"/>
              <a:t>家专业教育组织 </a:t>
            </a:r>
          </a:p>
        </p:txBody>
      </p:sp>
      <p:sp>
        <p:nvSpPr>
          <p:cNvPr id="21" name="TextBox 20"/>
          <p:cNvSpPr txBox="1"/>
          <p:nvPr/>
        </p:nvSpPr>
        <p:spPr>
          <a:xfrm>
            <a:off x="303620" y="3608261"/>
            <a:ext cx="4032448" cy="369332"/>
          </a:xfrm>
          <a:prstGeom prst="rect">
            <a:avLst/>
          </a:prstGeom>
          <a:noFill/>
        </p:spPr>
        <p:txBody>
          <a:bodyPr wrap="square" rtlCol="0">
            <a:spAutoFit/>
          </a:bodyPr>
          <a:lstStyle/>
          <a:p>
            <a:pPr algn="ctr"/>
            <a:r>
              <a:rPr lang="zh-CN" altLang="en-US" b="1" dirty="0">
                <a:solidFill>
                  <a:schemeClr val="accent6">
                    <a:lumMod val="75000"/>
                  </a:schemeClr>
                </a:solidFill>
              </a:rPr>
              <a:t>文化</a:t>
            </a:r>
          </a:p>
        </p:txBody>
      </p:sp>
      <p:sp>
        <p:nvSpPr>
          <p:cNvPr id="25" name="TextBox 24"/>
          <p:cNvSpPr txBox="1"/>
          <p:nvPr/>
        </p:nvSpPr>
        <p:spPr>
          <a:xfrm>
            <a:off x="4824028" y="3625279"/>
            <a:ext cx="4032448" cy="369332"/>
          </a:xfrm>
          <a:prstGeom prst="rect">
            <a:avLst/>
          </a:prstGeom>
          <a:noFill/>
        </p:spPr>
        <p:txBody>
          <a:bodyPr wrap="square" rtlCol="0">
            <a:spAutoFit/>
          </a:bodyPr>
          <a:lstStyle/>
          <a:p>
            <a:pPr algn="ctr"/>
            <a:r>
              <a:rPr lang="zh-CN" altLang="en-US" b="1" dirty="0">
                <a:solidFill>
                  <a:schemeClr val="accent6">
                    <a:lumMod val="75000"/>
                  </a:schemeClr>
                </a:solidFill>
              </a:rPr>
              <a:t>文化和运动</a:t>
            </a:r>
            <a:r>
              <a:rPr lang="zh-CN" altLang="en-US" sz="1400" b="1" dirty="0">
                <a:solidFill>
                  <a:schemeClr val="accent6">
                    <a:lumMod val="75000"/>
                  </a:schemeClr>
                </a:solidFill>
              </a:rPr>
              <a:t> </a:t>
            </a:r>
          </a:p>
        </p:txBody>
      </p:sp>
      <p:sp>
        <p:nvSpPr>
          <p:cNvPr id="27" name="TextBox 26"/>
          <p:cNvSpPr txBox="1"/>
          <p:nvPr/>
        </p:nvSpPr>
        <p:spPr>
          <a:xfrm>
            <a:off x="5760132" y="5007469"/>
            <a:ext cx="2160239" cy="800219"/>
          </a:xfrm>
          <a:prstGeom prst="rect">
            <a:avLst/>
          </a:prstGeom>
          <a:noFill/>
        </p:spPr>
        <p:txBody>
          <a:bodyPr wrap="square" rtlCol="0">
            <a:spAutoFit/>
          </a:bodyPr>
          <a:lstStyle/>
          <a:p>
            <a:pPr algn="ctr"/>
            <a:r>
              <a:rPr lang="ru-RU" b="1" dirty="0" smtClean="0">
                <a:solidFill>
                  <a:schemeClr val="accent6">
                    <a:lumMod val="75000"/>
                  </a:schemeClr>
                </a:solidFill>
              </a:rPr>
              <a:t>612</a:t>
            </a:r>
            <a:r>
              <a:rPr lang="ru-RU" sz="1400" b="1" dirty="0" smtClean="0"/>
              <a:t> </a:t>
            </a:r>
            <a:endParaRPr lang="ru-RU" sz="1400" b="1" dirty="0"/>
          </a:p>
          <a:p>
            <a:pPr algn="ctr"/>
            <a:r>
              <a:rPr lang="zh-CN" altLang="en-US" sz="1400" b="1" dirty="0">
                <a:solidFill>
                  <a:prstClr val="black"/>
                </a:solidFill>
              </a:rPr>
              <a:t>处运动设施</a:t>
            </a:r>
            <a:endParaRPr lang="en-US" altLang="zh-CN" sz="1400" b="1" dirty="0">
              <a:solidFill>
                <a:prstClr val="black"/>
              </a:solidFill>
            </a:endParaRPr>
          </a:p>
          <a:p>
            <a:pPr lvl="0" algn="ctr"/>
            <a:r>
              <a:rPr lang="zh-CN" altLang="en-US" sz="1400" dirty="0">
                <a:solidFill>
                  <a:prstClr val="black"/>
                </a:solidFill>
              </a:rPr>
              <a:t>包括</a:t>
            </a:r>
            <a:r>
              <a:rPr lang="ru-RU" sz="1400" dirty="0" smtClean="0">
                <a:solidFill>
                  <a:prstClr val="black"/>
                </a:solidFill>
              </a:rPr>
              <a:t>:</a:t>
            </a:r>
            <a:endParaRPr lang="ru-RU" sz="1400" dirty="0">
              <a:solidFill>
                <a:prstClr val="black"/>
              </a:solidFill>
            </a:endParaRPr>
          </a:p>
        </p:txBody>
      </p:sp>
      <p:sp>
        <p:nvSpPr>
          <p:cNvPr id="28" name="TextBox 27"/>
          <p:cNvSpPr txBox="1"/>
          <p:nvPr/>
        </p:nvSpPr>
        <p:spPr>
          <a:xfrm>
            <a:off x="179512" y="4192732"/>
            <a:ext cx="1584176" cy="553998"/>
          </a:xfrm>
          <a:prstGeom prst="rect">
            <a:avLst/>
          </a:prstGeom>
          <a:noFill/>
        </p:spPr>
        <p:txBody>
          <a:bodyPr wrap="square" rtlCol="0">
            <a:spAutoFit/>
          </a:bodyPr>
          <a:lstStyle/>
          <a:p>
            <a:pPr lvl="0" algn="ctr"/>
            <a:r>
              <a:rPr lang="ru-RU" sz="1600" b="1" dirty="0">
                <a:solidFill>
                  <a:srgbClr val="F79646">
                    <a:lumMod val="75000"/>
                  </a:srgbClr>
                </a:solidFill>
              </a:rPr>
              <a:t>2+10 </a:t>
            </a:r>
            <a:r>
              <a:rPr lang="zh-CN" altLang="en-US" sz="1400" b="1" dirty="0">
                <a:solidFill>
                  <a:srgbClr val="F79646">
                    <a:lumMod val="75000"/>
                  </a:srgbClr>
                </a:solidFill>
              </a:rPr>
              <a:t>分支机构</a:t>
            </a:r>
            <a:r>
              <a:rPr lang="ru-RU" sz="1200" dirty="0">
                <a:solidFill>
                  <a:prstClr val="black"/>
                </a:solidFill>
              </a:rPr>
              <a:t> </a:t>
            </a:r>
          </a:p>
          <a:p>
            <a:pPr lvl="0" algn="ctr"/>
            <a:r>
              <a:rPr lang="zh-CN" altLang="en-US" sz="1400" b="1" dirty="0">
                <a:solidFill>
                  <a:prstClr val="black"/>
                </a:solidFill>
              </a:rPr>
              <a:t>所业余文化机构</a:t>
            </a:r>
            <a:endParaRPr lang="ru-RU" sz="1400" b="1" dirty="0">
              <a:solidFill>
                <a:prstClr val="black"/>
              </a:solidFill>
            </a:endParaRPr>
          </a:p>
        </p:txBody>
      </p:sp>
      <p:sp>
        <p:nvSpPr>
          <p:cNvPr id="29" name="TextBox 28"/>
          <p:cNvSpPr txBox="1"/>
          <p:nvPr/>
        </p:nvSpPr>
        <p:spPr>
          <a:xfrm>
            <a:off x="161510" y="5962797"/>
            <a:ext cx="2232248" cy="276999"/>
          </a:xfrm>
          <a:prstGeom prst="rect">
            <a:avLst/>
          </a:prstGeom>
          <a:noFill/>
        </p:spPr>
        <p:txBody>
          <a:bodyPr wrap="square" rtlCol="0">
            <a:spAutoFit/>
          </a:bodyPr>
          <a:lstStyle/>
          <a:p>
            <a:pPr lvl="0" algn="ctr"/>
            <a:r>
              <a:rPr lang="zh-CN" altLang="en-US" sz="1200" b="1" dirty="0">
                <a:solidFill>
                  <a:srgbClr val="0070C0"/>
                </a:solidFill>
              </a:rPr>
              <a:t>阿穆尔州爱乐乐团</a:t>
            </a:r>
            <a:endParaRPr lang="ru-RU" sz="1200" b="1" dirty="0">
              <a:solidFill>
                <a:srgbClr val="0070C0"/>
              </a:solidFill>
            </a:endParaRPr>
          </a:p>
        </p:txBody>
      </p:sp>
      <p:sp>
        <p:nvSpPr>
          <p:cNvPr id="31" name="TextBox 30"/>
          <p:cNvSpPr txBox="1"/>
          <p:nvPr/>
        </p:nvSpPr>
        <p:spPr>
          <a:xfrm>
            <a:off x="2365800" y="5962797"/>
            <a:ext cx="2108141" cy="446276"/>
          </a:xfrm>
          <a:prstGeom prst="rect">
            <a:avLst/>
          </a:prstGeom>
          <a:noFill/>
        </p:spPr>
        <p:txBody>
          <a:bodyPr wrap="square" rtlCol="0">
            <a:spAutoFit/>
          </a:bodyPr>
          <a:lstStyle/>
          <a:p>
            <a:pPr lvl="0" algn="ctr"/>
            <a:r>
              <a:rPr lang="zh-CN" altLang="en-US" sz="1200" b="1" dirty="0">
                <a:solidFill>
                  <a:srgbClr val="0070C0"/>
                </a:solidFill>
              </a:rPr>
              <a:t>阿州地质博物馆</a:t>
            </a:r>
            <a:endParaRPr lang="ru-RU" sz="1200" b="1" dirty="0">
              <a:solidFill>
                <a:srgbClr val="0070C0"/>
              </a:solidFill>
            </a:endParaRPr>
          </a:p>
          <a:p>
            <a:pPr algn="ctr"/>
            <a:endParaRPr lang="ru-RU" sz="1100" b="1" dirty="0">
              <a:solidFill>
                <a:srgbClr val="0066CC"/>
              </a:solidFill>
            </a:endParaRPr>
          </a:p>
        </p:txBody>
      </p:sp>
      <p:sp>
        <p:nvSpPr>
          <p:cNvPr id="32" name="TextBox 31"/>
          <p:cNvSpPr txBox="1"/>
          <p:nvPr/>
        </p:nvSpPr>
        <p:spPr>
          <a:xfrm>
            <a:off x="2375757" y="5085185"/>
            <a:ext cx="2160240" cy="461665"/>
          </a:xfrm>
          <a:prstGeom prst="rect">
            <a:avLst/>
          </a:prstGeom>
          <a:noFill/>
        </p:spPr>
        <p:txBody>
          <a:bodyPr wrap="square" rtlCol="0">
            <a:spAutoFit/>
          </a:bodyPr>
          <a:lstStyle/>
          <a:p>
            <a:pPr lvl="0" algn="ctr"/>
            <a:r>
              <a:rPr lang="zh-CN" altLang="en-US" sz="1200" b="1" dirty="0">
                <a:solidFill>
                  <a:srgbClr val="0070C0"/>
                </a:solidFill>
              </a:rPr>
              <a:t>阿州木偶剧院</a:t>
            </a:r>
            <a:r>
              <a:rPr lang="ru-RU" sz="1200" b="1" dirty="0">
                <a:solidFill>
                  <a:srgbClr val="0070C0"/>
                </a:solidFill>
              </a:rPr>
              <a:t> </a:t>
            </a:r>
            <a:r>
              <a:rPr lang="ru-RU" sz="1200" dirty="0">
                <a:solidFill>
                  <a:prstClr val="black"/>
                </a:solidFill>
              </a:rPr>
              <a:t>,</a:t>
            </a:r>
          </a:p>
          <a:p>
            <a:pPr lvl="0" algn="ctr"/>
            <a:r>
              <a:rPr lang="zh-CN" altLang="en-US" sz="1200" b="1" dirty="0">
                <a:solidFill>
                  <a:srgbClr val="0070C0"/>
                </a:solidFill>
              </a:rPr>
              <a:t>阿州话剧院</a:t>
            </a:r>
            <a:endParaRPr lang="ru-RU" sz="1200" b="1" dirty="0">
              <a:solidFill>
                <a:srgbClr val="0070C0"/>
              </a:solidFill>
            </a:endParaRPr>
          </a:p>
        </p:txBody>
      </p:sp>
      <p:sp>
        <p:nvSpPr>
          <p:cNvPr id="33" name="TextBox 32"/>
          <p:cNvSpPr txBox="1"/>
          <p:nvPr/>
        </p:nvSpPr>
        <p:spPr>
          <a:xfrm>
            <a:off x="1799691" y="4200425"/>
            <a:ext cx="1271203" cy="523220"/>
          </a:xfrm>
          <a:prstGeom prst="rect">
            <a:avLst/>
          </a:prstGeom>
          <a:noFill/>
        </p:spPr>
        <p:txBody>
          <a:bodyPr wrap="square" rtlCol="0">
            <a:spAutoFit/>
          </a:bodyPr>
          <a:lstStyle/>
          <a:p>
            <a:pPr algn="ctr"/>
            <a:r>
              <a:rPr lang="ru-RU" sz="1600" b="1" dirty="0">
                <a:solidFill>
                  <a:schemeClr val="accent6">
                    <a:lumMod val="75000"/>
                  </a:schemeClr>
                </a:solidFill>
              </a:rPr>
              <a:t>3</a:t>
            </a:r>
          </a:p>
          <a:p>
            <a:pPr lvl="0" algn="ctr"/>
            <a:r>
              <a:rPr lang="zh-CN" altLang="en-US" sz="1200" b="1" dirty="0">
                <a:solidFill>
                  <a:prstClr val="black"/>
                </a:solidFill>
              </a:rPr>
              <a:t>所文化休息公园</a:t>
            </a:r>
            <a:endParaRPr lang="ru-RU" sz="1200" b="1" dirty="0">
              <a:solidFill>
                <a:prstClr val="black"/>
              </a:solidFill>
            </a:endParaRPr>
          </a:p>
        </p:txBody>
      </p:sp>
      <p:sp>
        <p:nvSpPr>
          <p:cNvPr id="34" name="TextBox 33"/>
          <p:cNvSpPr txBox="1"/>
          <p:nvPr/>
        </p:nvSpPr>
        <p:spPr>
          <a:xfrm>
            <a:off x="3070895" y="4200425"/>
            <a:ext cx="1296144" cy="523220"/>
          </a:xfrm>
          <a:prstGeom prst="rect">
            <a:avLst/>
          </a:prstGeom>
          <a:noFill/>
        </p:spPr>
        <p:txBody>
          <a:bodyPr wrap="square" rtlCol="0">
            <a:spAutoFit/>
          </a:bodyPr>
          <a:lstStyle/>
          <a:p>
            <a:pPr algn="ctr"/>
            <a:r>
              <a:rPr lang="ru-RU" sz="1600" b="1" dirty="0">
                <a:solidFill>
                  <a:schemeClr val="accent6">
                    <a:lumMod val="75000"/>
                  </a:schemeClr>
                </a:solidFill>
              </a:rPr>
              <a:t>5</a:t>
            </a:r>
            <a:endParaRPr lang="ru-RU" sz="1600" dirty="0">
              <a:solidFill>
                <a:schemeClr val="accent6">
                  <a:lumMod val="75000"/>
                </a:schemeClr>
              </a:solidFill>
            </a:endParaRPr>
          </a:p>
          <a:p>
            <a:pPr lvl="0" algn="ctr"/>
            <a:r>
              <a:rPr lang="zh-CN" altLang="en-US" sz="1200" b="1" dirty="0">
                <a:solidFill>
                  <a:prstClr val="black"/>
                </a:solidFill>
              </a:rPr>
              <a:t>所儿童艺术学校</a:t>
            </a:r>
            <a:endParaRPr lang="ru-RU" sz="1200" b="1" dirty="0">
              <a:solidFill>
                <a:prstClr val="black"/>
              </a:solidFill>
            </a:endParaRPr>
          </a:p>
        </p:txBody>
      </p:sp>
      <p:sp>
        <p:nvSpPr>
          <p:cNvPr id="5" name="TextBox 4"/>
          <p:cNvSpPr txBox="1"/>
          <p:nvPr/>
        </p:nvSpPr>
        <p:spPr>
          <a:xfrm>
            <a:off x="4788026" y="3874564"/>
            <a:ext cx="4104456" cy="523220"/>
          </a:xfrm>
          <a:prstGeom prst="rect">
            <a:avLst/>
          </a:prstGeom>
          <a:noFill/>
        </p:spPr>
        <p:txBody>
          <a:bodyPr wrap="square" rtlCol="0">
            <a:spAutoFit/>
          </a:bodyPr>
          <a:lstStyle/>
          <a:p>
            <a:pPr lvl="0" algn="just"/>
            <a:r>
              <a:rPr lang="ru-RU" sz="1400" b="1" dirty="0" smtClean="0">
                <a:solidFill>
                  <a:schemeClr val="accent6">
                    <a:lumMod val="75000"/>
                  </a:schemeClr>
                </a:solidFill>
              </a:rPr>
              <a:t>11.86</a:t>
            </a:r>
            <a:r>
              <a:rPr lang="zh-CN" altLang="en-US" sz="1400" dirty="0">
                <a:solidFill>
                  <a:prstClr val="black"/>
                </a:solidFill>
              </a:rPr>
              <a:t>万位市民经常从事运动。</a:t>
            </a:r>
            <a:r>
              <a:rPr lang="ru-RU" sz="1400" dirty="0">
                <a:solidFill>
                  <a:prstClr val="black"/>
                </a:solidFill>
              </a:rPr>
              <a:t>. </a:t>
            </a:r>
            <a:endParaRPr lang="en-US" sz="1400" dirty="0">
              <a:solidFill>
                <a:prstClr val="black"/>
              </a:solidFill>
            </a:endParaRPr>
          </a:p>
          <a:p>
            <a:pPr algn="just"/>
            <a:r>
              <a:rPr lang="zh-CN" altLang="en-US" sz="1400" dirty="0">
                <a:solidFill>
                  <a:prstClr val="black"/>
                </a:solidFill>
              </a:rPr>
              <a:t>每年大约举办</a:t>
            </a:r>
            <a:r>
              <a:rPr lang="ru-RU" altLang="zh-CN" sz="1400" b="1" dirty="0" smtClean="0">
                <a:solidFill>
                  <a:srgbClr val="F79646">
                    <a:lumMod val="75000"/>
                  </a:srgbClr>
                </a:solidFill>
              </a:rPr>
              <a:t>230</a:t>
            </a:r>
            <a:r>
              <a:rPr lang="zh-CN" altLang="en-US" sz="1400" dirty="0" smtClean="0">
                <a:solidFill>
                  <a:prstClr val="black"/>
                </a:solidFill>
              </a:rPr>
              <a:t>项</a:t>
            </a:r>
            <a:r>
              <a:rPr lang="zh-CN" altLang="en-US" sz="1400" dirty="0">
                <a:solidFill>
                  <a:prstClr val="black"/>
                </a:solidFill>
              </a:rPr>
              <a:t>体育赛事。</a:t>
            </a:r>
            <a:endParaRPr lang="ru-RU" sz="1400" dirty="0"/>
          </a:p>
        </p:txBody>
      </p:sp>
      <p:sp>
        <p:nvSpPr>
          <p:cNvPr id="41" name="TextBox 40"/>
          <p:cNvSpPr txBox="1"/>
          <p:nvPr/>
        </p:nvSpPr>
        <p:spPr>
          <a:xfrm>
            <a:off x="7524329" y="5806963"/>
            <a:ext cx="1493912" cy="754053"/>
          </a:xfrm>
          <a:prstGeom prst="rect">
            <a:avLst/>
          </a:prstGeom>
          <a:noFill/>
        </p:spPr>
        <p:txBody>
          <a:bodyPr wrap="square" rtlCol="0">
            <a:spAutoFit/>
          </a:bodyPr>
          <a:lstStyle/>
          <a:p>
            <a:pPr lvl="0" algn="ctr"/>
            <a:r>
              <a:rPr lang="ru-RU" b="1" dirty="0">
                <a:solidFill>
                  <a:schemeClr val="accent6">
                    <a:lumMod val="75000"/>
                  </a:schemeClr>
                </a:solidFill>
              </a:rPr>
              <a:t>3</a:t>
            </a:r>
            <a:r>
              <a:rPr lang="ru-RU" b="1" dirty="0"/>
              <a:t> </a:t>
            </a:r>
          </a:p>
          <a:p>
            <a:pPr lvl="0" algn="ctr"/>
            <a:r>
              <a:rPr lang="zh-CN" altLang="en-US" sz="1400" b="1" dirty="0">
                <a:solidFill>
                  <a:prstClr val="black"/>
                </a:solidFill>
              </a:rPr>
              <a:t>带看台的体育场</a:t>
            </a:r>
            <a:endParaRPr lang="ru-RU" sz="1400" b="1" dirty="0">
              <a:solidFill>
                <a:prstClr val="black"/>
              </a:solidFill>
            </a:endParaRPr>
          </a:p>
          <a:p>
            <a:pPr algn="ctr"/>
            <a:endParaRPr lang="ru-RU" sz="1100" dirty="0"/>
          </a:p>
        </p:txBody>
      </p:sp>
      <p:sp>
        <p:nvSpPr>
          <p:cNvPr id="42" name="TextBox 41"/>
          <p:cNvSpPr txBox="1"/>
          <p:nvPr/>
        </p:nvSpPr>
        <p:spPr>
          <a:xfrm>
            <a:off x="4930082" y="5816877"/>
            <a:ext cx="1022947" cy="584775"/>
          </a:xfrm>
          <a:prstGeom prst="rect">
            <a:avLst/>
          </a:prstGeom>
          <a:noFill/>
        </p:spPr>
        <p:txBody>
          <a:bodyPr wrap="square" rtlCol="0">
            <a:spAutoFit/>
          </a:bodyPr>
          <a:lstStyle/>
          <a:p>
            <a:pPr lvl="0" algn="ctr"/>
            <a:r>
              <a:rPr lang="ru-RU" b="1" dirty="0" smtClean="0">
                <a:solidFill>
                  <a:schemeClr val="accent6">
                    <a:lumMod val="75000"/>
                  </a:schemeClr>
                </a:solidFill>
              </a:rPr>
              <a:t>89</a:t>
            </a:r>
          </a:p>
          <a:p>
            <a:pPr lvl="0" algn="ctr"/>
            <a:r>
              <a:rPr lang="zh-CN" altLang="en-US" sz="1400" b="1" dirty="0" smtClean="0">
                <a:solidFill>
                  <a:prstClr val="black"/>
                </a:solidFill>
              </a:rPr>
              <a:t>运</a:t>
            </a:r>
            <a:r>
              <a:rPr lang="zh-CN" altLang="en-US" sz="1400" b="1" dirty="0">
                <a:solidFill>
                  <a:prstClr val="black"/>
                </a:solidFill>
              </a:rPr>
              <a:t>动厅</a:t>
            </a:r>
            <a:endParaRPr lang="ru-RU" sz="1400" dirty="0">
              <a:solidFill>
                <a:prstClr val="black"/>
              </a:solidFill>
            </a:endParaRPr>
          </a:p>
        </p:txBody>
      </p:sp>
      <p:sp>
        <p:nvSpPr>
          <p:cNvPr id="44" name="TextBox 43"/>
          <p:cNvSpPr txBox="1"/>
          <p:nvPr/>
        </p:nvSpPr>
        <p:spPr>
          <a:xfrm>
            <a:off x="6218263" y="5807688"/>
            <a:ext cx="1152128" cy="584775"/>
          </a:xfrm>
          <a:prstGeom prst="rect">
            <a:avLst/>
          </a:prstGeom>
          <a:noFill/>
        </p:spPr>
        <p:txBody>
          <a:bodyPr wrap="square" rtlCol="0">
            <a:spAutoFit/>
          </a:bodyPr>
          <a:lstStyle/>
          <a:p>
            <a:pPr lvl="0" algn="ctr"/>
            <a:r>
              <a:rPr lang="ru-RU" b="1" dirty="0">
                <a:solidFill>
                  <a:schemeClr val="accent6">
                    <a:lumMod val="75000"/>
                  </a:schemeClr>
                </a:solidFill>
              </a:rPr>
              <a:t>6</a:t>
            </a:r>
            <a:r>
              <a:rPr lang="ru-RU" sz="1400" b="1" dirty="0" smtClean="0">
                <a:solidFill>
                  <a:schemeClr val="accent6">
                    <a:lumMod val="75000"/>
                  </a:schemeClr>
                </a:solidFill>
              </a:rPr>
              <a:t> </a:t>
            </a:r>
            <a:endParaRPr lang="ru-RU" sz="1400" b="1" dirty="0">
              <a:solidFill>
                <a:schemeClr val="accent6">
                  <a:lumMod val="75000"/>
                </a:schemeClr>
              </a:solidFill>
            </a:endParaRPr>
          </a:p>
          <a:p>
            <a:pPr lvl="0" algn="ctr"/>
            <a:r>
              <a:rPr lang="zh-CN" altLang="en-US" sz="1400" b="1" dirty="0">
                <a:solidFill>
                  <a:prstClr val="black"/>
                </a:solidFill>
              </a:rPr>
              <a:t>游泳</a:t>
            </a:r>
            <a:r>
              <a:rPr lang="zh-CN" altLang="en-US" sz="1400" b="1" dirty="0" smtClean="0">
                <a:solidFill>
                  <a:prstClr val="black"/>
                </a:solidFill>
              </a:rPr>
              <a:t>馆</a:t>
            </a:r>
            <a:endParaRPr lang="ru-RU" sz="1400" b="1" dirty="0">
              <a:solidFill>
                <a:prstClr val="black"/>
              </a:solidFill>
            </a:endParaRPr>
          </a:p>
        </p:txBody>
      </p:sp>
      <p:sp>
        <p:nvSpPr>
          <p:cNvPr id="43" name="TextBox 42"/>
          <p:cNvSpPr txBox="1"/>
          <p:nvPr/>
        </p:nvSpPr>
        <p:spPr>
          <a:xfrm>
            <a:off x="4919676" y="4704806"/>
            <a:ext cx="3824087" cy="369332"/>
          </a:xfrm>
          <a:prstGeom prst="rect">
            <a:avLst/>
          </a:prstGeom>
          <a:noFill/>
        </p:spPr>
        <p:txBody>
          <a:bodyPr wrap="square" rtlCol="0">
            <a:spAutoFit/>
          </a:bodyPr>
          <a:lstStyle/>
          <a:p>
            <a:pPr lvl="0" algn="ctr"/>
            <a:r>
              <a:rPr lang="ru-RU" b="1" dirty="0" smtClean="0">
                <a:solidFill>
                  <a:schemeClr val="accent6">
                    <a:lumMod val="75000"/>
                  </a:schemeClr>
                </a:solidFill>
              </a:rPr>
              <a:t>6</a:t>
            </a:r>
            <a:r>
              <a:rPr lang="zh-CN" altLang="en-US" sz="1400" b="1" dirty="0">
                <a:solidFill>
                  <a:prstClr val="black"/>
                </a:solidFill>
              </a:rPr>
              <a:t>所青少年体育学</a:t>
            </a:r>
            <a:r>
              <a:rPr lang="zh-CN" altLang="en-US" sz="1400" b="1" dirty="0" smtClean="0">
                <a:solidFill>
                  <a:prstClr val="black"/>
                </a:solidFill>
              </a:rPr>
              <a:t>校</a:t>
            </a:r>
            <a:endParaRPr lang="ru-RU" sz="1400" b="1" dirty="0">
              <a:solidFill>
                <a:prstClr val="black"/>
              </a:solidFill>
            </a:endParaRPr>
          </a:p>
        </p:txBody>
      </p:sp>
      <p:sp>
        <p:nvSpPr>
          <p:cNvPr id="45" name="TextBox 44"/>
          <p:cNvSpPr txBox="1"/>
          <p:nvPr/>
        </p:nvSpPr>
        <p:spPr>
          <a:xfrm>
            <a:off x="235661" y="3874564"/>
            <a:ext cx="3672408" cy="307777"/>
          </a:xfrm>
          <a:prstGeom prst="rect">
            <a:avLst/>
          </a:prstGeom>
          <a:noFill/>
        </p:spPr>
        <p:txBody>
          <a:bodyPr wrap="square" rtlCol="0">
            <a:spAutoFit/>
          </a:bodyPr>
          <a:lstStyle/>
          <a:p>
            <a:pPr lvl="0"/>
            <a:r>
              <a:rPr lang="zh-CN" altLang="en-US" sz="1400" dirty="0">
                <a:solidFill>
                  <a:prstClr val="black"/>
                </a:solidFill>
              </a:rPr>
              <a:t>市内有：</a:t>
            </a:r>
            <a:endParaRPr lang="ru-RU" sz="1400" dirty="0">
              <a:solidFill>
                <a:prstClr val="black"/>
              </a:solidFill>
            </a:endParaRPr>
          </a:p>
        </p:txBody>
      </p:sp>
      <p:sp>
        <p:nvSpPr>
          <p:cNvPr id="48" name="TextBox 47"/>
          <p:cNvSpPr txBox="1"/>
          <p:nvPr/>
        </p:nvSpPr>
        <p:spPr>
          <a:xfrm>
            <a:off x="323528" y="5083891"/>
            <a:ext cx="2160240" cy="461665"/>
          </a:xfrm>
          <a:prstGeom prst="rect">
            <a:avLst/>
          </a:prstGeom>
          <a:noFill/>
        </p:spPr>
        <p:txBody>
          <a:bodyPr wrap="square" rtlCol="0">
            <a:spAutoFit/>
          </a:bodyPr>
          <a:lstStyle/>
          <a:p>
            <a:pPr lvl="0" algn="ctr"/>
            <a:r>
              <a:rPr lang="zh-CN" altLang="en-US" sz="1200" b="1" dirty="0">
                <a:solidFill>
                  <a:srgbClr val="0070C0"/>
                </a:solidFill>
              </a:rPr>
              <a:t>阿州科学儿童图书馆</a:t>
            </a:r>
            <a:r>
              <a:rPr lang="ru-RU" sz="1200" b="1" dirty="0">
                <a:solidFill>
                  <a:srgbClr val="0070C0"/>
                </a:solidFill>
              </a:rPr>
              <a:t>,</a:t>
            </a:r>
          </a:p>
          <a:p>
            <a:pPr lvl="0" algn="ctr"/>
            <a:r>
              <a:rPr lang="zh-CN" altLang="en-US" sz="1200" b="1" dirty="0">
                <a:solidFill>
                  <a:srgbClr val="0070C0"/>
                </a:solidFill>
              </a:rPr>
              <a:t>全市共有</a:t>
            </a:r>
            <a:r>
              <a:rPr lang="en-US" altLang="zh-CN" sz="1200" b="1" dirty="0">
                <a:solidFill>
                  <a:srgbClr val="0070C0"/>
                </a:solidFill>
              </a:rPr>
              <a:t>12</a:t>
            </a:r>
            <a:r>
              <a:rPr lang="zh-CN" altLang="en-US" sz="1200" b="1" dirty="0">
                <a:solidFill>
                  <a:srgbClr val="0070C0"/>
                </a:solidFill>
              </a:rPr>
              <a:t>家图书馆</a:t>
            </a:r>
            <a:endParaRPr lang="ru-RU" sz="1200" b="1" dirty="0">
              <a:solidFill>
                <a:srgbClr val="0070C0"/>
              </a:solidFill>
            </a:endParaRPr>
          </a:p>
        </p:txBody>
      </p:sp>
      <p:sp>
        <p:nvSpPr>
          <p:cNvPr id="2" name="TextBox 1"/>
          <p:cNvSpPr txBox="1"/>
          <p:nvPr/>
        </p:nvSpPr>
        <p:spPr>
          <a:xfrm>
            <a:off x="4788026" y="4397784"/>
            <a:ext cx="1443991" cy="307777"/>
          </a:xfrm>
          <a:prstGeom prst="rect">
            <a:avLst/>
          </a:prstGeom>
          <a:noFill/>
        </p:spPr>
        <p:txBody>
          <a:bodyPr wrap="square" rtlCol="0">
            <a:spAutoFit/>
          </a:bodyPr>
          <a:lstStyle/>
          <a:p>
            <a:r>
              <a:rPr lang="zh-CN" altLang="en-US" sz="1400" dirty="0"/>
              <a:t>市内有：</a:t>
            </a:r>
          </a:p>
        </p:txBody>
      </p:sp>
      <p:sp>
        <p:nvSpPr>
          <p:cNvPr id="49" name="Прямоугольник 4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17</a:t>
            </a:r>
            <a:endParaRPr lang="ru-RU" sz="2600" b="1" dirty="0">
              <a:cs typeface="Times New Roman" pitchFamily="18" charset="0"/>
            </a:endParaRPr>
          </a:p>
        </p:txBody>
      </p:sp>
    </p:spTree>
    <p:extLst>
      <p:ext uri="{BB962C8B-B14F-4D97-AF65-F5344CB8AC3E}">
        <p14:creationId xmlns:p14="http://schemas.microsoft.com/office/powerpoint/2010/main" val="2101272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3">
            <a:extLst>
              <a:ext uri="{28A0092B-C50C-407E-A947-70E740481C1C}">
                <a14:useLocalDpi xmlns:a14="http://schemas.microsoft.com/office/drawing/2010/main" val="0"/>
              </a:ext>
            </a:extLst>
          </a:blip>
          <a:srcRect l="7185" r="7260" b="37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18</a:t>
            </a:r>
            <a:endParaRPr lang="ru-RU" sz="2600" b="1" dirty="0">
              <a:cs typeface="Times New Roman" pitchFamily="18" charset="0"/>
            </a:endParaRPr>
          </a:p>
        </p:txBody>
      </p:sp>
    </p:spTree>
    <p:extLst>
      <p:ext uri="{BB962C8B-B14F-4D97-AF65-F5344CB8AC3E}">
        <p14:creationId xmlns:p14="http://schemas.microsoft.com/office/powerpoint/2010/main" val="18814349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2">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Диаграмма 21"/>
          <p:cNvGraphicFramePr/>
          <p:nvPr>
            <p:extLst>
              <p:ext uri="{D42A27DB-BD31-4B8C-83A1-F6EECF244321}">
                <p14:modId xmlns:p14="http://schemas.microsoft.com/office/powerpoint/2010/main" val="3569699110"/>
              </p:ext>
            </p:extLst>
          </p:nvPr>
        </p:nvGraphicFramePr>
        <p:xfrm>
          <a:off x="-396552" y="4483687"/>
          <a:ext cx="3480048" cy="232003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251520" y="349821"/>
            <a:ext cx="4824536" cy="492443"/>
          </a:xfrm>
          <a:prstGeom prst="rect">
            <a:avLst/>
          </a:prstGeom>
          <a:noFill/>
        </p:spPr>
        <p:txBody>
          <a:bodyPr wrap="square" rtlCol="0">
            <a:spAutoFit/>
          </a:bodyPr>
          <a:lstStyle/>
          <a:p>
            <a:r>
              <a:rPr lang="zh-CN" altLang="en-US" sz="2600" b="1" dirty="0">
                <a:solidFill>
                  <a:schemeClr val="bg1"/>
                </a:solidFill>
              </a:rPr>
              <a:t>经</a:t>
            </a:r>
            <a:r>
              <a:rPr lang="zh-CN" altLang="en-US" sz="2600" b="1" dirty="0" smtClean="0">
                <a:solidFill>
                  <a:schemeClr val="bg1"/>
                </a:solidFill>
              </a:rPr>
              <a:t>济潜力 </a:t>
            </a:r>
            <a:endParaRPr lang="zh-CN" altLang="en-US" sz="2600" b="1" dirty="0">
              <a:solidFill>
                <a:schemeClr val="bg1"/>
              </a:solidFill>
            </a:endParaRPr>
          </a:p>
        </p:txBody>
      </p:sp>
      <p:sp>
        <p:nvSpPr>
          <p:cNvPr id="7" name="TextBox 6"/>
          <p:cNvSpPr txBox="1"/>
          <p:nvPr/>
        </p:nvSpPr>
        <p:spPr>
          <a:xfrm>
            <a:off x="323528" y="1196752"/>
            <a:ext cx="4032448" cy="338554"/>
          </a:xfrm>
          <a:prstGeom prst="rect">
            <a:avLst/>
          </a:prstGeom>
          <a:noFill/>
        </p:spPr>
        <p:txBody>
          <a:bodyPr wrap="square" rtlCol="0">
            <a:spAutoFit/>
          </a:bodyPr>
          <a:lstStyle/>
          <a:p>
            <a:pPr algn="ctr"/>
            <a:r>
              <a:rPr lang="en-US" altLang="zh-CN" sz="1600" b="1" dirty="0" smtClean="0">
                <a:solidFill>
                  <a:schemeClr val="accent6">
                    <a:lumMod val="75000"/>
                  </a:schemeClr>
                </a:solidFill>
              </a:rPr>
              <a:t>2023</a:t>
            </a:r>
            <a:r>
              <a:rPr lang="zh-CN" altLang="en-US" sz="1600" b="1" dirty="0" smtClean="0">
                <a:solidFill>
                  <a:schemeClr val="accent6">
                    <a:lumMod val="75000"/>
                  </a:schemeClr>
                </a:solidFill>
              </a:rPr>
              <a:t>年</a:t>
            </a:r>
            <a:r>
              <a:rPr lang="zh-CN" altLang="en-US" sz="1600" b="1" dirty="0">
                <a:solidFill>
                  <a:schemeClr val="accent6">
                    <a:lumMod val="75000"/>
                  </a:schemeClr>
                </a:solidFill>
              </a:rPr>
              <a:t>布市社会经济发展指数</a:t>
            </a:r>
          </a:p>
        </p:txBody>
      </p:sp>
      <p:cxnSp>
        <p:nvCxnSpPr>
          <p:cNvPr id="11" name="Прямая соединительная линия 10"/>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06982" y="1196752"/>
            <a:ext cx="4176464" cy="584775"/>
          </a:xfrm>
          <a:prstGeom prst="rect">
            <a:avLst/>
          </a:prstGeom>
          <a:noFill/>
        </p:spPr>
        <p:txBody>
          <a:bodyPr wrap="square" rtlCol="0">
            <a:spAutoFit/>
          </a:bodyPr>
          <a:lstStyle/>
          <a:p>
            <a:pPr algn="ctr"/>
            <a:r>
              <a:rPr lang="zh-CN" altLang="en-US" sz="1600" b="1" dirty="0">
                <a:solidFill>
                  <a:schemeClr val="accent6">
                    <a:lumMod val="75000"/>
                  </a:schemeClr>
                </a:solidFill>
              </a:rPr>
              <a:t>按经济活动类型划分的固定资本投资比例</a:t>
            </a:r>
          </a:p>
          <a:p>
            <a:pPr algn="ctr"/>
            <a:r>
              <a:rPr lang="zh-CN" altLang="en-US" sz="1600" b="1" dirty="0">
                <a:solidFill>
                  <a:schemeClr val="accent6">
                    <a:lumMod val="75000"/>
                  </a:schemeClr>
                </a:solidFill>
              </a:rPr>
              <a:t>（不包括小企业的投资总</a:t>
            </a:r>
            <a:r>
              <a:rPr lang="zh-CN" altLang="en-US" sz="1600" b="1" dirty="0" smtClean="0">
                <a:solidFill>
                  <a:schemeClr val="accent6">
                    <a:lumMod val="75000"/>
                  </a:schemeClr>
                </a:solidFill>
              </a:rPr>
              <a:t>额）</a:t>
            </a:r>
            <a:endParaRPr lang="ru-RU" sz="1600" b="1" dirty="0">
              <a:solidFill>
                <a:schemeClr val="accent6">
                  <a:lumMod val="75000"/>
                </a:schemeClr>
              </a:solidFill>
            </a:endParaRPr>
          </a:p>
        </p:txBody>
      </p:sp>
      <p:sp>
        <p:nvSpPr>
          <p:cNvPr id="3" name="Прямоугольник 2"/>
          <p:cNvSpPr/>
          <p:nvPr/>
        </p:nvSpPr>
        <p:spPr>
          <a:xfrm>
            <a:off x="179513" y="1762217"/>
            <a:ext cx="2160241" cy="677108"/>
          </a:xfrm>
          <a:prstGeom prst="rect">
            <a:avLst/>
          </a:prstGeom>
          <a:noFill/>
        </p:spPr>
        <p:txBody>
          <a:bodyPr wrap="square" rtlCol="0">
            <a:spAutoFit/>
          </a:bodyPr>
          <a:lstStyle/>
          <a:p>
            <a:pPr algn="ctr"/>
            <a:r>
              <a:rPr lang="zh-CN" altLang="en-US" sz="1100" dirty="0"/>
              <a:t>组织流转额，不包括小型企业主体（包括中型企业</a:t>
            </a:r>
            <a:r>
              <a:rPr lang="zh-CN" altLang="en-US" sz="1100" dirty="0" smtClean="0"/>
              <a:t>）</a:t>
            </a:r>
            <a:endParaRPr lang="ru-RU" sz="1100" dirty="0"/>
          </a:p>
          <a:p>
            <a:pPr algn="ctr"/>
            <a:r>
              <a:rPr lang="ru-RU" sz="1600" b="1" dirty="0" smtClean="0">
                <a:solidFill>
                  <a:schemeClr val="accent6">
                    <a:lumMod val="75000"/>
                  </a:schemeClr>
                </a:solidFill>
              </a:rPr>
              <a:t>275 649</a:t>
            </a:r>
            <a:r>
              <a:rPr lang="en-US" sz="1600" b="1" dirty="0" smtClean="0">
                <a:solidFill>
                  <a:schemeClr val="accent6">
                    <a:lumMod val="75000"/>
                  </a:schemeClr>
                </a:solidFill>
              </a:rPr>
              <a:t>,</a:t>
            </a:r>
            <a:r>
              <a:rPr lang="ru-RU" sz="1600" b="1" dirty="0">
                <a:solidFill>
                  <a:schemeClr val="accent6">
                    <a:lumMod val="75000"/>
                  </a:schemeClr>
                </a:solidFill>
              </a:rPr>
              <a:t>9</a:t>
            </a:r>
            <a:r>
              <a:rPr lang="ru-RU" sz="1100" dirty="0" smtClean="0"/>
              <a:t> </a:t>
            </a:r>
            <a:r>
              <a:rPr lang="zh-CN" altLang="en-US" sz="1100" b="1" dirty="0"/>
              <a:t>百万卢布 </a:t>
            </a:r>
          </a:p>
        </p:txBody>
      </p:sp>
      <p:sp>
        <p:nvSpPr>
          <p:cNvPr id="9" name="Прямоугольник 8"/>
          <p:cNvSpPr/>
          <p:nvPr/>
        </p:nvSpPr>
        <p:spPr>
          <a:xfrm>
            <a:off x="2215189" y="1781527"/>
            <a:ext cx="2140787" cy="677108"/>
          </a:xfrm>
          <a:prstGeom prst="rect">
            <a:avLst/>
          </a:prstGeom>
          <a:noFill/>
        </p:spPr>
        <p:txBody>
          <a:bodyPr wrap="square" rtlCol="0">
            <a:spAutoFit/>
          </a:bodyPr>
          <a:lstStyle/>
          <a:p>
            <a:pPr algn="ctr"/>
            <a:r>
              <a:rPr lang="zh-CN" altLang="en-US" sz="1100" dirty="0"/>
              <a:t>盈利企业和组织比重                     （不含小型企业主体</a:t>
            </a:r>
            <a:r>
              <a:rPr lang="zh-CN" altLang="en-US" sz="1100" dirty="0" smtClean="0"/>
              <a:t>）</a:t>
            </a:r>
            <a:endParaRPr lang="ru-RU" altLang="zh-CN" sz="1100" dirty="0" smtClean="0"/>
          </a:p>
          <a:p>
            <a:pPr algn="ctr"/>
            <a:r>
              <a:rPr lang="ru-RU" sz="1600" b="1" dirty="0" smtClean="0">
                <a:solidFill>
                  <a:schemeClr val="accent6">
                    <a:lumMod val="75000"/>
                  </a:schemeClr>
                </a:solidFill>
              </a:rPr>
              <a:t>75,9%</a:t>
            </a:r>
            <a:endParaRPr lang="ru-RU" sz="1100" b="1" dirty="0"/>
          </a:p>
        </p:txBody>
      </p:sp>
      <p:sp>
        <p:nvSpPr>
          <p:cNvPr id="13" name="Прямоугольник 12"/>
          <p:cNvSpPr/>
          <p:nvPr/>
        </p:nvSpPr>
        <p:spPr>
          <a:xfrm>
            <a:off x="143507" y="2567762"/>
            <a:ext cx="2232249" cy="507831"/>
          </a:xfrm>
          <a:prstGeom prst="rect">
            <a:avLst/>
          </a:prstGeom>
          <a:noFill/>
        </p:spPr>
        <p:txBody>
          <a:bodyPr wrap="square" rtlCol="0">
            <a:spAutoFit/>
          </a:bodyPr>
          <a:lstStyle/>
          <a:p>
            <a:pPr algn="ctr"/>
            <a:r>
              <a:rPr lang="zh-CN" altLang="en-US" sz="1100" dirty="0"/>
              <a:t>投入使用住宅数</a:t>
            </a:r>
            <a:r>
              <a:rPr lang="zh-CN" altLang="en-US" sz="1100" dirty="0" smtClean="0"/>
              <a:t>量</a:t>
            </a:r>
            <a:r>
              <a:rPr lang="ru-RU" sz="1100" dirty="0" smtClean="0"/>
              <a:t> </a:t>
            </a:r>
            <a:endParaRPr lang="ru-RU" sz="1100" dirty="0"/>
          </a:p>
          <a:p>
            <a:pPr algn="ctr"/>
            <a:r>
              <a:rPr lang="ru-RU" sz="1600" b="1" dirty="0" smtClean="0">
                <a:solidFill>
                  <a:schemeClr val="accent6">
                    <a:lumMod val="75000"/>
                  </a:schemeClr>
                </a:solidFill>
              </a:rPr>
              <a:t>15</a:t>
            </a:r>
            <a:r>
              <a:rPr lang="ru-RU" sz="1600" b="1" dirty="0">
                <a:solidFill>
                  <a:schemeClr val="accent6">
                    <a:lumMod val="75000"/>
                  </a:schemeClr>
                </a:solidFill>
              </a:rPr>
              <a:t>.</a:t>
            </a:r>
            <a:r>
              <a:rPr lang="ru-RU" sz="1600" b="1" dirty="0" smtClean="0">
                <a:solidFill>
                  <a:schemeClr val="accent6">
                    <a:lumMod val="75000"/>
                  </a:schemeClr>
                </a:solidFill>
              </a:rPr>
              <a:t>78</a:t>
            </a:r>
            <a:r>
              <a:rPr lang="ru-RU" sz="1100" dirty="0" smtClean="0"/>
              <a:t> </a:t>
            </a:r>
            <a:r>
              <a:rPr lang="zh-CN" altLang="en-US" sz="1100" b="1" dirty="0"/>
              <a:t>万平方米</a:t>
            </a:r>
            <a:endParaRPr lang="ru-RU" sz="1100" b="1" dirty="0"/>
          </a:p>
        </p:txBody>
      </p:sp>
      <p:sp>
        <p:nvSpPr>
          <p:cNvPr id="14" name="Прямоугольник 13"/>
          <p:cNvSpPr/>
          <p:nvPr/>
        </p:nvSpPr>
        <p:spPr>
          <a:xfrm>
            <a:off x="179512" y="3134297"/>
            <a:ext cx="2160240" cy="507831"/>
          </a:xfrm>
          <a:prstGeom prst="rect">
            <a:avLst/>
          </a:prstGeom>
          <a:noFill/>
        </p:spPr>
        <p:txBody>
          <a:bodyPr wrap="square" rtlCol="0">
            <a:spAutoFit/>
          </a:bodyPr>
          <a:lstStyle/>
          <a:p>
            <a:pPr algn="ctr"/>
            <a:r>
              <a:rPr lang="zh-CN" altLang="en-US" sz="1100" dirty="0"/>
              <a:t>零售贸易额</a:t>
            </a:r>
          </a:p>
          <a:p>
            <a:pPr algn="ctr"/>
            <a:r>
              <a:rPr lang="ru-RU" sz="1600" b="1" dirty="0" smtClean="0">
                <a:solidFill>
                  <a:schemeClr val="accent6">
                    <a:lumMod val="75000"/>
                  </a:schemeClr>
                </a:solidFill>
              </a:rPr>
              <a:t>68 542</a:t>
            </a:r>
            <a:r>
              <a:rPr lang="en-US" sz="1600" b="1" dirty="0" smtClean="0">
                <a:solidFill>
                  <a:schemeClr val="accent6">
                    <a:lumMod val="75000"/>
                  </a:schemeClr>
                </a:solidFill>
              </a:rPr>
              <a:t>,</a:t>
            </a:r>
            <a:r>
              <a:rPr lang="ru-RU" sz="1600" b="1" dirty="0">
                <a:solidFill>
                  <a:schemeClr val="accent6">
                    <a:lumMod val="75000"/>
                  </a:schemeClr>
                </a:solidFill>
              </a:rPr>
              <a:t>8</a:t>
            </a:r>
            <a:r>
              <a:rPr lang="ru-RU" sz="1100" dirty="0" smtClean="0"/>
              <a:t> </a:t>
            </a:r>
            <a:r>
              <a:rPr lang="zh-CN" altLang="en-US" sz="1100" b="1" dirty="0"/>
              <a:t>百万卢布</a:t>
            </a:r>
          </a:p>
        </p:txBody>
      </p:sp>
      <p:sp>
        <p:nvSpPr>
          <p:cNvPr id="15" name="Прямоугольник 14"/>
          <p:cNvSpPr/>
          <p:nvPr/>
        </p:nvSpPr>
        <p:spPr>
          <a:xfrm>
            <a:off x="2267744" y="2567762"/>
            <a:ext cx="2160240" cy="507831"/>
          </a:xfrm>
          <a:prstGeom prst="rect">
            <a:avLst/>
          </a:prstGeom>
          <a:noFill/>
        </p:spPr>
        <p:txBody>
          <a:bodyPr wrap="square" rtlCol="0">
            <a:spAutoFit/>
          </a:bodyPr>
          <a:lstStyle/>
          <a:p>
            <a:pPr algn="ctr"/>
            <a:r>
              <a:rPr lang="zh-CN" altLang="en-US" sz="1100" dirty="0"/>
              <a:t>建筑业完成工程数</a:t>
            </a:r>
            <a:r>
              <a:rPr lang="zh-CN" altLang="en-US" sz="1100" dirty="0" smtClean="0"/>
              <a:t>量</a:t>
            </a:r>
            <a:endParaRPr lang="ru-RU" altLang="zh-CN" sz="1100" dirty="0" smtClean="0"/>
          </a:p>
          <a:p>
            <a:pPr algn="ctr"/>
            <a:r>
              <a:rPr lang="ru-RU" sz="1600" b="1" dirty="0" smtClean="0">
                <a:solidFill>
                  <a:schemeClr val="accent6">
                    <a:lumMod val="75000"/>
                  </a:schemeClr>
                </a:solidFill>
              </a:rPr>
              <a:t>17 773</a:t>
            </a:r>
            <a:r>
              <a:rPr lang="en-US" sz="1600" b="1" dirty="0" smtClean="0">
                <a:solidFill>
                  <a:schemeClr val="accent6">
                    <a:lumMod val="75000"/>
                  </a:schemeClr>
                </a:solidFill>
              </a:rPr>
              <a:t>,</a:t>
            </a:r>
            <a:r>
              <a:rPr lang="ru-RU" sz="1600" b="1" dirty="0">
                <a:solidFill>
                  <a:schemeClr val="accent6">
                    <a:lumMod val="75000"/>
                  </a:schemeClr>
                </a:solidFill>
              </a:rPr>
              <a:t>4</a:t>
            </a:r>
            <a:r>
              <a:rPr lang="ru-RU" sz="1100" dirty="0" smtClean="0"/>
              <a:t> </a:t>
            </a:r>
            <a:r>
              <a:rPr lang="zh-CN" altLang="en-US" sz="1100" b="1" dirty="0"/>
              <a:t>百万卢布</a:t>
            </a:r>
            <a:endParaRPr lang="ru-RU" sz="1100" b="1" dirty="0"/>
          </a:p>
        </p:txBody>
      </p:sp>
      <p:sp>
        <p:nvSpPr>
          <p:cNvPr id="16" name="Прямоугольник 15"/>
          <p:cNvSpPr/>
          <p:nvPr/>
        </p:nvSpPr>
        <p:spPr>
          <a:xfrm>
            <a:off x="2267744" y="3158409"/>
            <a:ext cx="2160240" cy="661720"/>
          </a:xfrm>
          <a:prstGeom prst="rect">
            <a:avLst/>
          </a:prstGeom>
          <a:noFill/>
        </p:spPr>
        <p:txBody>
          <a:bodyPr wrap="square" rtlCol="0">
            <a:spAutoFit/>
          </a:bodyPr>
          <a:lstStyle/>
          <a:p>
            <a:pPr algn="ctr"/>
            <a:r>
              <a:rPr lang="zh-CN" altLang="en-US" sz="1100" dirty="0"/>
              <a:t>居民收费劳务额</a:t>
            </a:r>
          </a:p>
          <a:p>
            <a:pPr algn="ctr"/>
            <a:r>
              <a:rPr lang="ru-RU" sz="1600" b="1" dirty="0" smtClean="0">
                <a:solidFill>
                  <a:schemeClr val="accent6">
                    <a:lumMod val="75000"/>
                  </a:schemeClr>
                </a:solidFill>
              </a:rPr>
              <a:t>16 765</a:t>
            </a:r>
            <a:r>
              <a:rPr lang="en-US" sz="1600" b="1" dirty="0" smtClean="0">
                <a:solidFill>
                  <a:schemeClr val="accent6">
                    <a:lumMod val="75000"/>
                  </a:schemeClr>
                </a:solidFill>
              </a:rPr>
              <a:t>,</a:t>
            </a:r>
            <a:r>
              <a:rPr lang="ru-RU" sz="1600" b="1" dirty="0">
                <a:solidFill>
                  <a:schemeClr val="accent6">
                    <a:lumMod val="75000"/>
                  </a:schemeClr>
                </a:solidFill>
              </a:rPr>
              <a:t>8</a:t>
            </a:r>
            <a:r>
              <a:rPr lang="ru-RU" sz="1100" dirty="0" smtClean="0"/>
              <a:t> </a:t>
            </a:r>
            <a:r>
              <a:rPr lang="zh-CN" altLang="en-US" sz="1100" b="1" dirty="0"/>
              <a:t>百万卢布</a:t>
            </a:r>
          </a:p>
          <a:p>
            <a:pPr algn="ctr"/>
            <a:endParaRPr lang="ru-RU" sz="1000" b="1" dirty="0"/>
          </a:p>
        </p:txBody>
      </p:sp>
      <p:sp>
        <p:nvSpPr>
          <p:cNvPr id="18" name="Прямоугольник 17"/>
          <p:cNvSpPr/>
          <p:nvPr/>
        </p:nvSpPr>
        <p:spPr>
          <a:xfrm>
            <a:off x="179511" y="3652535"/>
            <a:ext cx="4232613" cy="338554"/>
          </a:xfrm>
          <a:prstGeom prst="rect">
            <a:avLst/>
          </a:prstGeom>
          <a:noFill/>
        </p:spPr>
        <p:txBody>
          <a:bodyPr wrap="square" rtlCol="0">
            <a:spAutoFit/>
          </a:bodyPr>
          <a:lstStyle/>
          <a:p>
            <a:pPr algn="ctr"/>
            <a:r>
              <a:rPr lang="zh-CN" altLang="en-US" sz="1100" dirty="0"/>
              <a:t>月平均工资（企业，不包括小型企业主体）</a:t>
            </a:r>
            <a:r>
              <a:rPr lang="ru-RU" sz="1600" b="1" dirty="0" smtClean="0">
                <a:solidFill>
                  <a:schemeClr val="accent6">
                    <a:lumMod val="75000"/>
                  </a:schemeClr>
                </a:solidFill>
              </a:rPr>
              <a:t>77 291</a:t>
            </a:r>
            <a:r>
              <a:rPr lang="en-US" sz="1600" b="1" dirty="0" smtClean="0">
                <a:solidFill>
                  <a:schemeClr val="accent6">
                    <a:lumMod val="75000"/>
                  </a:schemeClr>
                </a:solidFill>
              </a:rPr>
              <a:t>,</a:t>
            </a:r>
            <a:r>
              <a:rPr lang="ru-RU" sz="1600" b="1" dirty="0">
                <a:solidFill>
                  <a:schemeClr val="accent6">
                    <a:lumMod val="75000"/>
                  </a:schemeClr>
                </a:solidFill>
              </a:rPr>
              <a:t>3</a:t>
            </a:r>
            <a:r>
              <a:rPr lang="ru-RU" sz="1100" dirty="0" smtClean="0"/>
              <a:t> </a:t>
            </a:r>
            <a:r>
              <a:rPr lang="zh-CN" altLang="en-US" sz="1100" b="1" dirty="0"/>
              <a:t>卢布</a:t>
            </a:r>
            <a:endParaRPr lang="ru-RU" sz="1100" b="1" dirty="0"/>
          </a:p>
        </p:txBody>
      </p:sp>
      <p:sp>
        <p:nvSpPr>
          <p:cNvPr id="2" name="TextBox 1"/>
          <p:cNvSpPr txBox="1"/>
          <p:nvPr/>
        </p:nvSpPr>
        <p:spPr>
          <a:xfrm>
            <a:off x="323528" y="4149080"/>
            <a:ext cx="4032448" cy="523220"/>
          </a:xfrm>
          <a:prstGeom prst="rect">
            <a:avLst/>
          </a:prstGeom>
          <a:noFill/>
        </p:spPr>
        <p:txBody>
          <a:bodyPr wrap="square" rtlCol="0">
            <a:spAutoFit/>
          </a:bodyPr>
          <a:lstStyle/>
          <a:p>
            <a:pPr algn="ctr"/>
            <a:r>
              <a:rPr lang="zh-CN" altLang="en-US" sz="1400" b="1" dirty="0">
                <a:solidFill>
                  <a:srgbClr val="0066CC"/>
                </a:solidFill>
              </a:rPr>
              <a:t>主要资本投资额按拨款来源，</a:t>
            </a:r>
            <a:r>
              <a:rPr lang="en-US" altLang="zh-CN" sz="1400" b="1" dirty="0">
                <a:solidFill>
                  <a:srgbClr val="0066CC"/>
                </a:solidFill>
              </a:rPr>
              <a:t>%</a:t>
            </a:r>
            <a:br>
              <a:rPr lang="en-US" altLang="zh-CN" sz="1400" b="1" dirty="0">
                <a:solidFill>
                  <a:srgbClr val="0066CC"/>
                </a:solidFill>
              </a:rPr>
            </a:br>
            <a:r>
              <a:rPr lang="zh-CN" altLang="en-US" sz="1400" b="1" dirty="0">
                <a:solidFill>
                  <a:srgbClr val="0066CC"/>
                </a:solidFill>
              </a:rPr>
              <a:t>（不包括小型企业） </a:t>
            </a:r>
          </a:p>
        </p:txBody>
      </p:sp>
      <p:sp>
        <p:nvSpPr>
          <p:cNvPr id="20" name="TextBox 19"/>
          <p:cNvSpPr txBox="1"/>
          <p:nvPr/>
        </p:nvSpPr>
        <p:spPr>
          <a:xfrm>
            <a:off x="950121" y="5435904"/>
            <a:ext cx="792089" cy="446276"/>
          </a:xfrm>
          <a:prstGeom prst="rect">
            <a:avLst/>
          </a:prstGeom>
          <a:noFill/>
        </p:spPr>
        <p:txBody>
          <a:bodyPr wrap="square" rtlCol="0">
            <a:spAutoFit/>
          </a:bodyPr>
          <a:lstStyle/>
          <a:p>
            <a:pPr algn="ctr"/>
            <a:r>
              <a:rPr lang="ru-RU" sz="1300" b="1" dirty="0" smtClean="0">
                <a:solidFill>
                  <a:schemeClr val="accent6">
                    <a:lumMod val="75000"/>
                  </a:schemeClr>
                </a:solidFill>
              </a:rPr>
              <a:t>52 442,1</a:t>
            </a:r>
            <a:r>
              <a:rPr lang="ru-RU" sz="1000" dirty="0" smtClean="0"/>
              <a:t> </a:t>
            </a:r>
            <a:r>
              <a:rPr lang="zh-CN" altLang="en-US" sz="1000" b="1" dirty="0"/>
              <a:t>百万卢布</a:t>
            </a:r>
            <a:endParaRPr lang="ru-RU" sz="1000" b="1" dirty="0"/>
          </a:p>
        </p:txBody>
      </p:sp>
      <p:cxnSp>
        <p:nvCxnSpPr>
          <p:cNvPr id="24" name="Прямая соединительная линия 23"/>
          <p:cNvCxnSpPr/>
          <p:nvPr/>
        </p:nvCxnSpPr>
        <p:spPr>
          <a:xfrm flipH="1" flipV="1">
            <a:off x="1835696" y="6129300"/>
            <a:ext cx="252028" cy="21602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11761" y="4797152"/>
            <a:ext cx="2016224" cy="1246495"/>
          </a:xfrm>
          <a:prstGeom prst="rect">
            <a:avLst/>
          </a:prstGeom>
          <a:noFill/>
        </p:spPr>
        <p:txBody>
          <a:bodyPr wrap="square" rtlCol="0">
            <a:spAutoFit/>
          </a:bodyPr>
          <a:lstStyle/>
          <a:p>
            <a:pPr algn="just"/>
            <a:r>
              <a:rPr lang="zh-CN" altLang="en-US" sz="1100" dirty="0"/>
              <a:t>在对主要资本投资结构中原有资金占</a:t>
            </a:r>
            <a:r>
              <a:rPr lang="en-US" sz="1600" b="1" dirty="0" smtClean="0">
                <a:solidFill>
                  <a:schemeClr val="accent6">
                    <a:lumMod val="75000"/>
                  </a:schemeClr>
                </a:solidFill>
              </a:rPr>
              <a:t>6</a:t>
            </a:r>
            <a:r>
              <a:rPr lang="ru-RU" sz="1600" b="1" dirty="0">
                <a:solidFill>
                  <a:schemeClr val="accent6">
                    <a:lumMod val="75000"/>
                  </a:schemeClr>
                </a:solidFill>
              </a:rPr>
              <a:t>3</a:t>
            </a:r>
            <a:r>
              <a:rPr lang="en-US" sz="1600" b="1" dirty="0" smtClean="0">
                <a:solidFill>
                  <a:schemeClr val="accent6">
                    <a:lumMod val="75000"/>
                  </a:schemeClr>
                </a:solidFill>
              </a:rPr>
              <a:t>,</a:t>
            </a:r>
            <a:r>
              <a:rPr lang="ru-RU" sz="1600" b="1" dirty="0" smtClean="0">
                <a:solidFill>
                  <a:schemeClr val="accent6">
                    <a:lumMod val="75000"/>
                  </a:schemeClr>
                </a:solidFill>
              </a:rPr>
              <a:t>7%</a:t>
            </a:r>
            <a:r>
              <a:rPr lang="ru-RU" sz="1100" dirty="0" smtClean="0"/>
              <a:t>; </a:t>
            </a:r>
            <a:r>
              <a:rPr lang="zh-CN" altLang="en-US" sz="1100" dirty="0"/>
              <a:t>预算资金占</a:t>
            </a:r>
            <a:r>
              <a:rPr lang="ru-RU" sz="1100" dirty="0" smtClean="0"/>
              <a:t> </a:t>
            </a:r>
            <a:r>
              <a:rPr lang="ru-RU" sz="1100" dirty="0"/>
              <a:t>– </a:t>
            </a:r>
            <a:r>
              <a:rPr lang="ru-RU" sz="1600" b="1" dirty="0" smtClean="0">
                <a:solidFill>
                  <a:schemeClr val="accent6">
                    <a:lumMod val="75000"/>
                  </a:schemeClr>
                </a:solidFill>
              </a:rPr>
              <a:t>36,3%</a:t>
            </a:r>
            <a:r>
              <a:rPr lang="ru-RU" sz="1100" dirty="0" smtClean="0"/>
              <a:t>, </a:t>
            </a:r>
            <a:r>
              <a:rPr lang="zh-CN" altLang="en-US" sz="1100" dirty="0" smtClean="0"/>
              <a:t>其中财</a:t>
            </a:r>
            <a:r>
              <a:rPr lang="zh-CN" altLang="en-US" sz="1100" dirty="0"/>
              <a:t>政资金</a:t>
            </a:r>
            <a:r>
              <a:rPr lang="ru-RU" sz="1100" dirty="0" smtClean="0"/>
              <a:t>– </a:t>
            </a:r>
            <a:r>
              <a:rPr lang="ru-RU" sz="1600" b="1" dirty="0" smtClean="0">
                <a:solidFill>
                  <a:schemeClr val="accent6">
                    <a:lumMod val="75000"/>
                  </a:schemeClr>
                </a:solidFill>
              </a:rPr>
              <a:t>75%</a:t>
            </a:r>
            <a:r>
              <a:rPr lang="ru-RU" sz="1100" dirty="0" smtClean="0"/>
              <a:t>, </a:t>
            </a:r>
            <a:r>
              <a:rPr lang="zh-CN" altLang="en-US" sz="1100" dirty="0"/>
              <a:t>非预算基金资金</a:t>
            </a:r>
            <a:r>
              <a:rPr lang="ru-RU" sz="1100" dirty="0" smtClean="0"/>
              <a:t>– </a:t>
            </a:r>
            <a:r>
              <a:rPr lang="ru-RU" sz="1600" b="1" dirty="0" smtClean="0">
                <a:solidFill>
                  <a:schemeClr val="accent6">
                    <a:lumMod val="75000"/>
                  </a:schemeClr>
                </a:solidFill>
              </a:rPr>
              <a:t>0,1%</a:t>
            </a:r>
            <a:r>
              <a:rPr lang="ru-RU" sz="1100" dirty="0" smtClean="0"/>
              <a:t>, </a:t>
            </a:r>
            <a:r>
              <a:rPr lang="zh-CN" altLang="en-US" sz="1100" dirty="0"/>
              <a:t>其它</a:t>
            </a:r>
            <a:r>
              <a:rPr lang="ru-RU" sz="1100" dirty="0" smtClean="0"/>
              <a:t> </a:t>
            </a:r>
            <a:r>
              <a:rPr lang="ru-RU" sz="1100" dirty="0"/>
              <a:t>– </a:t>
            </a:r>
            <a:r>
              <a:rPr lang="ru-RU" sz="1600" b="1" dirty="0">
                <a:solidFill>
                  <a:schemeClr val="accent6">
                    <a:lumMod val="75000"/>
                  </a:schemeClr>
                </a:solidFill>
              </a:rPr>
              <a:t>3</a:t>
            </a:r>
            <a:r>
              <a:rPr lang="en-US" sz="1600" b="1" dirty="0" smtClean="0">
                <a:solidFill>
                  <a:schemeClr val="accent6">
                    <a:lumMod val="75000"/>
                  </a:schemeClr>
                </a:solidFill>
              </a:rPr>
              <a:t>,</a:t>
            </a:r>
            <a:r>
              <a:rPr lang="ru-RU" sz="1600" b="1" dirty="0" smtClean="0">
                <a:solidFill>
                  <a:schemeClr val="accent6">
                    <a:lumMod val="75000"/>
                  </a:schemeClr>
                </a:solidFill>
              </a:rPr>
              <a:t>7%</a:t>
            </a:r>
            <a:r>
              <a:rPr lang="ru-RU" sz="1100" dirty="0" smtClean="0"/>
              <a:t>. </a:t>
            </a:r>
            <a:endParaRPr lang="ru-RU" sz="1100" dirty="0"/>
          </a:p>
        </p:txBody>
      </p:sp>
      <p:graphicFrame>
        <p:nvGraphicFramePr>
          <p:cNvPr id="27" name="Диаграмма 26"/>
          <p:cNvGraphicFramePr/>
          <p:nvPr>
            <p:extLst>
              <p:ext uri="{D42A27DB-BD31-4B8C-83A1-F6EECF244321}">
                <p14:modId xmlns:p14="http://schemas.microsoft.com/office/powerpoint/2010/main" val="1185151773"/>
              </p:ext>
            </p:extLst>
          </p:nvPr>
        </p:nvGraphicFramePr>
        <p:xfrm>
          <a:off x="4535996" y="1571567"/>
          <a:ext cx="4536504" cy="4984328"/>
        </p:xfrm>
        <a:graphic>
          <a:graphicData uri="http://schemas.openxmlformats.org/drawingml/2006/chart">
            <c:chart xmlns:c="http://schemas.openxmlformats.org/drawingml/2006/chart" xmlns:r="http://schemas.openxmlformats.org/officeDocument/2006/relationships" r:id="rId4"/>
          </a:graphicData>
        </a:graphic>
      </p:graphicFrame>
      <p:sp>
        <p:nvSpPr>
          <p:cNvPr id="29" name="Прямоугольник 2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19</a:t>
            </a:r>
            <a:endParaRPr lang="ru-RU" sz="2600" b="1" dirty="0">
              <a:cs typeface="Times New Roman" pitchFamily="18" charset="0"/>
            </a:endParaRPr>
          </a:p>
        </p:txBody>
      </p:sp>
    </p:spTree>
    <p:extLst>
      <p:ext uri="{BB962C8B-B14F-4D97-AF65-F5344CB8AC3E}">
        <p14:creationId xmlns:p14="http://schemas.microsoft.com/office/powerpoint/2010/main" val="640033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0" y="135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08FE232E-B9A6-4D86-9F84-1A0BB6306F1A}"/>
              </a:ext>
            </a:extLst>
          </p:cNvPr>
          <p:cNvSpPr/>
          <p:nvPr/>
        </p:nvSpPr>
        <p:spPr>
          <a:xfrm>
            <a:off x="0" y="5924549"/>
            <a:ext cx="9144000" cy="93345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 xmlns:a16="http://schemas.microsoft.com/office/drawing/2014/main" id="{05F22500-26D0-4BF7-97B2-E29474497BFD}"/>
              </a:ext>
            </a:extLst>
          </p:cNvPr>
          <p:cNvSpPr/>
          <p:nvPr/>
        </p:nvSpPr>
        <p:spPr>
          <a:xfrm>
            <a:off x="1907704" y="6220300"/>
            <a:ext cx="5328591" cy="369332"/>
          </a:xfrm>
          <a:prstGeom prst="rect">
            <a:avLst/>
          </a:prstGeom>
        </p:spPr>
        <p:txBody>
          <a:bodyPr wrap="square">
            <a:spAutoFit/>
          </a:bodyPr>
          <a:lstStyle/>
          <a:p>
            <a:pPr lvl="0" algn="ctr"/>
            <a:r>
              <a:rPr lang="zh-CN" altLang="en-US" b="1" dirty="0">
                <a:solidFill>
                  <a:prstClr val="white"/>
                </a:solidFill>
              </a:rPr>
              <a:t>该文件包含 </a:t>
            </a:r>
            <a:r>
              <a:rPr lang="en-US" altLang="zh-CN" b="1" dirty="0" smtClean="0">
                <a:solidFill>
                  <a:prstClr val="white"/>
                </a:solidFill>
              </a:rPr>
              <a:t>202</a:t>
            </a:r>
            <a:r>
              <a:rPr lang="ru-RU" altLang="zh-CN" b="1" dirty="0" smtClean="0">
                <a:solidFill>
                  <a:prstClr val="white"/>
                </a:solidFill>
              </a:rPr>
              <a:t>3</a:t>
            </a:r>
            <a:r>
              <a:rPr lang="en-US" altLang="zh-CN" b="1" dirty="0" smtClean="0">
                <a:solidFill>
                  <a:prstClr val="white"/>
                </a:solidFill>
              </a:rPr>
              <a:t> </a:t>
            </a:r>
            <a:r>
              <a:rPr lang="zh-CN" altLang="en-US" b="1" dirty="0">
                <a:solidFill>
                  <a:prstClr val="white"/>
                </a:solidFill>
              </a:rPr>
              <a:t>年的信息</a:t>
            </a:r>
            <a:endParaRPr lang="ru-RU" b="1" dirty="0">
              <a:solidFill>
                <a:prstClr val="white"/>
              </a:solidFill>
            </a:endParaRPr>
          </a:p>
        </p:txBody>
      </p:sp>
    </p:spTree>
    <p:extLst>
      <p:ext uri="{BB962C8B-B14F-4D97-AF65-F5344CB8AC3E}">
        <p14:creationId xmlns:p14="http://schemas.microsoft.com/office/powerpoint/2010/main" val="4287552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Диаграмма 29"/>
          <p:cNvGraphicFramePr/>
          <p:nvPr>
            <p:extLst>
              <p:ext uri="{D42A27DB-BD31-4B8C-83A1-F6EECF244321}">
                <p14:modId xmlns:p14="http://schemas.microsoft.com/office/powerpoint/2010/main" val="3097004909"/>
              </p:ext>
            </p:extLst>
          </p:nvPr>
        </p:nvGraphicFramePr>
        <p:xfrm>
          <a:off x="-404225" y="1772816"/>
          <a:ext cx="6280042" cy="26143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Диаграмма 24"/>
          <p:cNvGraphicFramePr/>
          <p:nvPr>
            <p:extLst>
              <p:ext uri="{D42A27DB-BD31-4B8C-83A1-F6EECF244321}">
                <p14:modId xmlns:p14="http://schemas.microsoft.com/office/powerpoint/2010/main" val="760137541"/>
              </p:ext>
            </p:extLst>
          </p:nvPr>
        </p:nvGraphicFramePr>
        <p:xfrm>
          <a:off x="418992" y="4249117"/>
          <a:ext cx="5857744"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Диаграмма 25"/>
          <p:cNvGraphicFramePr/>
          <p:nvPr>
            <p:extLst>
              <p:ext uri="{D42A27DB-BD31-4B8C-83A1-F6EECF244321}">
                <p14:modId xmlns:p14="http://schemas.microsoft.com/office/powerpoint/2010/main" val="1232741473"/>
              </p:ext>
            </p:extLst>
          </p:nvPr>
        </p:nvGraphicFramePr>
        <p:xfrm>
          <a:off x="5577967" y="1821607"/>
          <a:ext cx="3388665" cy="259228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9553" y="1249596"/>
            <a:ext cx="8096569" cy="369332"/>
          </a:xfrm>
          <a:prstGeom prst="rect">
            <a:avLst/>
          </a:prstGeom>
          <a:noFill/>
        </p:spPr>
        <p:txBody>
          <a:bodyPr wrap="square" rtlCol="0">
            <a:spAutoFit/>
          </a:bodyPr>
          <a:lstStyle>
            <a:defPPr>
              <a:defRPr lang="ru-RU"/>
            </a:defPPr>
            <a:lvl1pPr algn="ctr">
              <a:defRPr sz="1400" b="1">
                <a:solidFill>
                  <a:schemeClr val="accent6">
                    <a:lumMod val="75000"/>
                  </a:schemeClr>
                </a:solidFill>
              </a:defRPr>
            </a:lvl1pPr>
          </a:lstStyle>
          <a:p>
            <a:r>
              <a:rPr lang="zh-CN" altLang="en-US" sz="1800" dirty="0"/>
              <a:t>出货产品份额和员工人数通过</a:t>
            </a:r>
            <a:r>
              <a:rPr lang="en-US" altLang="zh-CN" sz="1800" dirty="0" smtClean="0"/>
              <a:t>2023</a:t>
            </a:r>
            <a:r>
              <a:rPr lang="zh-CN" altLang="en-US" sz="1800" dirty="0" smtClean="0"/>
              <a:t>年</a:t>
            </a:r>
            <a:r>
              <a:rPr lang="zh-CN" altLang="en-US" sz="1800" dirty="0"/>
              <a:t>的经济活动</a:t>
            </a:r>
            <a:r>
              <a:rPr lang="en-US" altLang="zh-CN" sz="1800" dirty="0"/>
              <a:t>, %</a:t>
            </a:r>
          </a:p>
        </p:txBody>
      </p:sp>
      <p:sp>
        <p:nvSpPr>
          <p:cNvPr id="9" name="TextBox 8"/>
          <p:cNvSpPr txBox="1"/>
          <p:nvPr/>
        </p:nvSpPr>
        <p:spPr>
          <a:xfrm>
            <a:off x="107504" y="1760329"/>
            <a:ext cx="3240360" cy="307777"/>
          </a:xfrm>
          <a:prstGeom prst="rect">
            <a:avLst/>
          </a:prstGeom>
          <a:noFill/>
        </p:spPr>
        <p:txBody>
          <a:bodyPr wrap="square" rtlCol="0">
            <a:spAutoFit/>
          </a:bodyPr>
          <a:lstStyle/>
          <a:p>
            <a:pPr algn="ctr"/>
            <a:r>
              <a:rPr lang="zh-CN" altLang="en-US" sz="1400" b="1" dirty="0">
                <a:solidFill>
                  <a:srgbClr val="0066CC"/>
                </a:solidFill>
              </a:rPr>
              <a:t>按出货量计算的产品</a:t>
            </a:r>
          </a:p>
        </p:txBody>
      </p:sp>
      <p:sp>
        <p:nvSpPr>
          <p:cNvPr id="11" name="TextBox 10"/>
          <p:cNvSpPr txBox="1"/>
          <p:nvPr/>
        </p:nvSpPr>
        <p:spPr>
          <a:xfrm>
            <a:off x="5652120" y="1772817"/>
            <a:ext cx="3240360" cy="276999"/>
          </a:xfrm>
          <a:prstGeom prst="rect">
            <a:avLst/>
          </a:prstGeom>
          <a:noFill/>
        </p:spPr>
        <p:txBody>
          <a:bodyPr wrap="square" rtlCol="0">
            <a:spAutoFit/>
          </a:bodyPr>
          <a:lstStyle/>
          <a:p>
            <a:pPr algn="ctr"/>
            <a:r>
              <a:rPr lang="ru-RU" sz="1200" b="1" dirty="0">
                <a:solidFill>
                  <a:srgbClr val="0066CC"/>
                </a:solidFill>
              </a:rPr>
              <a:t>По численности работников</a:t>
            </a:r>
          </a:p>
        </p:txBody>
      </p:sp>
      <p:sp>
        <p:nvSpPr>
          <p:cNvPr id="12" name="TextBox 11"/>
          <p:cNvSpPr txBox="1"/>
          <p:nvPr/>
        </p:nvSpPr>
        <p:spPr>
          <a:xfrm>
            <a:off x="1185478" y="2806771"/>
            <a:ext cx="1005657" cy="553998"/>
          </a:xfrm>
          <a:prstGeom prst="rect">
            <a:avLst/>
          </a:prstGeom>
          <a:noFill/>
        </p:spPr>
        <p:txBody>
          <a:bodyPr wrap="square" rtlCol="0">
            <a:spAutoFit/>
          </a:bodyPr>
          <a:lstStyle/>
          <a:p>
            <a:pPr algn="ctr"/>
            <a:r>
              <a:rPr lang="ru-RU" sz="1600" b="1" dirty="0" smtClean="0">
                <a:solidFill>
                  <a:schemeClr val="accent6">
                    <a:lumMod val="75000"/>
                  </a:schemeClr>
                </a:solidFill>
              </a:rPr>
              <a:t>125 381</a:t>
            </a:r>
            <a:r>
              <a:rPr lang="ru-RU" sz="1100" dirty="0" smtClean="0"/>
              <a:t> </a:t>
            </a:r>
            <a:r>
              <a:rPr lang="zh-CN" altLang="en-US" sz="1400" b="1" dirty="0"/>
              <a:t>百万卢布</a:t>
            </a:r>
            <a:endParaRPr lang="ru-RU" sz="1400" b="1" dirty="0"/>
          </a:p>
        </p:txBody>
      </p:sp>
      <p:sp>
        <p:nvSpPr>
          <p:cNvPr id="14" name="TextBox 13"/>
          <p:cNvSpPr txBox="1"/>
          <p:nvPr/>
        </p:nvSpPr>
        <p:spPr>
          <a:xfrm>
            <a:off x="6876257" y="2852938"/>
            <a:ext cx="792089" cy="507831"/>
          </a:xfrm>
          <a:prstGeom prst="rect">
            <a:avLst/>
          </a:prstGeom>
          <a:noFill/>
        </p:spPr>
        <p:txBody>
          <a:bodyPr wrap="square" rtlCol="0">
            <a:spAutoFit/>
          </a:bodyPr>
          <a:lstStyle/>
          <a:p>
            <a:pPr algn="ctr"/>
            <a:r>
              <a:rPr lang="ru-RU" sz="1600" b="1" dirty="0" smtClean="0">
                <a:solidFill>
                  <a:schemeClr val="accent6">
                    <a:lumMod val="75000"/>
                  </a:schemeClr>
                </a:solidFill>
              </a:rPr>
              <a:t>6</a:t>
            </a:r>
            <a:r>
              <a:rPr lang="ru-RU" sz="1600" b="1" dirty="0">
                <a:solidFill>
                  <a:schemeClr val="accent6">
                    <a:lumMod val="75000"/>
                  </a:schemeClr>
                </a:solidFill>
              </a:rPr>
              <a:t>.</a:t>
            </a:r>
            <a:r>
              <a:rPr lang="ru-RU" sz="1600" b="1" dirty="0" smtClean="0">
                <a:solidFill>
                  <a:schemeClr val="accent6">
                    <a:lumMod val="75000"/>
                  </a:schemeClr>
                </a:solidFill>
              </a:rPr>
              <a:t>27</a:t>
            </a:r>
            <a:r>
              <a:rPr lang="ru-RU" sz="1100" dirty="0" smtClean="0"/>
              <a:t> </a:t>
            </a:r>
            <a:endParaRPr lang="en-US" sz="1100" dirty="0" smtClean="0"/>
          </a:p>
          <a:p>
            <a:pPr algn="ctr"/>
            <a:r>
              <a:rPr lang="zh-CN" altLang="en-US" sz="1100" b="1" dirty="0" smtClean="0"/>
              <a:t>万人</a:t>
            </a:r>
            <a:endParaRPr lang="ru-RU" sz="1400" b="1" dirty="0"/>
          </a:p>
        </p:txBody>
      </p:sp>
      <p:sp>
        <p:nvSpPr>
          <p:cNvPr id="18" name="TextBox 17"/>
          <p:cNvSpPr txBox="1"/>
          <p:nvPr/>
        </p:nvSpPr>
        <p:spPr>
          <a:xfrm>
            <a:off x="1835696" y="3944090"/>
            <a:ext cx="5184576" cy="307777"/>
          </a:xfrm>
          <a:prstGeom prst="rect">
            <a:avLst/>
          </a:prstGeom>
          <a:noFill/>
        </p:spPr>
        <p:txBody>
          <a:bodyPr wrap="square" rtlCol="0">
            <a:spAutoFit/>
          </a:bodyPr>
          <a:lstStyle/>
          <a:p>
            <a:pPr algn="ctr"/>
            <a:r>
              <a:rPr lang="zh-CN" altLang="en-US" sz="1400" b="1" dirty="0">
                <a:solidFill>
                  <a:srgbClr val="0066CC"/>
                </a:solidFill>
              </a:rPr>
              <a:t>制造业生产结构</a:t>
            </a:r>
          </a:p>
        </p:txBody>
      </p:sp>
      <p:sp>
        <p:nvSpPr>
          <p:cNvPr id="2" name="TextBox 1"/>
          <p:cNvSpPr txBox="1"/>
          <p:nvPr/>
        </p:nvSpPr>
        <p:spPr>
          <a:xfrm>
            <a:off x="5652120" y="5055576"/>
            <a:ext cx="2984002" cy="1169551"/>
          </a:xfrm>
          <a:prstGeom prst="rect">
            <a:avLst/>
          </a:prstGeom>
          <a:noFill/>
        </p:spPr>
        <p:txBody>
          <a:bodyPr wrap="square" rtlCol="0">
            <a:spAutoFit/>
          </a:bodyPr>
          <a:lstStyle/>
          <a:p>
            <a:pPr algn="just"/>
            <a:r>
              <a:rPr lang="zh-CN" altLang="en-US" sz="1400" dirty="0"/>
              <a:t>布拉戈维申斯克生产多种商品（禽肉类，香肠类，半成品肉类，油类，奶制品，糖果点心，通心粉制品），印刷品，电气设备，建筑材料，家</a:t>
            </a:r>
            <a:r>
              <a:rPr lang="zh-CN" altLang="en-US" sz="1400" dirty="0" smtClean="0"/>
              <a:t>具。</a:t>
            </a:r>
            <a:endParaRPr lang="zh-CN" altLang="en-US" sz="1400" dirty="0"/>
          </a:p>
        </p:txBody>
      </p:sp>
      <p:sp>
        <p:nvSpPr>
          <p:cNvPr id="19" name="TextBox 18"/>
          <p:cNvSpPr txBox="1"/>
          <p:nvPr/>
        </p:nvSpPr>
        <p:spPr>
          <a:xfrm>
            <a:off x="3763988" y="5386437"/>
            <a:ext cx="792089" cy="507831"/>
          </a:xfrm>
          <a:prstGeom prst="rect">
            <a:avLst/>
          </a:prstGeom>
          <a:noFill/>
        </p:spPr>
        <p:txBody>
          <a:bodyPr wrap="square" rtlCol="0">
            <a:spAutoFit/>
          </a:bodyPr>
          <a:lstStyle/>
          <a:p>
            <a:pPr algn="ctr"/>
            <a:r>
              <a:rPr lang="ru-RU" sz="1600" b="1" dirty="0" smtClean="0">
                <a:solidFill>
                  <a:schemeClr val="accent6">
                    <a:lumMod val="75000"/>
                  </a:schemeClr>
                </a:solidFill>
              </a:rPr>
              <a:t>26 694</a:t>
            </a:r>
            <a:r>
              <a:rPr lang="ru-RU" sz="1100" dirty="0" smtClean="0"/>
              <a:t> </a:t>
            </a:r>
            <a:r>
              <a:rPr lang="zh-CN" altLang="en-US" sz="1100" b="1" dirty="0" smtClean="0"/>
              <a:t>百万卢布</a:t>
            </a:r>
            <a:endParaRPr lang="ru-RU" sz="1400" b="1" dirty="0"/>
          </a:p>
        </p:txBody>
      </p:sp>
      <p:pic>
        <p:nvPicPr>
          <p:cNvPr id="17"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5">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251520" y="349821"/>
            <a:ext cx="4824536" cy="492443"/>
          </a:xfrm>
          <a:prstGeom prst="rect">
            <a:avLst/>
          </a:prstGeom>
          <a:noFill/>
        </p:spPr>
        <p:txBody>
          <a:bodyPr wrap="square" rtlCol="0">
            <a:spAutoFit/>
          </a:bodyPr>
          <a:lstStyle/>
          <a:p>
            <a:r>
              <a:rPr lang="zh-CN" altLang="en-US" sz="2600" b="1" dirty="0">
                <a:solidFill>
                  <a:schemeClr val="bg1"/>
                </a:solidFill>
              </a:rPr>
              <a:t>经济潜力</a:t>
            </a:r>
            <a:endParaRPr lang="ru-RU" sz="2600" b="1" dirty="0">
              <a:solidFill>
                <a:schemeClr val="bg1"/>
              </a:solidFill>
            </a:endParaRP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20</a:t>
            </a:r>
            <a:endParaRPr lang="ru-RU" sz="2600" b="1" dirty="0">
              <a:cs typeface="Times New Roman" pitchFamily="18" charset="0"/>
            </a:endParaRPr>
          </a:p>
        </p:txBody>
      </p:sp>
    </p:spTree>
    <p:extLst>
      <p:ext uri="{BB962C8B-B14F-4D97-AF65-F5344CB8AC3E}">
        <p14:creationId xmlns:p14="http://schemas.microsoft.com/office/powerpoint/2010/main" val="54803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files\Управление экономического развития и инвестиций\Отдел развития предпринимательства и инвестиций\Инвестиционный паспорт\Раханский_А_IMG_2066_0109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0" t="7000" r="53" b="77160"/>
          <a:stretch/>
        </p:blipFill>
        <p:spPr bwMode="auto">
          <a:xfrm>
            <a:off x="0" y="0"/>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800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23528" y="344270"/>
            <a:ext cx="4824536" cy="492443"/>
          </a:xfrm>
          <a:prstGeom prst="rect">
            <a:avLst/>
          </a:prstGeom>
          <a:noFill/>
        </p:spPr>
        <p:txBody>
          <a:bodyPr wrap="square" rtlCol="0">
            <a:spAutoFit/>
          </a:bodyPr>
          <a:lstStyle/>
          <a:p>
            <a:r>
              <a:rPr lang="zh-CN" altLang="en-US" sz="2600" b="1" dirty="0">
                <a:solidFill>
                  <a:schemeClr val="bg1"/>
                </a:solidFill>
              </a:rPr>
              <a:t>经济潜力</a:t>
            </a:r>
          </a:p>
        </p:txBody>
      </p:sp>
      <p:sp>
        <p:nvSpPr>
          <p:cNvPr id="30" name="TextBox 29"/>
          <p:cNvSpPr txBox="1"/>
          <p:nvPr/>
        </p:nvSpPr>
        <p:spPr>
          <a:xfrm>
            <a:off x="323528" y="1268761"/>
            <a:ext cx="4032448" cy="338554"/>
          </a:xfrm>
          <a:prstGeom prst="rect">
            <a:avLst/>
          </a:prstGeom>
          <a:noFill/>
        </p:spPr>
        <p:txBody>
          <a:bodyPr wrap="square" rtlCol="0">
            <a:spAutoFit/>
          </a:bodyPr>
          <a:lstStyle/>
          <a:p>
            <a:pPr algn="ctr"/>
            <a:r>
              <a:rPr lang="zh-CN" altLang="en-US" sz="1600" b="1" dirty="0">
                <a:solidFill>
                  <a:schemeClr val="accent6">
                    <a:lumMod val="75000"/>
                  </a:schemeClr>
                </a:solidFill>
              </a:rPr>
              <a:t>中小企业</a:t>
            </a:r>
          </a:p>
        </p:txBody>
      </p:sp>
      <p:cxnSp>
        <p:nvCxnSpPr>
          <p:cNvPr id="31" name="Прямая соединительная линия 3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3412" y="1630379"/>
            <a:ext cx="4572508" cy="807913"/>
          </a:xfrm>
          <a:prstGeom prst="rect">
            <a:avLst/>
          </a:prstGeom>
          <a:noFill/>
        </p:spPr>
        <p:txBody>
          <a:bodyPr wrap="square" rtlCol="0">
            <a:spAutoFit/>
          </a:bodyPr>
          <a:lstStyle/>
          <a:p>
            <a:pPr lvl="0"/>
            <a:r>
              <a:rPr lang="ru-RU" sz="1200" dirty="0" smtClean="0">
                <a:solidFill>
                  <a:prstClr val="black"/>
                </a:solidFill>
              </a:rPr>
              <a:t>202</a:t>
            </a:r>
            <a:r>
              <a:rPr lang="en-US" altLang="zh-CN" sz="1200" dirty="0" smtClean="0">
                <a:solidFill>
                  <a:prstClr val="black"/>
                </a:solidFill>
              </a:rPr>
              <a:t>3</a:t>
            </a:r>
            <a:r>
              <a:rPr lang="zh-CN" altLang="en-US" sz="1200" dirty="0" smtClean="0">
                <a:solidFill>
                  <a:prstClr val="black"/>
                </a:solidFill>
              </a:rPr>
              <a:t>年</a:t>
            </a:r>
            <a:r>
              <a:rPr lang="zh-CN" altLang="en-US" sz="1200" dirty="0">
                <a:solidFill>
                  <a:prstClr val="black"/>
                </a:solidFill>
              </a:rPr>
              <a:t>中小企业数量为</a:t>
            </a:r>
            <a:r>
              <a:rPr lang="en-US" altLang="zh-CN" sz="1200" b="1" dirty="0">
                <a:solidFill>
                  <a:prstClr val="black"/>
                </a:solidFill>
              </a:rPr>
              <a:t>6545</a:t>
            </a:r>
            <a:r>
              <a:rPr lang="zh-CN" altLang="en-US" sz="1200" dirty="0">
                <a:solidFill>
                  <a:prstClr val="black"/>
                </a:solidFill>
              </a:rPr>
              <a:t>单位（含微型企业，不含个体户 ）。</a:t>
            </a:r>
            <a:endParaRPr lang="en-US" altLang="zh-CN" sz="1200" dirty="0">
              <a:solidFill>
                <a:prstClr val="black"/>
              </a:solidFill>
            </a:endParaRPr>
          </a:p>
          <a:p>
            <a:pPr lvl="0"/>
            <a:r>
              <a:rPr lang="zh-CN" altLang="en-US" sz="1200" dirty="0">
                <a:solidFill>
                  <a:prstClr val="black"/>
                </a:solidFill>
              </a:rPr>
              <a:t>截至</a:t>
            </a:r>
            <a:r>
              <a:rPr lang="en-US" altLang="zh-CN" sz="1200" dirty="0">
                <a:solidFill>
                  <a:prstClr val="black"/>
                </a:solidFill>
              </a:rPr>
              <a:t>2023</a:t>
            </a:r>
            <a:r>
              <a:rPr lang="zh-CN" altLang="en-US" sz="1200" dirty="0">
                <a:solidFill>
                  <a:prstClr val="black"/>
                </a:solidFill>
              </a:rPr>
              <a:t>年</a:t>
            </a:r>
            <a:r>
              <a:rPr lang="en-US" altLang="zh-CN" sz="1200" dirty="0">
                <a:solidFill>
                  <a:prstClr val="black"/>
                </a:solidFill>
              </a:rPr>
              <a:t>1</a:t>
            </a:r>
            <a:r>
              <a:rPr lang="zh-CN" altLang="en-US" sz="1200" dirty="0">
                <a:solidFill>
                  <a:prstClr val="black"/>
                </a:solidFill>
              </a:rPr>
              <a:t>月</a:t>
            </a:r>
            <a:r>
              <a:rPr lang="en-US" altLang="zh-CN" sz="1200" dirty="0">
                <a:solidFill>
                  <a:prstClr val="black"/>
                </a:solidFill>
              </a:rPr>
              <a:t>1</a:t>
            </a:r>
            <a:r>
              <a:rPr lang="zh-CN" altLang="en-US" sz="1200" dirty="0">
                <a:solidFill>
                  <a:prstClr val="black"/>
                </a:solidFill>
              </a:rPr>
              <a:t>日，经营个人企业家的数量达到单</a:t>
            </a:r>
            <a:r>
              <a:rPr lang="en-US" altLang="zh-CN" sz="1200" b="1" dirty="0">
                <a:solidFill>
                  <a:prstClr val="black"/>
                </a:solidFill>
              </a:rPr>
              <a:t>7529</a:t>
            </a:r>
            <a:r>
              <a:rPr lang="en-US" altLang="zh-CN" sz="1200" dirty="0">
                <a:solidFill>
                  <a:prstClr val="black"/>
                </a:solidFill>
              </a:rPr>
              <a:t> </a:t>
            </a:r>
            <a:r>
              <a:rPr lang="zh-CN" altLang="en-US" sz="1200" dirty="0">
                <a:solidFill>
                  <a:prstClr val="black"/>
                </a:solidFill>
              </a:rPr>
              <a:t>位</a:t>
            </a:r>
            <a:r>
              <a:rPr lang="en-US" altLang="zh-CN" sz="1200" dirty="0">
                <a:solidFill>
                  <a:prstClr val="black"/>
                </a:solidFill>
              </a:rPr>
              <a:t>. </a:t>
            </a:r>
          </a:p>
          <a:p>
            <a:pPr lvl="0"/>
            <a:r>
              <a:rPr lang="zh-CN" altLang="en-US" sz="1200" dirty="0">
                <a:solidFill>
                  <a:prstClr val="black"/>
                </a:solidFill>
              </a:rPr>
              <a:t>在中小企业总数中占有主要份额</a:t>
            </a:r>
            <a:r>
              <a:rPr lang="ru-RU" sz="1200" dirty="0">
                <a:solidFill>
                  <a:prstClr val="black"/>
                </a:solidFill>
              </a:rPr>
              <a:t>:</a:t>
            </a:r>
          </a:p>
          <a:p>
            <a:pPr algn="just"/>
            <a:endParaRPr lang="ru-RU" sz="1050" dirty="0"/>
          </a:p>
        </p:txBody>
      </p:sp>
      <p:sp>
        <p:nvSpPr>
          <p:cNvPr id="34" name="TextBox 33"/>
          <p:cNvSpPr txBox="1"/>
          <p:nvPr/>
        </p:nvSpPr>
        <p:spPr>
          <a:xfrm>
            <a:off x="472159" y="2461211"/>
            <a:ext cx="1008112" cy="480131"/>
          </a:xfrm>
          <a:prstGeom prst="rect">
            <a:avLst/>
          </a:prstGeom>
          <a:noFill/>
        </p:spPr>
        <p:txBody>
          <a:bodyPr wrap="square" rtlCol="0">
            <a:spAutoFit/>
          </a:bodyPr>
          <a:lstStyle/>
          <a:p>
            <a:pPr algn="ctr">
              <a:lnSpc>
                <a:spcPct val="90000"/>
              </a:lnSpc>
            </a:pPr>
            <a:r>
              <a:rPr lang="zh-CN" altLang="en-US" sz="1200" dirty="0"/>
              <a:t>微型企业</a:t>
            </a:r>
            <a:r>
              <a:rPr lang="ru-RU" sz="1600" b="1" dirty="0">
                <a:solidFill>
                  <a:schemeClr val="accent6">
                    <a:lumMod val="75000"/>
                  </a:schemeClr>
                </a:solidFill>
              </a:rPr>
              <a:t>9</a:t>
            </a:r>
            <a:r>
              <a:rPr lang="en-US" sz="1600" b="1" dirty="0">
                <a:solidFill>
                  <a:schemeClr val="accent6">
                    <a:lumMod val="75000"/>
                  </a:schemeClr>
                </a:solidFill>
              </a:rPr>
              <a:t>5</a:t>
            </a:r>
            <a:r>
              <a:rPr lang="ru-RU" sz="1600" b="1" dirty="0">
                <a:solidFill>
                  <a:schemeClr val="accent6">
                    <a:lumMod val="75000"/>
                  </a:schemeClr>
                </a:solidFill>
              </a:rPr>
              <a:t>%</a:t>
            </a:r>
            <a:r>
              <a:rPr lang="ru-RU" sz="1200" i="1" dirty="0">
                <a:solidFill>
                  <a:srgbClr val="FF0000"/>
                </a:solidFill>
              </a:rPr>
              <a:t> </a:t>
            </a:r>
          </a:p>
        </p:txBody>
      </p:sp>
      <p:sp>
        <p:nvSpPr>
          <p:cNvPr id="35" name="TextBox 34"/>
          <p:cNvSpPr txBox="1"/>
          <p:nvPr/>
        </p:nvSpPr>
        <p:spPr>
          <a:xfrm>
            <a:off x="1799692" y="2461211"/>
            <a:ext cx="1008112" cy="480131"/>
          </a:xfrm>
          <a:prstGeom prst="rect">
            <a:avLst/>
          </a:prstGeom>
          <a:noFill/>
        </p:spPr>
        <p:txBody>
          <a:bodyPr wrap="square" rtlCol="0">
            <a:spAutoFit/>
          </a:bodyPr>
          <a:lstStyle/>
          <a:p>
            <a:pPr algn="ctr">
              <a:lnSpc>
                <a:spcPct val="90000"/>
              </a:lnSpc>
            </a:pPr>
            <a:r>
              <a:rPr lang="zh-CN" altLang="en-US" sz="1200" dirty="0"/>
              <a:t>小企业</a:t>
            </a:r>
            <a:endParaRPr lang="ru-RU" altLang="zh-CN" sz="1200" dirty="0"/>
          </a:p>
          <a:p>
            <a:pPr algn="ctr">
              <a:lnSpc>
                <a:spcPct val="90000"/>
              </a:lnSpc>
            </a:pPr>
            <a:r>
              <a:rPr lang="en-US" sz="1600" b="1" dirty="0">
                <a:solidFill>
                  <a:schemeClr val="accent6">
                    <a:lumMod val="75000"/>
                  </a:schemeClr>
                </a:solidFill>
              </a:rPr>
              <a:t>4</a:t>
            </a:r>
            <a:r>
              <a:rPr lang="ru-RU" sz="1600" b="1" dirty="0">
                <a:solidFill>
                  <a:schemeClr val="accent6">
                    <a:lumMod val="75000"/>
                  </a:schemeClr>
                </a:solidFill>
              </a:rPr>
              <a:t>,</a:t>
            </a:r>
            <a:r>
              <a:rPr lang="en-US" sz="1600" b="1" dirty="0">
                <a:solidFill>
                  <a:schemeClr val="accent6">
                    <a:lumMod val="75000"/>
                  </a:schemeClr>
                </a:solidFill>
              </a:rPr>
              <a:t>8</a:t>
            </a:r>
            <a:r>
              <a:rPr lang="ru-RU" sz="1600" b="1" dirty="0">
                <a:solidFill>
                  <a:schemeClr val="accent6">
                    <a:lumMod val="75000"/>
                  </a:schemeClr>
                </a:solidFill>
              </a:rPr>
              <a:t>%</a:t>
            </a:r>
            <a:r>
              <a:rPr lang="ru-RU" sz="1500" b="1" dirty="0">
                <a:solidFill>
                  <a:schemeClr val="accent6">
                    <a:lumMod val="75000"/>
                  </a:schemeClr>
                </a:solidFill>
              </a:rPr>
              <a:t> </a:t>
            </a:r>
          </a:p>
        </p:txBody>
      </p:sp>
      <p:sp>
        <p:nvSpPr>
          <p:cNvPr id="36" name="TextBox 35"/>
          <p:cNvSpPr txBox="1"/>
          <p:nvPr/>
        </p:nvSpPr>
        <p:spPr>
          <a:xfrm>
            <a:off x="3079313" y="2461211"/>
            <a:ext cx="1008112" cy="480131"/>
          </a:xfrm>
          <a:prstGeom prst="rect">
            <a:avLst/>
          </a:prstGeom>
          <a:noFill/>
        </p:spPr>
        <p:txBody>
          <a:bodyPr wrap="square" rtlCol="0">
            <a:spAutoFit/>
          </a:bodyPr>
          <a:lstStyle/>
          <a:p>
            <a:pPr algn="ctr">
              <a:lnSpc>
                <a:spcPct val="90000"/>
              </a:lnSpc>
            </a:pPr>
            <a:r>
              <a:rPr lang="zh-CN" altLang="en-US" sz="1200" dirty="0"/>
              <a:t>中型企</a:t>
            </a:r>
            <a:r>
              <a:rPr lang="zh-CN" altLang="en-US" sz="1200" dirty="0" smtClean="0"/>
              <a:t>业</a:t>
            </a:r>
            <a:endParaRPr lang="en-US" altLang="zh-CN" sz="1200" dirty="0" smtClean="0"/>
          </a:p>
          <a:p>
            <a:pPr algn="ctr">
              <a:lnSpc>
                <a:spcPct val="90000"/>
              </a:lnSpc>
            </a:pPr>
            <a:r>
              <a:rPr lang="ru-RU" sz="1600" b="1" dirty="0" smtClean="0">
                <a:solidFill>
                  <a:schemeClr val="accent6">
                    <a:lumMod val="75000"/>
                  </a:schemeClr>
                </a:solidFill>
              </a:rPr>
              <a:t>0,</a:t>
            </a:r>
            <a:r>
              <a:rPr lang="en-US" sz="1600" b="1" dirty="0">
                <a:solidFill>
                  <a:schemeClr val="accent6">
                    <a:lumMod val="75000"/>
                  </a:schemeClr>
                </a:solidFill>
              </a:rPr>
              <a:t>2</a:t>
            </a:r>
            <a:r>
              <a:rPr lang="ru-RU" sz="1600" b="1" dirty="0">
                <a:solidFill>
                  <a:schemeClr val="accent6">
                    <a:lumMod val="75000"/>
                  </a:schemeClr>
                </a:solidFill>
              </a:rPr>
              <a:t>% </a:t>
            </a:r>
          </a:p>
        </p:txBody>
      </p:sp>
      <p:sp>
        <p:nvSpPr>
          <p:cNvPr id="38" name="TextBox 37"/>
          <p:cNvSpPr txBox="1"/>
          <p:nvPr/>
        </p:nvSpPr>
        <p:spPr>
          <a:xfrm>
            <a:off x="251520" y="3032956"/>
            <a:ext cx="4104456" cy="523220"/>
          </a:xfrm>
          <a:prstGeom prst="rect">
            <a:avLst/>
          </a:prstGeom>
          <a:noFill/>
        </p:spPr>
        <p:txBody>
          <a:bodyPr wrap="square" rtlCol="0">
            <a:spAutoFit/>
          </a:bodyPr>
          <a:lstStyle/>
          <a:p>
            <a:pPr algn="just"/>
            <a:r>
              <a:rPr lang="zh-CN" altLang="en-US" sz="1400" dirty="0"/>
              <a:t>布拉戈维申斯克市所有企业和组织的平均雇员人数占中小企业的比例得到</a:t>
            </a:r>
            <a:r>
              <a:rPr lang="en-US" altLang="zh-CN" sz="1400" b="1" dirty="0">
                <a:solidFill>
                  <a:srgbClr val="0070C0"/>
                </a:solidFill>
              </a:rPr>
              <a:t>70</a:t>
            </a:r>
            <a:r>
              <a:rPr lang="ru-RU" sz="1400" b="1" dirty="0">
                <a:solidFill>
                  <a:srgbClr val="0070C0"/>
                </a:solidFill>
              </a:rPr>
              <a:t>,</a:t>
            </a:r>
            <a:r>
              <a:rPr lang="en-US" altLang="zh-CN" sz="1400" b="1" dirty="0">
                <a:solidFill>
                  <a:srgbClr val="0070C0"/>
                </a:solidFill>
              </a:rPr>
              <a:t>1</a:t>
            </a:r>
            <a:r>
              <a:rPr lang="ru-RU" sz="1400" b="1" dirty="0">
                <a:solidFill>
                  <a:srgbClr val="0070C0"/>
                </a:solidFill>
              </a:rPr>
              <a:t>%.</a:t>
            </a:r>
          </a:p>
        </p:txBody>
      </p:sp>
      <p:sp>
        <p:nvSpPr>
          <p:cNvPr id="39" name="TextBox 38"/>
          <p:cNvSpPr txBox="1"/>
          <p:nvPr/>
        </p:nvSpPr>
        <p:spPr>
          <a:xfrm>
            <a:off x="209331" y="3808584"/>
            <a:ext cx="2478091" cy="674031"/>
          </a:xfrm>
          <a:prstGeom prst="rect">
            <a:avLst/>
          </a:prstGeom>
          <a:noFill/>
        </p:spPr>
        <p:txBody>
          <a:bodyPr wrap="square" rtlCol="0">
            <a:spAutoFit/>
          </a:bodyPr>
          <a:lstStyle/>
          <a:p>
            <a:pPr algn="ctr">
              <a:lnSpc>
                <a:spcPct val="90000"/>
              </a:lnSpc>
            </a:pPr>
            <a:r>
              <a:rPr lang="zh-CN" altLang="en-US" sz="1200" dirty="0"/>
              <a:t>从商品销售收入（工程，服务）</a:t>
            </a:r>
            <a:endParaRPr lang="ru-RU" sz="1200" b="1" dirty="0"/>
          </a:p>
          <a:p>
            <a:pPr algn="ctr">
              <a:lnSpc>
                <a:spcPct val="90000"/>
              </a:lnSpc>
            </a:pPr>
            <a:r>
              <a:rPr lang="ru-RU" sz="1600" b="1" dirty="0">
                <a:solidFill>
                  <a:schemeClr val="accent6">
                    <a:lumMod val="75000"/>
                  </a:schemeClr>
                </a:solidFill>
              </a:rPr>
              <a:t>180 526,9</a:t>
            </a:r>
          </a:p>
          <a:p>
            <a:pPr algn="ctr">
              <a:lnSpc>
                <a:spcPct val="90000"/>
              </a:lnSpc>
            </a:pPr>
            <a:r>
              <a:rPr lang="zh-CN" altLang="en-US" sz="1400" b="1" dirty="0">
                <a:solidFill>
                  <a:schemeClr val="accent6">
                    <a:lumMod val="75000"/>
                  </a:schemeClr>
                </a:solidFill>
              </a:rPr>
              <a:t>百万卢布</a:t>
            </a:r>
            <a:r>
              <a:rPr lang="ru-RU" sz="1400" dirty="0"/>
              <a:t> </a:t>
            </a:r>
          </a:p>
        </p:txBody>
      </p:sp>
      <p:sp>
        <p:nvSpPr>
          <p:cNvPr id="40" name="TextBox 39"/>
          <p:cNvSpPr txBox="1"/>
          <p:nvPr/>
        </p:nvSpPr>
        <p:spPr>
          <a:xfrm>
            <a:off x="2657603" y="3808583"/>
            <a:ext cx="1656184" cy="674031"/>
          </a:xfrm>
          <a:prstGeom prst="rect">
            <a:avLst/>
          </a:prstGeom>
          <a:noFill/>
        </p:spPr>
        <p:txBody>
          <a:bodyPr wrap="square" rtlCol="0">
            <a:spAutoFit/>
          </a:bodyPr>
          <a:lstStyle/>
          <a:p>
            <a:pPr algn="ctr">
              <a:lnSpc>
                <a:spcPct val="90000"/>
              </a:lnSpc>
            </a:pPr>
            <a:r>
              <a:rPr lang="zh-CN" altLang="en-US" sz="1200" dirty="0"/>
              <a:t>税收</a:t>
            </a:r>
            <a:endParaRPr lang="ru-RU" sz="1200" b="1" dirty="0"/>
          </a:p>
          <a:p>
            <a:pPr algn="ctr">
              <a:lnSpc>
                <a:spcPct val="90000"/>
              </a:lnSpc>
            </a:pPr>
            <a:r>
              <a:rPr lang="ru-RU" sz="1600" b="1" dirty="0">
                <a:solidFill>
                  <a:schemeClr val="accent6">
                    <a:lumMod val="75000"/>
                  </a:schemeClr>
                </a:solidFill>
              </a:rPr>
              <a:t>1</a:t>
            </a:r>
            <a:r>
              <a:rPr lang="en-US" altLang="zh-CN" sz="1600" b="1" dirty="0">
                <a:solidFill>
                  <a:schemeClr val="accent6">
                    <a:lumMod val="75000"/>
                  </a:schemeClr>
                </a:solidFill>
              </a:rPr>
              <a:t>9</a:t>
            </a:r>
            <a:r>
              <a:rPr lang="ru-RU" sz="1600" b="1" dirty="0">
                <a:solidFill>
                  <a:schemeClr val="accent6">
                    <a:lumMod val="75000"/>
                  </a:schemeClr>
                </a:solidFill>
              </a:rPr>
              <a:t> </a:t>
            </a:r>
            <a:r>
              <a:rPr lang="en-US" altLang="zh-CN" sz="1600" b="1" dirty="0">
                <a:solidFill>
                  <a:schemeClr val="accent6">
                    <a:lumMod val="75000"/>
                  </a:schemeClr>
                </a:solidFill>
              </a:rPr>
              <a:t>416,2</a:t>
            </a:r>
            <a:r>
              <a:rPr lang="ru-RU" sz="1600" b="1" dirty="0">
                <a:solidFill>
                  <a:schemeClr val="accent6">
                    <a:lumMod val="75000"/>
                  </a:schemeClr>
                </a:solidFill>
              </a:rPr>
              <a:t> </a:t>
            </a:r>
          </a:p>
          <a:p>
            <a:pPr algn="ctr">
              <a:lnSpc>
                <a:spcPct val="90000"/>
              </a:lnSpc>
            </a:pPr>
            <a:r>
              <a:rPr lang="zh-CN" altLang="en-US" sz="1400" b="1" dirty="0">
                <a:solidFill>
                  <a:schemeClr val="accent6">
                    <a:lumMod val="75000"/>
                  </a:schemeClr>
                </a:solidFill>
              </a:rPr>
              <a:t>百万卢布</a:t>
            </a:r>
            <a:endParaRPr lang="ru-RU" sz="2000" dirty="0"/>
          </a:p>
        </p:txBody>
      </p:sp>
      <p:sp>
        <p:nvSpPr>
          <p:cNvPr id="3" name="TextBox 2"/>
          <p:cNvSpPr txBox="1"/>
          <p:nvPr/>
        </p:nvSpPr>
        <p:spPr>
          <a:xfrm>
            <a:off x="539552" y="4509121"/>
            <a:ext cx="3528392" cy="338554"/>
          </a:xfrm>
          <a:prstGeom prst="rect">
            <a:avLst/>
          </a:prstGeom>
          <a:noFill/>
        </p:spPr>
        <p:txBody>
          <a:bodyPr wrap="square" rtlCol="0">
            <a:spAutoFit/>
          </a:bodyPr>
          <a:lstStyle/>
          <a:p>
            <a:pPr algn="ctr">
              <a:spcBef>
                <a:spcPct val="20000"/>
              </a:spcBef>
            </a:pPr>
            <a:r>
              <a:rPr lang="zh-CN" altLang="en-US" sz="1600" b="1" dirty="0">
                <a:solidFill>
                  <a:srgbClr val="0070C0"/>
                </a:solidFill>
              </a:rPr>
              <a:t>支持中小企业的方向</a:t>
            </a:r>
            <a:endParaRPr lang="ru-RU" sz="1600" b="1" dirty="0">
              <a:solidFill>
                <a:srgbClr val="0070C0"/>
              </a:solidFill>
            </a:endParaRPr>
          </a:p>
        </p:txBody>
      </p:sp>
      <p:sp>
        <p:nvSpPr>
          <p:cNvPr id="32" name="TextBox 31"/>
          <p:cNvSpPr txBox="1"/>
          <p:nvPr/>
        </p:nvSpPr>
        <p:spPr>
          <a:xfrm>
            <a:off x="4716016" y="1268760"/>
            <a:ext cx="4032448" cy="338554"/>
          </a:xfrm>
          <a:prstGeom prst="rect">
            <a:avLst/>
          </a:prstGeom>
          <a:noFill/>
        </p:spPr>
        <p:txBody>
          <a:bodyPr wrap="square" rtlCol="0">
            <a:spAutoFit/>
          </a:bodyPr>
          <a:lstStyle/>
          <a:p>
            <a:pPr algn="ctr"/>
            <a:r>
              <a:rPr lang="zh-CN" altLang="en-US" sz="1600" b="1" dirty="0">
                <a:solidFill>
                  <a:schemeClr val="accent6">
                    <a:lumMod val="75000"/>
                  </a:schemeClr>
                </a:solidFill>
              </a:rPr>
              <a:t>按经济活动类型划分的小企业百分比</a:t>
            </a:r>
          </a:p>
        </p:txBody>
      </p:sp>
      <p:sp>
        <p:nvSpPr>
          <p:cNvPr id="22" name="TextBox 21"/>
          <p:cNvSpPr txBox="1"/>
          <p:nvPr/>
        </p:nvSpPr>
        <p:spPr>
          <a:xfrm>
            <a:off x="251520" y="4847675"/>
            <a:ext cx="4104456" cy="1384995"/>
          </a:xfrm>
          <a:prstGeom prst="rect">
            <a:avLst/>
          </a:prstGeom>
          <a:noFill/>
        </p:spPr>
        <p:txBody>
          <a:bodyPr wrap="square" rtlCol="0">
            <a:spAutoFit/>
          </a:bodyPr>
          <a:lstStyle/>
          <a:p>
            <a:pPr lvl="0"/>
            <a:r>
              <a:rPr lang="zh-CN" altLang="en-US" sz="1400" dirty="0"/>
              <a:t>布市的中小企业在</a:t>
            </a:r>
            <a:r>
              <a:rPr lang="zh-CN" altLang="en-US" sz="1400" b="1" dirty="0">
                <a:solidFill>
                  <a:srgbClr val="0070C0"/>
                </a:solidFill>
              </a:rPr>
              <a:t>“发展中小企业” </a:t>
            </a:r>
            <a:r>
              <a:rPr lang="zh-CN" altLang="en-US" sz="1400" dirty="0"/>
              <a:t>规划框架内收到需要的支持。</a:t>
            </a:r>
            <a:r>
              <a:rPr lang="zh-CN" altLang="en-US" sz="1400" b="1" dirty="0">
                <a:solidFill>
                  <a:srgbClr val="0070C0"/>
                </a:solidFill>
              </a:rPr>
              <a:t>“发展中小企业” </a:t>
            </a:r>
            <a:r>
              <a:rPr lang="zh-CN" altLang="en-US" sz="1400" dirty="0"/>
              <a:t>规划是</a:t>
            </a:r>
            <a:r>
              <a:rPr lang="zh-CN" altLang="en-US" sz="1400" b="1" dirty="0">
                <a:solidFill>
                  <a:srgbClr val="0070C0"/>
                </a:solidFill>
              </a:rPr>
              <a:t>“布拉戈维申斯克的中小企业和旅游业发展</a:t>
            </a:r>
            <a:r>
              <a:rPr lang="en-US" altLang="zh-CN" sz="1400" b="1" dirty="0">
                <a:solidFill>
                  <a:srgbClr val="0070C0"/>
                </a:solidFill>
              </a:rPr>
              <a:t>”</a:t>
            </a:r>
            <a:r>
              <a:rPr lang="zh-CN" altLang="en-US" sz="1400" b="1" dirty="0">
                <a:solidFill>
                  <a:srgbClr val="0070C0"/>
                </a:solidFill>
              </a:rPr>
              <a:t> </a:t>
            </a:r>
            <a:r>
              <a:rPr lang="zh-CN" altLang="en-US" sz="1400" dirty="0"/>
              <a:t>市属计划的部分。</a:t>
            </a:r>
            <a:r>
              <a:rPr lang="en-US" altLang="zh-CN" sz="1400" dirty="0"/>
              <a:t>2014</a:t>
            </a:r>
            <a:r>
              <a:rPr lang="ru-RU" altLang="zh-CN" sz="1400" dirty="0"/>
              <a:t>.</a:t>
            </a:r>
            <a:r>
              <a:rPr lang="en-US" altLang="zh-CN" sz="1400" dirty="0"/>
              <a:t>10</a:t>
            </a:r>
            <a:r>
              <a:rPr lang="ru-RU" altLang="zh-CN" sz="1400" dirty="0"/>
              <a:t>.</a:t>
            </a:r>
            <a:r>
              <a:rPr lang="en-US" altLang="zh-CN" sz="1400" dirty="0"/>
              <a:t>03</a:t>
            </a:r>
            <a:r>
              <a:rPr lang="zh-CN" altLang="en-US" sz="1400" dirty="0"/>
              <a:t>这都是被布市政府核定的。</a:t>
            </a:r>
            <a:endParaRPr lang="en-US" altLang="zh-CN" sz="1400" dirty="0"/>
          </a:p>
          <a:p>
            <a:pPr lvl="0"/>
            <a:r>
              <a:rPr lang="zh-CN" altLang="en-US" sz="1400" dirty="0"/>
              <a:t>支持中小企业的方向包括财政的、财产的、信息的、咨询的、组织的支持。</a:t>
            </a:r>
            <a:endParaRPr lang="ru-RU" sz="1400" dirty="0"/>
          </a:p>
        </p:txBody>
      </p:sp>
      <p:sp>
        <p:nvSpPr>
          <p:cNvPr id="21" name="Прямоугольник 20"/>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21</a:t>
            </a:r>
            <a:endParaRPr lang="ru-RU" sz="2600" b="1" dirty="0">
              <a:cs typeface="Times New Roman" pitchFamily="18" charset="0"/>
            </a:endParaRPr>
          </a:p>
        </p:txBody>
      </p:sp>
      <p:graphicFrame>
        <p:nvGraphicFramePr>
          <p:cNvPr id="24" name="Диаграмма 23"/>
          <p:cNvGraphicFramePr/>
          <p:nvPr>
            <p:extLst>
              <p:ext uri="{D42A27DB-BD31-4B8C-83A1-F6EECF244321}">
                <p14:modId xmlns:p14="http://schemas.microsoft.com/office/powerpoint/2010/main" val="2762908650"/>
              </p:ext>
            </p:extLst>
          </p:nvPr>
        </p:nvGraphicFramePr>
        <p:xfrm>
          <a:off x="4572000" y="-315416"/>
          <a:ext cx="4541915" cy="72152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671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3 (1).jpg"/>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14679"/>
          <a:stretch/>
        </p:blipFill>
        <p:spPr bwMode="auto">
          <a:xfrm>
            <a:off x="0" y="-14670"/>
            <a:ext cx="9143999" cy="687267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22</a:t>
            </a:r>
            <a:endParaRPr lang="ru-RU" sz="2600" b="1" dirty="0">
              <a:cs typeface="Times New Roman" pitchFamily="18" charset="0"/>
            </a:endParaRPr>
          </a:p>
        </p:txBody>
      </p:sp>
    </p:spTree>
    <p:extLst>
      <p:ext uri="{BB962C8B-B14F-4D97-AF65-F5344CB8AC3E}">
        <p14:creationId xmlns:p14="http://schemas.microsoft.com/office/powerpoint/2010/main" val="3840855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16150"/>
            <a:ext cx="1859805" cy="492443"/>
          </a:xfrm>
          <a:prstGeom prst="rect">
            <a:avLst/>
          </a:prstGeom>
        </p:spPr>
        <p:txBody>
          <a:bodyPr wrap="none">
            <a:spAutoFit/>
          </a:bodyPr>
          <a:lstStyle/>
          <a:p>
            <a:r>
              <a:rPr lang="zh-CN" altLang="en-US" sz="2600" b="1" dirty="0">
                <a:solidFill>
                  <a:schemeClr val="bg1"/>
                </a:solidFill>
                <a:cs typeface="Arial" pitchFamily="34" charset="0"/>
              </a:rPr>
              <a:t>投资吸引力</a:t>
            </a:r>
          </a:p>
        </p:txBody>
      </p:sp>
      <p:sp>
        <p:nvSpPr>
          <p:cNvPr id="10" name="Объект 8"/>
          <p:cNvSpPr txBox="1">
            <a:spLocks/>
          </p:cNvSpPr>
          <p:nvPr/>
        </p:nvSpPr>
        <p:spPr>
          <a:xfrm>
            <a:off x="4572000" y="1700808"/>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50"/>
              </a:spcBef>
              <a:buClr>
                <a:srgbClr val="0070C0"/>
              </a:buClr>
              <a:buNone/>
            </a:pPr>
            <a:endParaRPr lang="ru-RU" sz="950" b="1" dirty="0">
              <a:solidFill>
                <a:srgbClr val="0070C0"/>
              </a:solidFill>
            </a:endParaRPr>
          </a:p>
        </p:txBody>
      </p:sp>
      <p:sp>
        <p:nvSpPr>
          <p:cNvPr id="11" name="TextBox 10"/>
          <p:cNvSpPr txBox="1"/>
          <p:nvPr/>
        </p:nvSpPr>
        <p:spPr>
          <a:xfrm>
            <a:off x="4607116" y="4869160"/>
            <a:ext cx="4427984" cy="584775"/>
          </a:xfrm>
          <a:prstGeom prst="rect">
            <a:avLst/>
          </a:prstGeom>
          <a:noFill/>
        </p:spPr>
        <p:txBody>
          <a:bodyPr wrap="square" rtlCol="0">
            <a:spAutoFit/>
          </a:bodyPr>
          <a:lstStyle/>
          <a:p>
            <a:pPr lvl="0" algn="ctr"/>
            <a:r>
              <a:rPr lang="en-US" altLang="zh-CN" sz="1600" b="1" dirty="0" smtClean="0">
                <a:solidFill>
                  <a:srgbClr val="F79646">
                    <a:lumMod val="75000"/>
                  </a:srgbClr>
                </a:solidFill>
              </a:rPr>
              <a:t>《</a:t>
            </a:r>
            <a:r>
              <a:rPr lang="zh-CN" altLang="en-US" sz="1600" b="1" dirty="0" smtClean="0">
                <a:solidFill>
                  <a:srgbClr val="F79646">
                    <a:lumMod val="75000"/>
                  </a:srgbClr>
                </a:solidFill>
              </a:rPr>
              <a:t>增</a:t>
            </a:r>
            <a:r>
              <a:rPr lang="zh-CN" altLang="en-US" sz="1600" b="1" dirty="0">
                <a:solidFill>
                  <a:srgbClr val="F79646">
                    <a:lumMod val="75000"/>
                  </a:srgbClr>
                </a:solidFill>
              </a:rPr>
              <a:t>长</a:t>
            </a:r>
            <a:r>
              <a:rPr lang="zh-CN" altLang="en-US" sz="1600" b="1" dirty="0" smtClean="0">
                <a:solidFill>
                  <a:srgbClr val="F79646">
                    <a:lumMod val="75000"/>
                  </a:srgbClr>
                </a:solidFill>
              </a:rPr>
              <a:t>点</a:t>
            </a:r>
            <a:r>
              <a:rPr lang="en-US" altLang="zh-CN" sz="1600" b="1" dirty="0" smtClean="0">
                <a:solidFill>
                  <a:srgbClr val="F79646">
                    <a:lumMod val="75000"/>
                  </a:srgbClr>
                </a:solidFill>
              </a:rPr>
              <a:t>》</a:t>
            </a:r>
            <a:r>
              <a:rPr lang="zh-CN" altLang="en-US" sz="1600" b="1" dirty="0" smtClean="0">
                <a:solidFill>
                  <a:srgbClr val="F79646">
                    <a:lumMod val="75000"/>
                  </a:srgbClr>
                </a:solidFill>
              </a:rPr>
              <a:t>结</a:t>
            </a:r>
            <a:r>
              <a:rPr lang="zh-CN" altLang="en-US" sz="1600" b="1" dirty="0">
                <a:solidFill>
                  <a:srgbClr val="F79646">
                    <a:lumMod val="75000"/>
                  </a:srgbClr>
                </a:solidFill>
              </a:rPr>
              <a:t>构</a:t>
            </a:r>
          </a:p>
          <a:p>
            <a:pPr lvl="0" algn="ctr"/>
            <a:r>
              <a:rPr lang="zh-CN" altLang="en-US" sz="1600" b="1" dirty="0">
                <a:solidFill>
                  <a:srgbClr val="F79646">
                    <a:lumMod val="75000"/>
                  </a:srgbClr>
                </a:solidFill>
              </a:rPr>
              <a:t>布拉戈维申斯克市</a:t>
            </a:r>
            <a:endParaRPr lang="ru-RU" sz="1600" b="1" dirty="0">
              <a:solidFill>
                <a:srgbClr val="F79646">
                  <a:lumMod val="75000"/>
                </a:srgbClr>
              </a:solidFill>
            </a:endParaRP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9511" y="1530511"/>
            <a:ext cx="4384559" cy="4647426"/>
          </a:xfrm>
          <a:prstGeom prst="rect">
            <a:avLst/>
          </a:prstGeom>
          <a:noFill/>
        </p:spPr>
        <p:txBody>
          <a:bodyPr wrap="square" rtlCol="0">
            <a:spAutoFit/>
          </a:bodyPr>
          <a:lstStyle/>
          <a:p>
            <a:pPr lvl="0">
              <a:defRPr/>
            </a:pPr>
            <a:r>
              <a:rPr lang="zh-CN" altLang="en-US" sz="1400" b="1" dirty="0">
                <a:solidFill>
                  <a:srgbClr val="0070C0"/>
                </a:solidFill>
                <a:ea typeface="宋体" panose="02010600030101010101" pitchFamily="2" charset="-122"/>
              </a:rPr>
              <a:t>规模</a:t>
            </a:r>
            <a:endParaRPr lang="ru-RU" altLang="zh-CN" sz="1400" b="1" dirty="0">
              <a:solidFill>
                <a:srgbClr val="0070C0"/>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布拉戈维申斯克是阿州行政中心。人口</a:t>
            </a:r>
            <a:r>
              <a:rPr lang="ru-RU" sz="1200" dirty="0">
                <a:solidFill>
                  <a:prstClr val="black"/>
                </a:solidFill>
              </a:rPr>
              <a:t>—</a:t>
            </a:r>
            <a:r>
              <a:rPr lang="ru-RU" sz="1400" b="1" dirty="0">
                <a:solidFill>
                  <a:srgbClr val="F79646">
                    <a:lumMod val="75000"/>
                  </a:srgbClr>
                </a:solidFill>
              </a:rPr>
              <a:t>24.</a:t>
            </a:r>
            <a:r>
              <a:rPr lang="en-US" sz="1400" b="1" dirty="0">
                <a:solidFill>
                  <a:srgbClr val="F79646">
                    <a:lumMod val="75000"/>
                  </a:srgbClr>
                </a:solidFill>
              </a:rPr>
              <a:t>56</a:t>
            </a:r>
            <a:r>
              <a:rPr lang="zh-CN" altLang="en-US" sz="1200" dirty="0">
                <a:solidFill>
                  <a:prstClr val="black"/>
                </a:solidFill>
                <a:ea typeface="宋体" panose="02010600030101010101" pitchFamily="2" charset="-122"/>
              </a:rPr>
              <a:t>万人，</a:t>
            </a:r>
            <a:endParaRPr lang="ru-RU" altLang="zh-CN" sz="1200" dirty="0">
              <a:solidFill>
                <a:prstClr val="black"/>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面积在远东排名第</a:t>
            </a:r>
            <a:r>
              <a:rPr lang="zh-CN" altLang="en-US" sz="1200" dirty="0" smtClean="0">
                <a:solidFill>
                  <a:prstClr val="black"/>
                </a:solidFill>
                <a:ea typeface="宋体" panose="02010600030101010101" pitchFamily="2" charset="-122"/>
              </a:rPr>
              <a:t>六。</a:t>
            </a:r>
            <a:endParaRPr lang="ru-RU" altLang="zh-CN" sz="1200" dirty="0">
              <a:solidFill>
                <a:prstClr val="black"/>
              </a:solidFill>
              <a:ea typeface="宋体" panose="02010600030101010101" pitchFamily="2" charset="-122"/>
            </a:endParaRPr>
          </a:p>
          <a:p>
            <a:pPr lvl="0">
              <a:defRPr/>
            </a:pPr>
            <a:endParaRPr lang="en-US" altLang="zh-CN" sz="1600" b="1" dirty="0" smtClean="0">
              <a:solidFill>
                <a:srgbClr val="1F497D">
                  <a:lumMod val="60000"/>
                  <a:lumOff val="40000"/>
                </a:srgbClr>
              </a:solidFill>
              <a:ea typeface="宋体" panose="02010600030101010101" pitchFamily="2" charset="-122"/>
            </a:endParaRPr>
          </a:p>
          <a:p>
            <a:pPr lvl="0">
              <a:defRPr/>
            </a:pPr>
            <a:r>
              <a:rPr lang="zh-CN" altLang="en-US" sz="1400" b="1" dirty="0" smtClean="0">
                <a:solidFill>
                  <a:srgbClr val="0070C0"/>
                </a:solidFill>
                <a:ea typeface="宋体" panose="02010600030101010101" pitchFamily="2" charset="-122"/>
              </a:rPr>
              <a:t>有</a:t>
            </a:r>
            <a:r>
              <a:rPr lang="zh-CN" altLang="en-US" sz="1400" b="1" dirty="0">
                <a:solidFill>
                  <a:srgbClr val="0070C0"/>
                </a:solidFill>
                <a:ea typeface="宋体" panose="02010600030101010101" pitchFamily="2" charset="-122"/>
              </a:rPr>
              <a:t>利的地理位置</a:t>
            </a:r>
            <a:endParaRPr lang="ru-RU" altLang="zh-CN" sz="1400" b="1" dirty="0">
              <a:solidFill>
                <a:srgbClr val="0070C0"/>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布市坐落在阿穆尔河左岸、结雅河右岸。俄罗斯唯一一个位于国家边境的区域行政中心，中国黑河市位于阿穆尔河右岸。有铁路可通往穿越西伯利亚的干</a:t>
            </a:r>
            <a:r>
              <a:rPr lang="zh-CN" altLang="en-US" sz="1200" dirty="0" smtClean="0">
                <a:solidFill>
                  <a:prstClr val="black"/>
                </a:solidFill>
                <a:ea typeface="宋体" panose="02010600030101010101" pitchFamily="2" charset="-122"/>
              </a:rPr>
              <a:t>线。</a:t>
            </a:r>
            <a:endParaRPr lang="ru-RU" altLang="zh-CN" sz="1200" dirty="0">
              <a:solidFill>
                <a:prstClr val="black"/>
              </a:solidFill>
              <a:ea typeface="宋体" panose="02010600030101010101" pitchFamily="2" charset="-122"/>
            </a:endParaRPr>
          </a:p>
          <a:p>
            <a:pPr lvl="0">
              <a:defRPr/>
            </a:pPr>
            <a:endParaRPr lang="en-US" altLang="zh-CN" sz="1600" b="1" dirty="0" smtClean="0">
              <a:solidFill>
                <a:srgbClr val="1F497D">
                  <a:lumMod val="60000"/>
                  <a:lumOff val="40000"/>
                </a:srgbClr>
              </a:solidFill>
              <a:ea typeface="宋体" panose="02010600030101010101" pitchFamily="2" charset="-122"/>
            </a:endParaRPr>
          </a:p>
          <a:p>
            <a:pPr lvl="0">
              <a:defRPr/>
            </a:pPr>
            <a:r>
              <a:rPr lang="zh-CN" altLang="en-US" sz="1400" b="1" dirty="0" smtClean="0">
                <a:solidFill>
                  <a:srgbClr val="0070C0"/>
                </a:solidFill>
                <a:ea typeface="宋体" panose="02010600030101010101" pitchFamily="2" charset="-122"/>
              </a:rPr>
              <a:t>发</a:t>
            </a:r>
            <a:r>
              <a:rPr lang="zh-CN" altLang="en-US" sz="1400" b="1" dirty="0">
                <a:solidFill>
                  <a:srgbClr val="0070C0"/>
                </a:solidFill>
                <a:ea typeface="宋体" panose="02010600030101010101" pitchFamily="2" charset="-122"/>
              </a:rPr>
              <a:t>达的职业教育体系</a:t>
            </a:r>
            <a:endParaRPr lang="ru-RU" sz="1400" dirty="0">
              <a:solidFill>
                <a:srgbClr val="0070C0"/>
              </a:solidFill>
            </a:endParaRPr>
          </a:p>
          <a:p>
            <a:pPr lvl="0">
              <a:defRPr/>
            </a:pPr>
            <a:r>
              <a:rPr lang="zh-CN" altLang="en-US" sz="1200" dirty="0">
                <a:solidFill>
                  <a:prstClr val="black"/>
                </a:solidFill>
                <a:ea typeface="宋体" panose="02010600030101010101" pitchFamily="2" charset="-122"/>
              </a:rPr>
              <a:t>布市有发达的中等和高等学校、科研院校体系</a:t>
            </a:r>
            <a:r>
              <a:rPr lang="zh-CN" altLang="en-US" sz="1200" dirty="0" smtClean="0">
                <a:solidFill>
                  <a:prstClr val="black"/>
                </a:solidFill>
                <a:ea typeface="宋体" panose="02010600030101010101" pitchFamily="2" charset="-122"/>
              </a:rPr>
              <a:t>。</a:t>
            </a:r>
            <a:endParaRPr lang="ru-RU" sz="1200" dirty="0">
              <a:solidFill>
                <a:prstClr val="black"/>
              </a:solidFill>
            </a:endParaRPr>
          </a:p>
          <a:p>
            <a:pPr lvl="0">
              <a:defRPr/>
            </a:pPr>
            <a:endParaRPr lang="en-US" altLang="zh-CN" sz="1600" b="1" dirty="0" smtClean="0">
              <a:solidFill>
                <a:srgbClr val="1F497D">
                  <a:lumMod val="60000"/>
                  <a:lumOff val="40000"/>
                </a:srgbClr>
              </a:solidFill>
              <a:ea typeface="宋体" panose="02010600030101010101" pitchFamily="2" charset="-122"/>
            </a:endParaRPr>
          </a:p>
          <a:p>
            <a:pPr lvl="0">
              <a:defRPr/>
            </a:pPr>
            <a:r>
              <a:rPr lang="zh-CN" altLang="en-US" sz="1400" b="1" dirty="0" smtClean="0">
                <a:solidFill>
                  <a:srgbClr val="0070C0"/>
                </a:solidFill>
                <a:ea typeface="宋体" panose="02010600030101010101" pitchFamily="2" charset="-122"/>
              </a:rPr>
              <a:t>发</a:t>
            </a:r>
            <a:r>
              <a:rPr lang="zh-CN" altLang="en-US" sz="1400" b="1" dirty="0">
                <a:solidFill>
                  <a:srgbClr val="0070C0"/>
                </a:solidFill>
                <a:ea typeface="宋体" panose="02010600030101010101" pitchFamily="2" charset="-122"/>
              </a:rPr>
              <a:t>达的商业基础设施</a:t>
            </a:r>
            <a:endParaRPr lang="ru-RU" sz="1400" dirty="0">
              <a:solidFill>
                <a:srgbClr val="0070C0"/>
              </a:solidFill>
            </a:endParaRPr>
          </a:p>
          <a:p>
            <a:pPr lvl="0" algn="just">
              <a:defRPr/>
            </a:pPr>
            <a:r>
              <a:rPr lang="zh-CN" altLang="en-US" sz="1200" dirty="0">
                <a:solidFill>
                  <a:prstClr val="black"/>
                </a:solidFill>
                <a:ea typeface="宋体" panose="02010600030101010101" pitchFamily="2" charset="-122"/>
              </a:rPr>
              <a:t>布市有</a:t>
            </a:r>
            <a:r>
              <a:rPr lang="ru-RU" sz="1400" b="1" dirty="0">
                <a:solidFill>
                  <a:srgbClr val="F79646">
                    <a:lumMod val="75000"/>
                  </a:srgbClr>
                </a:solidFill>
              </a:rPr>
              <a:t>2</a:t>
            </a:r>
            <a:r>
              <a:rPr lang="en-US" sz="1400" b="1" dirty="0">
                <a:solidFill>
                  <a:srgbClr val="F79646">
                    <a:lumMod val="75000"/>
                  </a:srgbClr>
                </a:solidFill>
              </a:rPr>
              <a:t>3</a:t>
            </a:r>
            <a:r>
              <a:rPr lang="zh-CN" altLang="en-US" sz="1200" dirty="0">
                <a:solidFill>
                  <a:prstClr val="black"/>
                </a:solidFill>
                <a:ea typeface="宋体" panose="02010600030101010101" pitchFamily="2" charset="-122"/>
              </a:rPr>
              <a:t>家信贷组织、</a:t>
            </a:r>
            <a:r>
              <a:rPr lang="ru-RU" sz="1400" b="1" dirty="0">
                <a:solidFill>
                  <a:srgbClr val="F79646">
                    <a:lumMod val="75000"/>
                  </a:srgbClr>
                </a:solidFill>
              </a:rPr>
              <a:t>13</a:t>
            </a:r>
            <a:r>
              <a:rPr lang="zh-CN" altLang="en-US" sz="1200" dirty="0">
                <a:solidFill>
                  <a:prstClr val="black"/>
                </a:solidFill>
                <a:ea typeface="宋体" panose="02010600030101010101" pitchFamily="2" charset="-122"/>
              </a:rPr>
              <a:t>家保险公司、</a:t>
            </a:r>
            <a:r>
              <a:rPr lang="ru-RU" altLang="zh-CN" sz="1400" b="1" dirty="0" smtClean="0">
                <a:solidFill>
                  <a:srgbClr val="F79646">
                    <a:lumMod val="75000"/>
                  </a:srgbClr>
                </a:solidFill>
                <a:ea typeface="宋体" panose="02010600030101010101" pitchFamily="2" charset="-122"/>
              </a:rPr>
              <a:t>1</a:t>
            </a:r>
            <a:r>
              <a:rPr lang="en-US" altLang="zh-CN" sz="1400" b="1" dirty="0" smtClean="0">
                <a:solidFill>
                  <a:srgbClr val="F79646">
                    <a:lumMod val="75000"/>
                  </a:srgbClr>
                </a:solidFill>
                <a:ea typeface="宋体" panose="02010600030101010101" pitchFamily="2" charset="-122"/>
              </a:rPr>
              <a:t>3</a:t>
            </a:r>
            <a:r>
              <a:rPr lang="zh-CN" altLang="en-US" sz="1200" dirty="0" smtClean="0">
                <a:solidFill>
                  <a:prstClr val="black"/>
                </a:solidFill>
                <a:ea typeface="宋体" panose="02010600030101010101" pitchFamily="2" charset="-122"/>
              </a:rPr>
              <a:t>家</a:t>
            </a:r>
            <a:r>
              <a:rPr lang="zh-CN" altLang="en-US" sz="1200" dirty="0">
                <a:solidFill>
                  <a:prstClr val="black"/>
                </a:solidFill>
                <a:ea typeface="宋体" panose="02010600030101010101" pitchFamily="2" charset="-122"/>
              </a:rPr>
              <a:t>租赁公司，以及咨询公司、审计公司、广告和招聘劳工代理处开展业务</a:t>
            </a:r>
            <a:r>
              <a:rPr lang="zh-CN" altLang="en-US" sz="1200" dirty="0" smtClean="0">
                <a:solidFill>
                  <a:prstClr val="black"/>
                </a:solidFill>
                <a:ea typeface="宋体" panose="02010600030101010101" pitchFamily="2" charset="-122"/>
              </a:rPr>
              <a:t>。</a:t>
            </a:r>
            <a:endParaRPr lang="en-US" altLang="zh-CN" sz="1200" dirty="0" smtClean="0">
              <a:solidFill>
                <a:prstClr val="black"/>
              </a:solidFill>
              <a:ea typeface="宋体" panose="02010600030101010101" pitchFamily="2" charset="-122"/>
            </a:endParaRPr>
          </a:p>
          <a:p>
            <a:pPr lvl="0" algn="just">
              <a:defRPr/>
            </a:pPr>
            <a:endParaRPr lang="en-US" altLang="zh-CN" sz="1600" b="1" dirty="0" smtClean="0">
              <a:solidFill>
                <a:srgbClr val="1F497D">
                  <a:lumMod val="60000"/>
                  <a:lumOff val="40000"/>
                </a:srgbClr>
              </a:solidFill>
              <a:ea typeface="宋体" panose="02010600030101010101" pitchFamily="2" charset="-122"/>
            </a:endParaRPr>
          </a:p>
          <a:p>
            <a:pPr lvl="0" algn="just">
              <a:defRPr/>
            </a:pPr>
            <a:r>
              <a:rPr lang="zh-CN" altLang="en-US" sz="1400" b="1" dirty="0" smtClean="0">
                <a:solidFill>
                  <a:srgbClr val="0070C0"/>
                </a:solidFill>
                <a:ea typeface="宋体" panose="02010600030101010101" pitchFamily="2" charset="-122"/>
              </a:rPr>
              <a:t>城</a:t>
            </a:r>
            <a:r>
              <a:rPr lang="zh-CN" altLang="en-US" sz="1400" b="1" dirty="0">
                <a:solidFill>
                  <a:srgbClr val="0070C0"/>
                </a:solidFill>
                <a:ea typeface="宋体" panose="02010600030101010101" pitchFamily="2" charset="-122"/>
              </a:rPr>
              <a:t>市生活魅力</a:t>
            </a:r>
            <a:endParaRPr lang="ru-RU" sz="1200" b="1" dirty="0">
              <a:solidFill>
                <a:srgbClr val="0070C0"/>
              </a:solidFill>
            </a:endParaRPr>
          </a:p>
          <a:p>
            <a:pPr lvl="0" algn="just">
              <a:defRPr/>
            </a:pPr>
            <a:r>
              <a:rPr lang="zh-CN" altLang="en-US" sz="1200" dirty="0">
                <a:solidFill>
                  <a:prstClr val="black"/>
                </a:solidFill>
                <a:ea typeface="宋体" panose="02010600030101010101" pitchFamily="2" charset="-122"/>
              </a:rPr>
              <a:t>布市有发达的住房市场、发达的消费市场，在医疗组织、保健机构、教育组织和文化组织有高保证率</a:t>
            </a:r>
            <a:r>
              <a:rPr lang="zh-CN" altLang="en-US" sz="1200" dirty="0" smtClean="0">
                <a:solidFill>
                  <a:prstClr val="black"/>
                </a:solidFill>
                <a:ea typeface="宋体" panose="02010600030101010101" pitchFamily="2" charset="-122"/>
              </a:rPr>
              <a:t>。</a:t>
            </a:r>
            <a:endParaRPr lang="en-US" altLang="zh-CN" sz="1200" dirty="0" smtClean="0">
              <a:solidFill>
                <a:prstClr val="black"/>
              </a:solidFill>
              <a:ea typeface="宋体" panose="02010600030101010101" pitchFamily="2" charset="-122"/>
            </a:endParaRPr>
          </a:p>
          <a:p>
            <a:pPr lvl="0" algn="just">
              <a:defRPr/>
            </a:pPr>
            <a:endParaRPr lang="en-US" sz="1200" dirty="0">
              <a:solidFill>
                <a:prstClr val="black"/>
              </a:solidFill>
              <a:ea typeface="宋体" panose="02010600030101010101" pitchFamily="2" charset="-122"/>
            </a:endParaRPr>
          </a:p>
          <a:p>
            <a:pPr lvl="0">
              <a:defRPr/>
            </a:pPr>
            <a:r>
              <a:rPr lang="zh-CN" altLang="en-US" sz="1400" b="1" dirty="0">
                <a:solidFill>
                  <a:srgbClr val="0070C0"/>
                </a:solidFill>
                <a:ea typeface="宋体" panose="02010600030101010101" pitchFamily="2" charset="-122"/>
              </a:rPr>
              <a:t>资源</a:t>
            </a:r>
            <a:endParaRPr lang="ru-RU" altLang="zh-CN" sz="1400" b="1" dirty="0">
              <a:solidFill>
                <a:srgbClr val="0070C0"/>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拥有企业生产建筑材料和食品的资源基</a:t>
            </a:r>
            <a:r>
              <a:rPr lang="zh-CN" altLang="en-US" sz="1200" dirty="0" smtClean="0">
                <a:solidFill>
                  <a:prstClr val="black"/>
                </a:solidFill>
                <a:ea typeface="宋体" panose="02010600030101010101" pitchFamily="2" charset="-122"/>
              </a:rPr>
              <a:t>地。</a:t>
            </a:r>
            <a:endParaRPr lang="ru-RU" sz="1200" dirty="0">
              <a:solidFill>
                <a:prstClr val="black"/>
              </a:solidFill>
            </a:endParaRPr>
          </a:p>
        </p:txBody>
      </p:sp>
      <p:sp>
        <p:nvSpPr>
          <p:cNvPr id="12" name="TextBox 11"/>
          <p:cNvSpPr txBox="1"/>
          <p:nvPr/>
        </p:nvSpPr>
        <p:spPr>
          <a:xfrm>
            <a:off x="179511" y="1249504"/>
            <a:ext cx="4384559" cy="338554"/>
          </a:xfrm>
          <a:prstGeom prst="rect">
            <a:avLst/>
          </a:prstGeom>
          <a:noFill/>
        </p:spPr>
        <p:txBody>
          <a:bodyPr wrap="square" rtlCol="0">
            <a:spAutoFit/>
          </a:bodyPr>
          <a:lstStyle/>
          <a:p>
            <a:pPr algn="ctr"/>
            <a:r>
              <a:rPr lang="zh-CN" altLang="en-US" sz="1600" b="1" dirty="0">
                <a:solidFill>
                  <a:schemeClr val="accent6">
                    <a:lumMod val="75000"/>
                  </a:schemeClr>
                </a:solidFill>
              </a:rPr>
              <a:t>竞争优势</a:t>
            </a:r>
          </a:p>
        </p:txBody>
      </p:sp>
      <p:sp>
        <p:nvSpPr>
          <p:cNvPr id="13" name="TextBox 12"/>
          <p:cNvSpPr txBox="1"/>
          <p:nvPr/>
        </p:nvSpPr>
        <p:spPr>
          <a:xfrm>
            <a:off x="4777022" y="1530511"/>
            <a:ext cx="4088172" cy="3254737"/>
          </a:xfrm>
          <a:prstGeom prst="rect">
            <a:avLst/>
          </a:prstGeom>
          <a:noFill/>
        </p:spPr>
        <p:txBody>
          <a:bodyPr wrap="square" rtlCol="0">
            <a:spAutoFit/>
          </a:bodyPr>
          <a:lstStyle/>
          <a:p>
            <a:pPr lvl="0">
              <a:spcAft>
                <a:spcPts val="600"/>
              </a:spcAft>
              <a:defRPr/>
            </a:pPr>
            <a:r>
              <a:rPr lang="zh-CN" altLang="en-US" sz="1400" b="1" dirty="0">
                <a:solidFill>
                  <a:srgbClr val="0070C0"/>
                </a:solidFill>
                <a:ea typeface="宋体" panose="02010600030101010101" pitchFamily="2" charset="-122"/>
              </a:rPr>
              <a:t>现代化发展设制</a:t>
            </a:r>
            <a:endParaRPr lang="ru-RU" sz="1400" dirty="0">
              <a:solidFill>
                <a:srgbClr val="0070C0"/>
              </a:solidFill>
            </a:endParaRPr>
          </a:p>
          <a:p>
            <a:pPr lvl="0" algn="just">
              <a:spcAft>
                <a:spcPts val="300"/>
              </a:spcAft>
              <a:defRPr/>
            </a:pPr>
            <a:r>
              <a:rPr lang="zh-CN" altLang="en-US" sz="1200" dirty="0">
                <a:solidFill>
                  <a:prstClr val="black"/>
                </a:solidFill>
                <a:ea typeface="宋体" panose="02010600030101010101" pitchFamily="2" charset="-122"/>
              </a:rPr>
              <a:t>市内坐落着阿州和布市现代化发展设制：</a:t>
            </a:r>
            <a:endParaRPr lang="ru-RU" altLang="zh-CN" sz="1200" dirty="0">
              <a:solidFill>
                <a:prstClr val="black"/>
              </a:solidFill>
              <a:ea typeface="宋体" panose="02010600030101010101" pitchFamily="2" charset="-122"/>
            </a:endParaRPr>
          </a:p>
          <a:p>
            <a:pPr marL="171450" lvl="0" indent="-171450">
              <a:buFont typeface="Wingdings" pitchFamily="2" charset="2"/>
              <a:buChar char="ü"/>
              <a:defRPr/>
            </a:pPr>
            <a:r>
              <a:rPr lang="ru-RU" altLang="zh-CN" sz="1200" dirty="0">
                <a:solidFill>
                  <a:prstClr val="black"/>
                </a:solidFill>
                <a:ea typeface="宋体" panose="02010600030101010101" pitchFamily="2" charset="-122"/>
              </a:rPr>
              <a:t> </a:t>
            </a:r>
            <a:r>
              <a:rPr lang="zh-CN" altLang="en-US" sz="1200" dirty="0">
                <a:solidFill>
                  <a:prstClr val="black"/>
                </a:solidFill>
                <a:ea typeface="宋体" panose="02010600030101010101" pitchFamily="2" charset="-122"/>
              </a:rPr>
              <a:t>“我的商务” 商业和投资支持中心</a:t>
            </a:r>
            <a:endParaRPr lang="ru-RU" altLang="zh-CN" sz="1200" dirty="0">
              <a:solidFill>
                <a:prstClr val="black"/>
              </a:solidFill>
              <a:ea typeface="宋体" panose="02010600030101010101" pitchFamily="2" charset="-122"/>
            </a:endParaRPr>
          </a:p>
          <a:p>
            <a:pPr marL="171450" lvl="0" indent="-171450">
              <a:buFont typeface="Wingdings" pitchFamily="2" charset="2"/>
              <a:buChar char="ü"/>
              <a:defRPr/>
            </a:pPr>
            <a:r>
              <a:rPr lang="zh-CN" altLang="en-US" sz="1200" dirty="0">
                <a:solidFill>
                  <a:prstClr val="black"/>
                </a:solidFill>
                <a:ea typeface="宋体" panose="02010600030101010101" pitchFamily="2" charset="-122"/>
              </a:rPr>
              <a:t> 阿州吸引投资分理处</a:t>
            </a:r>
            <a:endParaRPr lang="ru-RU" sz="1200" dirty="0">
              <a:solidFill>
                <a:prstClr val="black"/>
              </a:solidFill>
            </a:endParaRPr>
          </a:p>
          <a:p>
            <a:pPr marL="171450" lvl="0" indent="-171450">
              <a:buFont typeface="Wingdings" pitchFamily="2" charset="2"/>
              <a:buChar char="ü"/>
              <a:defRPr/>
            </a:pPr>
            <a:r>
              <a:rPr lang="ru-RU" altLang="zh-CN" sz="1200" dirty="0">
                <a:solidFill>
                  <a:prstClr val="black"/>
                </a:solidFill>
                <a:ea typeface="宋体" panose="02010600030101010101" pitchFamily="2" charset="-122"/>
              </a:rPr>
              <a:t> </a:t>
            </a:r>
            <a:r>
              <a:rPr lang="zh-CN" altLang="en-US" sz="1200" dirty="0">
                <a:solidFill>
                  <a:prstClr val="black"/>
                </a:solidFill>
                <a:ea typeface="宋体" panose="02010600030101010101" pitchFamily="2" charset="-122"/>
              </a:rPr>
              <a:t> 阿州中小企业主体贷款协助基金</a:t>
            </a:r>
            <a:endParaRPr lang="ru-RU" sz="1200" dirty="0">
              <a:solidFill>
                <a:prstClr val="black"/>
              </a:solidFill>
            </a:endParaRPr>
          </a:p>
          <a:p>
            <a:pPr marL="171450" lvl="0" indent="-171450">
              <a:buFont typeface="Wingdings" pitchFamily="2" charset="2"/>
              <a:buChar char="ü"/>
              <a:defRPr/>
            </a:pPr>
            <a:r>
              <a:rPr lang="zh-CN" altLang="en-US" sz="1200" dirty="0">
                <a:solidFill>
                  <a:prstClr val="black"/>
                </a:solidFill>
                <a:ea typeface="宋体" panose="02010600030101010101" pitchFamily="2" charset="-122"/>
              </a:rPr>
              <a:t> 布拉戈维申斯克市长改善投资环境和发展企业委员会</a:t>
            </a:r>
            <a:endParaRPr lang="en-US" altLang="zh-CN" sz="1200" dirty="0">
              <a:solidFill>
                <a:prstClr val="black"/>
              </a:solidFill>
              <a:ea typeface="宋体" panose="02010600030101010101" pitchFamily="2" charset="-122"/>
            </a:endParaRPr>
          </a:p>
          <a:p>
            <a:pPr marL="171450" lvl="0" indent="-171450">
              <a:buFont typeface="Wingdings" pitchFamily="2" charset="2"/>
              <a:buChar char="ü"/>
              <a:defRPr/>
            </a:pPr>
            <a:r>
              <a:rPr lang="zh-CN" altLang="en-US" sz="1200" dirty="0">
                <a:solidFill>
                  <a:prstClr val="black"/>
                </a:solidFill>
                <a:ea typeface="宋体" panose="02010600030101010101" pitchFamily="2" charset="-122"/>
              </a:rPr>
              <a:t> 阿穆尔州小额信贷公司</a:t>
            </a:r>
            <a:endParaRPr lang="en-US" altLang="zh-CN" sz="1200" dirty="0">
              <a:solidFill>
                <a:prstClr val="black"/>
              </a:solidFill>
              <a:ea typeface="宋体" panose="02010600030101010101" pitchFamily="2" charset="-122"/>
            </a:endParaRPr>
          </a:p>
          <a:p>
            <a:pPr marL="171450" lvl="0" indent="-171450">
              <a:buFont typeface="Wingdings" pitchFamily="2" charset="2"/>
              <a:buChar char="ü"/>
              <a:defRPr/>
            </a:pPr>
            <a:r>
              <a:rPr lang="en-US" sz="1200" dirty="0">
                <a:solidFill>
                  <a:prstClr val="black"/>
                </a:solidFill>
                <a:ea typeface="宋体" panose="02010600030101010101" pitchFamily="2" charset="-122"/>
              </a:rPr>
              <a:t> </a:t>
            </a:r>
            <a:r>
              <a:rPr lang="zh-CN" altLang="en-US" sz="1200" dirty="0">
                <a:solidFill>
                  <a:prstClr val="black"/>
                </a:solidFill>
                <a:ea typeface="宋体" panose="02010600030101010101" pitchFamily="2" charset="-122"/>
              </a:rPr>
              <a:t>布拉戈维申斯克市</a:t>
            </a:r>
            <a:r>
              <a:rPr lang="zh-CN" altLang="en-US" sz="1200" dirty="0">
                <a:solidFill>
                  <a:prstClr val="black"/>
                </a:solidFill>
              </a:rPr>
              <a:t>国家和市政服务多功能中心</a:t>
            </a:r>
            <a:endParaRPr lang="en-US" altLang="zh-CN" sz="1200" dirty="0">
              <a:solidFill>
                <a:prstClr val="black"/>
              </a:solidFill>
            </a:endParaRPr>
          </a:p>
          <a:p>
            <a:pPr marL="171450" lvl="0" indent="-171450">
              <a:buFont typeface="Wingdings" pitchFamily="2" charset="2"/>
              <a:buChar char="ü"/>
              <a:defRPr/>
            </a:pPr>
            <a:endParaRPr lang="ru-RU" sz="1200" dirty="0">
              <a:solidFill>
                <a:prstClr val="black"/>
              </a:solidFill>
            </a:endParaRPr>
          </a:p>
          <a:p>
            <a:pPr lvl="0">
              <a:defRPr/>
            </a:pPr>
            <a:r>
              <a:rPr lang="zh-CN" altLang="en-US" sz="1200" dirty="0">
                <a:solidFill>
                  <a:prstClr val="black"/>
                </a:solidFill>
                <a:ea typeface="宋体" panose="02010600030101010101" pitchFamily="2" charset="-122"/>
              </a:rPr>
              <a:t>全俄组织代表小型企业利益开展业务（阿州工商会、俄罗斯的支援、 商业俄罗斯、 阿穆尔工业家，企业家和雇主联盟等等）。</a:t>
            </a:r>
            <a:endParaRPr lang="ru-RU" altLang="zh-CN" sz="1200" dirty="0">
              <a:solidFill>
                <a:prstClr val="black"/>
              </a:solidFill>
              <a:ea typeface="宋体" panose="02010600030101010101" pitchFamily="2" charset="-122"/>
            </a:endParaRPr>
          </a:p>
          <a:p>
            <a:pPr lvl="0">
              <a:defRPr/>
            </a:pPr>
            <a:endParaRPr lang="ru-RU" sz="1100" dirty="0">
              <a:solidFill>
                <a:prstClr val="black"/>
              </a:solidFill>
            </a:endParaRPr>
          </a:p>
          <a:p>
            <a:pPr lvl="0">
              <a:spcAft>
                <a:spcPts val="600"/>
              </a:spcAft>
              <a:defRPr/>
            </a:pPr>
            <a:r>
              <a:rPr lang="ru-RU" sz="1400" dirty="0">
                <a:solidFill>
                  <a:prstClr val="black"/>
                </a:solidFill>
              </a:rPr>
              <a:t> </a:t>
            </a:r>
            <a:r>
              <a:rPr lang="zh-CN" altLang="en-US" sz="1400" b="1" dirty="0">
                <a:solidFill>
                  <a:srgbClr val="0070C0"/>
                </a:solidFill>
                <a:ea typeface="宋体" panose="02010600030101010101" pitchFamily="2" charset="-122"/>
              </a:rPr>
              <a:t>投资者个人经营途径</a:t>
            </a:r>
            <a:endParaRPr lang="ru-RU" sz="1300" b="1" dirty="0">
              <a:solidFill>
                <a:srgbClr val="0070C0"/>
              </a:solidFill>
            </a:endParaRPr>
          </a:p>
          <a:p>
            <a:pPr lvl="0">
              <a:defRPr/>
            </a:pPr>
            <a:r>
              <a:rPr lang="zh-CN" altLang="en-US" sz="1200" dirty="0">
                <a:solidFill>
                  <a:prstClr val="black"/>
                </a:solidFill>
                <a:ea typeface="宋体" panose="02010600030101010101" pitchFamily="2" charset="-122"/>
              </a:rPr>
              <a:t>本国和外国投资者途径相同</a:t>
            </a:r>
            <a:endParaRPr lang="ru-RU" sz="1200" dirty="0">
              <a:solidFill>
                <a:prstClr val="black"/>
              </a:solidFill>
            </a:endParaRPr>
          </a:p>
          <a:p>
            <a:pPr lvl="0">
              <a:defRPr/>
            </a:pPr>
            <a:r>
              <a:rPr lang="zh-CN" altLang="en-US" sz="1200" dirty="0">
                <a:solidFill>
                  <a:prstClr val="black"/>
                </a:solidFill>
                <a:ea typeface="宋体" panose="02010600030101010101" pitchFamily="2" charset="-122"/>
              </a:rPr>
              <a:t>附有“一个窗口”制度行政方</a:t>
            </a:r>
            <a:r>
              <a:rPr lang="zh-CN" altLang="en-US" sz="1200" dirty="0" smtClean="0">
                <a:solidFill>
                  <a:prstClr val="black"/>
                </a:solidFill>
                <a:ea typeface="宋体" panose="02010600030101010101" pitchFamily="2" charset="-122"/>
              </a:rPr>
              <a:t>案</a:t>
            </a:r>
            <a:endParaRPr lang="ru-RU" sz="1200" dirty="0">
              <a:solidFill>
                <a:prstClr val="black"/>
              </a:solidFill>
            </a:endParaRPr>
          </a:p>
        </p:txBody>
      </p:sp>
      <p:sp>
        <p:nvSpPr>
          <p:cNvPr id="3" name="Прямоугольник 2"/>
          <p:cNvSpPr/>
          <p:nvPr/>
        </p:nvSpPr>
        <p:spPr>
          <a:xfrm>
            <a:off x="4682746" y="5525979"/>
            <a:ext cx="4353334" cy="693523"/>
          </a:xfrm>
          <a:prstGeom prst="rect">
            <a:avLst/>
          </a:prstGeom>
        </p:spPr>
        <p:txBody>
          <a:bodyPr wrap="square">
            <a:spAutoFit/>
          </a:bodyPr>
          <a:lstStyle/>
          <a:p>
            <a:pPr marL="180000" indent="-180000" algn="just">
              <a:lnSpc>
                <a:spcPct val="90000"/>
              </a:lnSpc>
              <a:spcBef>
                <a:spcPts val="100"/>
              </a:spcBef>
              <a:spcAft>
                <a:spcPts val="300"/>
              </a:spcAft>
              <a:buClr>
                <a:srgbClr val="0070C0"/>
              </a:buClr>
              <a:buFont typeface="Wingdings" pitchFamily="2" charset="2"/>
              <a:buChar char="§"/>
            </a:pPr>
            <a:r>
              <a:rPr lang="zh-CN" altLang="en-US" sz="1200" dirty="0"/>
              <a:t>旅游和休闲</a:t>
            </a:r>
          </a:p>
          <a:p>
            <a:pPr marL="180000" indent="-180000" algn="just">
              <a:lnSpc>
                <a:spcPct val="90000"/>
              </a:lnSpc>
              <a:spcBef>
                <a:spcPts val="100"/>
              </a:spcBef>
              <a:spcAft>
                <a:spcPts val="300"/>
              </a:spcAft>
              <a:buClr>
                <a:srgbClr val="0070C0"/>
              </a:buClr>
              <a:buFont typeface="Wingdings" pitchFamily="2" charset="2"/>
              <a:buChar char="§"/>
            </a:pPr>
            <a:r>
              <a:rPr lang="zh-CN" altLang="en-US" sz="1200" dirty="0"/>
              <a:t>交通和通讯</a:t>
            </a:r>
          </a:p>
          <a:p>
            <a:pPr marL="180000" indent="-180000" algn="just">
              <a:lnSpc>
                <a:spcPct val="90000"/>
              </a:lnSpc>
              <a:spcBef>
                <a:spcPts val="100"/>
              </a:spcBef>
              <a:spcAft>
                <a:spcPts val="300"/>
              </a:spcAft>
              <a:buClr>
                <a:srgbClr val="0070C0"/>
              </a:buClr>
              <a:buFont typeface="Wingdings" pitchFamily="2" charset="2"/>
              <a:buChar char="§"/>
            </a:pPr>
            <a:r>
              <a:rPr lang="zh-CN" altLang="en-US" sz="1200" dirty="0"/>
              <a:t>加工生产 </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23</a:t>
            </a:r>
            <a:endParaRPr lang="ru-RU" sz="2600" b="1" dirty="0">
              <a:cs typeface="Times New Roman" pitchFamily="18" charset="0"/>
            </a:endParaRPr>
          </a:p>
        </p:txBody>
      </p:sp>
    </p:spTree>
    <p:extLst>
      <p:ext uri="{BB962C8B-B14F-4D97-AF65-F5344CB8AC3E}">
        <p14:creationId xmlns:p14="http://schemas.microsoft.com/office/powerpoint/2010/main" val="577857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666" y="1124744"/>
            <a:ext cx="3744416" cy="338554"/>
          </a:xfrm>
          <a:prstGeom prst="rect">
            <a:avLst/>
          </a:prstGeom>
          <a:noFill/>
        </p:spPr>
        <p:txBody>
          <a:bodyPr wrap="square" rtlCol="0">
            <a:spAutoFit/>
          </a:bodyPr>
          <a:lstStyle/>
          <a:p>
            <a:pPr algn="ctr"/>
            <a:r>
              <a:rPr lang="zh-CN" altLang="en-US" sz="1600" b="1" dirty="0">
                <a:solidFill>
                  <a:schemeClr val="accent6">
                    <a:lumMod val="75000"/>
                  </a:schemeClr>
                </a:solidFill>
              </a:rPr>
              <a:t>国家投资扶持政策</a:t>
            </a:r>
          </a:p>
        </p:txBody>
      </p:sp>
      <p:sp>
        <p:nvSpPr>
          <p:cNvPr id="9" name="Объект 2"/>
          <p:cNvSpPr>
            <a:spLocks noGrp="1"/>
          </p:cNvSpPr>
          <p:nvPr>
            <p:ph sz="half" idx="1"/>
          </p:nvPr>
        </p:nvSpPr>
        <p:spPr>
          <a:xfrm>
            <a:off x="107504" y="1556792"/>
            <a:ext cx="4388296" cy="4968552"/>
          </a:xfrm>
        </p:spPr>
        <p:txBody>
          <a:bodyPr>
            <a:noAutofit/>
          </a:bodyPr>
          <a:lstStyle/>
          <a:p>
            <a:pPr marL="180000" lvl="0" indent="-180000" algn="just">
              <a:buFont typeface="Wingdings" pitchFamily="2" charset="2"/>
              <a:buChar char="§"/>
              <a:defRPr/>
            </a:pPr>
            <a:r>
              <a:rPr lang="zh-CN" altLang="en-US" sz="1200" b="1" dirty="0">
                <a:solidFill>
                  <a:srgbClr val="0070C0"/>
                </a:solidFill>
                <a:ea typeface="宋体" panose="02010600030101010101" pitchFamily="2" charset="-122"/>
              </a:rPr>
              <a:t>税收优惠</a:t>
            </a:r>
            <a:endParaRPr lang="ru-RU" altLang="zh-CN" sz="1200" b="1" dirty="0">
              <a:solidFill>
                <a:srgbClr val="0070C0"/>
              </a:solidFill>
              <a:ea typeface="宋体" panose="02010600030101010101" pitchFamily="2" charset="-122"/>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对个别领域纳税人设置不同的组织财产税税率；</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对个别领域纳税人设置低于标准的利润税税率，列入阿州预算，额度为</a:t>
            </a:r>
            <a:r>
              <a:rPr lang="ru-RU" sz="1100" dirty="0">
                <a:solidFill>
                  <a:prstClr val="black"/>
                </a:solidFill>
              </a:rPr>
              <a:t>13.5%</a:t>
            </a:r>
            <a:r>
              <a:rPr lang="zh-CN" altLang="en-US" sz="1100" dirty="0">
                <a:solidFill>
                  <a:prstClr val="black"/>
                </a:solidFill>
                <a:ea typeface="宋体" panose="02010600030101010101" pitchFamily="2" charset="-122"/>
              </a:rPr>
              <a:t>。</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根据</a:t>
            </a:r>
            <a:r>
              <a:rPr lang="ru-RU" sz="1100" dirty="0">
                <a:solidFill>
                  <a:prstClr val="black"/>
                </a:solidFill>
              </a:rPr>
              <a:t>2013</a:t>
            </a:r>
            <a:r>
              <a:rPr lang="zh-CN" altLang="en-US" sz="1100" dirty="0">
                <a:solidFill>
                  <a:prstClr val="black"/>
                </a:solidFill>
                <a:ea typeface="宋体" panose="02010600030101010101" pitchFamily="2" charset="-122"/>
              </a:rPr>
              <a:t>年</a:t>
            </a:r>
            <a:r>
              <a:rPr lang="ru-RU" sz="1100" dirty="0">
                <a:solidFill>
                  <a:prstClr val="black"/>
                </a:solidFill>
              </a:rPr>
              <a:t>9</a:t>
            </a:r>
            <a:r>
              <a:rPr lang="zh-CN" altLang="en-US" sz="1100" dirty="0">
                <a:solidFill>
                  <a:prstClr val="black"/>
                </a:solidFill>
                <a:ea typeface="宋体" panose="02010600030101010101" pitchFamily="2" charset="-122"/>
              </a:rPr>
              <a:t>月</a:t>
            </a:r>
            <a:r>
              <a:rPr lang="ru-RU" sz="1100" dirty="0">
                <a:solidFill>
                  <a:prstClr val="black"/>
                </a:solidFill>
              </a:rPr>
              <a:t>30</a:t>
            </a:r>
            <a:r>
              <a:rPr lang="zh-CN" altLang="en-US" sz="1100" dirty="0">
                <a:solidFill>
                  <a:prstClr val="black"/>
                </a:solidFill>
                <a:ea typeface="宋体" panose="02010600030101010101" pitchFamily="2" charset="-122"/>
              </a:rPr>
              <a:t>日第</a:t>
            </a:r>
            <a:r>
              <a:rPr lang="ru-RU" sz="1100" dirty="0">
                <a:solidFill>
                  <a:prstClr val="black"/>
                </a:solidFill>
              </a:rPr>
              <a:t>267-ФЗ</a:t>
            </a:r>
            <a:r>
              <a:rPr lang="zh-CN" altLang="en-US" sz="1100" dirty="0">
                <a:solidFill>
                  <a:prstClr val="black"/>
                </a:solidFill>
                <a:ea typeface="宋体" panose="02010600030101010101" pitchFamily="2" charset="-122"/>
              </a:rPr>
              <a:t>号联邦法，对于地区投资方案设置低于标准的利润税税率，列入阿州预算，前五个税收期额度为</a:t>
            </a:r>
            <a:r>
              <a:rPr lang="ru-RU" sz="1100" dirty="0">
                <a:solidFill>
                  <a:prstClr val="black"/>
                </a:solidFill>
              </a:rPr>
              <a:t>0%</a:t>
            </a:r>
            <a:r>
              <a:rPr lang="zh-CN" altLang="en-US" sz="1100" dirty="0">
                <a:solidFill>
                  <a:prstClr val="black"/>
                </a:solidFill>
                <a:ea typeface="宋体" panose="02010600030101010101" pitchFamily="2" charset="-122"/>
              </a:rPr>
              <a:t>，下五个税收期额度为</a:t>
            </a:r>
            <a:r>
              <a:rPr lang="ru-RU" sz="1100" dirty="0">
                <a:solidFill>
                  <a:prstClr val="black"/>
                </a:solidFill>
              </a:rPr>
              <a:t>10%</a:t>
            </a:r>
            <a:r>
              <a:rPr lang="zh-CN" altLang="en-US" sz="1100" dirty="0">
                <a:solidFill>
                  <a:prstClr val="black"/>
                </a:solidFill>
                <a:ea typeface="宋体" panose="02010600030101010101" pitchFamily="2" charset="-122"/>
              </a:rPr>
              <a:t>。</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在使用征税简化体系时设置不同的税率</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对于初次注册和开展个别业务种类的私营企业纳税人前两个征税期在使用征税简化体系时设置零税率</a:t>
            </a:r>
            <a:r>
              <a:rPr lang="ru-RU" sz="1100" dirty="0">
                <a:solidFill>
                  <a:prstClr val="black"/>
                </a:solidFill>
              </a:rPr>
              <a:t>  </a:t>
            </a: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对于初次注册和开展个别业务种类的私营企业纳税人前两个征税期设立额度为</a:t>
            </a:r>
            <a:r>
              <a:rPr lang="ru-RU" sz="1100" dirty="0">
                <a:solidFill>
                  <a:prstClr val="black"/>
                </a:solidFill>
              </a:rPr>
              <a:t>0%</a:t>
            </a:r>
            <a:r>
              <a:rPr lang="zh-CN" altLang="en-US" sz="1100" dirty="0">
                <a:solidFill>
                  <a:prstClr val="black"/>
                </a:solidFill>
                <a:ea typeface="宋体" panose="02010600030101010101" pitchFamily="2" charset="-122"/>
              </a:rPr>
              <a:t>的税率营业执照系统</a:t>
            </a:r>
            <a:r>
              <a:rPr lang="ru-RU" sz="1100" dirty="0">
                <a:solidFill>
                  <a:prstClr val="black"/>
                </a:solidFill>
              </a:rPr>
              <a:t>                                                                                                                                                                                                                                                                                                                                                                                                                                                                                                                                                                                                                                                                                                                                                                                                                                                                                                                                                                                                                                                                                         </a:t>
            </a: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提供投资税收贷款</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暂缓或分期支付地区税</a:t>
            </a:r>
            <a:endParaRPr lang="ru-RU" sz="1100" dirty="0">
              <a:solidFill>
                <a:prstClr val="black"/>
              </a:solidFill>
            </a:endParaRPr>
          </a:p>
          <a:p>
            <a:pPr lvl="0" indent="-126000" algn="just">
              <a:lnSpc>
                <a:spcPct val="90000"/>
              </a:lnSpc>
              <a:spcBef>
                <a:spcPts val="100"/>
              </a:spcBef>
              <a:buFont typeface="Wingdings" pitchFamily="2" charset="2"/>
              <a:buChar char="ü"/>
              <a:defRPr/>
            </a:pPr>
            <a:endParaRPr lang="ru-RU" sz="900" b="1" dirty="0">
              <a:solidFill>
                <a:prstClr val="black"/>
              </a:solidFill>
            </a:endParaRPr>
          </a:p>
          <a:p>
            <a:pPr marL="180000" lvl="0" indent="-180000" algn="just">
              <a:lnSpc>
                <a:spcPct val="90000"/>
              </a:lnSpc>
              <a:buFont typeface="Wingdings" pitchFamily="2" charset="2"/>
              <a:buChar char="§"/>
              <a:defRPr/>
            </a:pPr>
            <a:r>
              <a:rPr lang="zh-CN" altLang="en-US" sz="1200" b="1" dirty="0">
                <a:solidFill>
                  <a:srgbClr val="0070C0"/>
                </a:solidFill>
                <a:ea typeface="宋体" panose="02010600030101010101" pitchFamily="2" charset="-122"/>
              </a:rPr>
              <a:t>在阿州自有地块、建筑物、设施优惠条件基础上提供贷款</a:t>
            </a:r>
            <a:endParaRPr lang="ru-RU" altLang="zh-CN" sz="1100" b="1" dirty="0">
              <a:solidFill>
                <a:srgbClr val="0070C0"/>
              </a:solidFill>
              <a:ea typeface="宋体" panose="02010600030101010101" pitchFamily="2" charset="-122"/>
            </a:endParaRPr>
          </a:p>
          <a:p>
            <a:pPr lvl="0">
              <a:defRPr/>
            </a:pP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阿州中小企业信贷主体协作基金</a:t>
            </a: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提供责任担保（贷款合同、债务）</a:t>
            </a:r>
            <a:endParaRPr lang="en-US" altLang="zh-CN" sz="1200" b="1" dirty="0">
              <a:solidFill>
                <a:srgbClr val="0070C0"/>
              </a:solidFill>
              <a:ea typeface="宋体" panose="02010600030101010101" pitchFamily="2" charset="-122"/>
            </a:endParaRPr>
          </a:p>
          <a:p>
            <a:pPr lvl="0">
              <a:defRPr/>
            </a:pPr>
            <a:r>
              <a:rPr lang="ja-JP" altLang="en-US" sz="1200" b="1" dirty="0">
                <a:solidFill>
                  <a:srgbClr val="0070C0"/>
                </a:solidFill>
                <a:ea typeface="ＭＳ Ｐゴシック" panose="020B0600070205080204" pitchFamily="34" charset="-128"/>
              </a:rPr>
              <a:t>小额贷款 </a:t>
            </a:r>
            <a:r>
              <a:rPr lang="zh-CN" altLang="en-US" sz="1200" b="1" dirty="0">
                <a:solidFill>
                  <a:srgbClr val="0070C0"/>
                </a:solidFill>
                <a:ea typeface="宋体" panose="02010600030101010101" pitchFamily="2" charset="-122"/>
              </a:rPr>
              <a:t>（自治非营利组织 </a:t>
            </a: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阿穆尔州小额信贷公司</a:t>
            </a: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a:t>
            </a:r>
            <a:endParaRPr lang="en-US" sz="1200" b="1" dirty="0">
              <a:solidFill>
                <a:srgbClr val="0070C0"/>
              </a:solidFill>
            </a:endParaRPr>
          </a:p>
          <a:p>
            <a:pPr marL="0" lvl="0" indent="0">
              <a:buNone/>
              <a:defRPr/>
            </a:pPr>
            <a:endParaRPr lang="ru-RU" sz="1100" b="1" dirty="0">
              <a:solidFill>
                <a:srgbClr val="0070C0"/>
              </a:solidFill>
            </a:endParaRPr>
          </a:p>
          <a:p>
            <a:pPr marL="180000" lvl="0" indent="-180000" algn="just">
              <a:buFont typeface="Wingdings" pitchFamily="2" charset="2"/>
              <a:buChar char="§"/>
              <a:defRPr/>
            </a:pPr>
            <a:r>
              <a:rPr lang="zh-CN" altLang="en-US" sz="1200" b="1" dirty="0">
                <a:solidFill>
                  <a:srgbClr val="0070C0"/>
                </a:solidFill>
                <a:ea typeface="宋体" panose="02010600030101010101" pitchFamily="2" charset="-122"/>
              </a:rPr>
              <a:t>非金融扶持措施</a:t>
            </a:r>
            <a:endParaRPr lang="ru-RU" altLang="zh-CN" sz="1200" b="1" dirty="0">
              <a:solidFill>
                <a:srgbClr val="0070C0"/>
              </a:solidFill>
              <a:ea typeface="宋体" panose="02010600030101010101" pitchFamily="2" charset="-122"/>
            </a:endParaRPr>
          </a:p>
          <a:p>
            <a:pPr lvl="0">
              <a:defRPr/>
            </a:pPr>
            <a:r>
              <a:rPr lang="zh-CN" altLang="en-US" sz="1100" dirty="0">
                <a:solidFill>
                  <a:prstClr val="black"/>
                </a:solidFill>
                <a:ea typeface="宋体" panose="02010600030101010101" pitchFamily="2" charset="-122"/>
              </a:rPr>
              <a:t>伴随“一个窗口”原则投资方案的是“阿州吸引投资代理处”</a:t>
            </a:r>
            <a:endParaRPr lang="ru-RU" sz="1100" dirty="0">
              <a:solidFill>
                <a:prstClr val="black"/>
              </a:solidFill>
            </a:endParaRPr>
          </a:p>
          <a:p>
            <a:pPr lvl="0">
              <a:defRPr/>
            </a:pPr>
            <a:r>
              <a:rPr lang="zh-CN" altLang="en-US" sz="1100" dirty="0">
                <a:solidFill>
                  <a:prstClr val="black"/>
                </a:solidFill>
                <a:ea typeface="宋体" panose="02010600030101010101" pitchFamily="2" charset="-122"/>
              </a:rPr>
              <a:t>提供销售的、情报的、法律的服务，对中小企业，企业经营扶持中心、集群发展中心、阿穆尔出口支持中心、进行教学。</a:t>
            </a:r>
            <a:endParaRPr lang="ru-RU" sz="1200" b="1" dirty="0">
              <a:solidFill>
                <a:srgbClr val="0070C0"/>
              </a:solidFill>
            </a:endParaRPr>
          </a:p>
          <a:p>
            <a:pPr marL="0" indent="0" algn="just">
              <a:buFont typeface="Wingdings" pitchFamily="2" charset="2"/>
              <a:buNone/>
            </a:pPr>
            <a:endParaRPr lang="ru-RU" sz="1200" b="1" dirty="0">
              <a:solidFill>
                <a:srgbClr val="0070C0"/>
              </a:solidFill>
            </a:endParaRPr>
          </a:p>
        </p:txBody>
      </p:sp>
      <p:sp>
        <p:nvSpPr>
          <p:cNvPr id="10" name="Объект 8"/>
          <p:cNvSpPr txBox="1">
            <a:spLocks/>
          </p:cNvSpPr>
          <p:nvPr/>
        </p:nvSpPr>
        <p:spPr>
          <a:xfrm>
            <a:off x="4572000" y="1634072"/>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200" dirty="0"/>
              <a:t>为在地方自治机构内从事经济活动的法律实体提供政府担保</a:t>
            </a:r>
            <a:endParaRPr lang="ru-RU" sz="1200" dirty="0"/>
          </a:p>
          <a:p>
            <a:r>
              <a:rPr lang="zh-CN" altLang="en-US" sz="1200" dirty="0"/>
              <a:t>根据城市发展的主要战略方向</a:t>
            </a:r>
            <a:r>
              <a:rPr lang="en-US" altLang="zh-CN" sz="1200" dirty="0"/>
              <a:t>,</a:t>
            </a:r>
            <a:r>
              <a:rPr lang="zh-CN" altLang="en-US" sz="1200" dirty="0"/>
              <a:t>对实施的投资项目提供布拉戈维申斯克市储备的设施典出抵押</a:t>
            </a:r>
            <a:endParaRPr lang="en-US" altLang="zh-CN" sz="1200" dirty="0"/>
          </a:p>
          <a:p>
            <a:r>
              <a:rPr lang="zh-CN" altLang="en-US" sz="1200" dirty="0"/>
              <a:t>提供租土</a:t>
            </a:r>
            <a:r>
              <a:rPr lang="zh-CN" altLang="en-US" sz="1200" dirty="0" smtClean="0"/>
              <a:t>地</a:t>
            </a:r>
            <a:r>
              <a:rPr lang="ru-RU" altLang="zh-CN" sz="1200" dirty="0" smtClean="0"/>
              <a:t>98%</a:t>
            </a:r>
            <a:r>
              <a:rPr lang="zh-CN" altLang="en-US" sz="1200" dirty="0" smtClean="0"/>
              <a:t>优</a:t>
            </a:r>
            <a:r>
              <a:rPr lang="zh-CN" altLang="en-US" sz="1200" dirty="0"/>
              <a:t>惠</a:t>
            </a:r>
            <a:endParaRPr lang="en-US" altLang="zh-CN" sz="1200" dirty="0"/>
          </a:p>
          <a:p>
            <a:r>
              <a:rPr lang="zh-CN" altLang="en-US" sz="1200" dirty="0"/>
              <a:t>房地产支持</a:t>
            </a:r>
            <a:r>
              <a:rPr lang="en-US" sz="1200" dirty="0"/>
              <a:t>,</a:t>
            </a:r>
            <a:r>
              <a:rPr lang="zh-CN" altLang="en-US" sz="1200" dirty="0"/>
              <a:t>包括提供无第三方权利的市政财产的租赁支持</a:t>
            </a:r>
            <a:r>
              <a:rPr lang="en-US" sz="1200" dirty="0"/>
              <a:t> (</a:t>
            </a:r>
            <a:r>
              <a:rPr lang="zh-CN" altLang="en-US" sz="1200" dirty="0"/>
              <a:t>中小企业产权除外</a:t>
            </a:r>
            <a:r>
              <a:rPr lang="en-US" sz="1200" dirty="0"/>
              <a:t>)</a:t>
            </a:r>
            <a:r>
              <a:rPr lang="zh-CN" altLang="en-US" sz="1200" dirty="0"/>
              <a:t>，中小型企业长期使用或租用</a:t>
            </a:r>
            <a:endParaRPr lang="ru-RU" sz="1200" dirty="0"/>
          </a:p>
          <a:p>
            <a:pPr marL="180000" indent="-180000" algn="just">
              <a:spcBef>
                <a:spcPts val="50"/>
              </a:spcBef>
              <a:buClr>
                <a:srgbClr val="0070C0"/>
              </a:buClr>
              <a:buFont typeface="Wingdings" pitchFamily="2" charset="2"/>
              <a:buChar char="§"/>
            </a:pPr>
            <a:r>
              <a:rPr lang="zh-CN" altLang="en-US" sz="1200" b="1" dirty="0">
                <a:solidFill>
                  <a:srgbClr val="0070C0"/>
                </a:solidFill>
              </a:rPr>
              <a:t>组织、信息和咨询支持</a:t>
            </a:r>
            <a:endParaRPr lang="ru-RU" altLang="zh-CN" sz="1200" b="1" dirty="0">
              <a:solidFill>
                <a:srgbClr val="0070C0"/>
              </a:solidFill>
            </a:endParaRPr>
          </a:p>
          <a:p>
            <a:pPr marL="180000" indent="-180000" algn="just">
              <a:spcBef>
                <a:spcPts val="50"/>
              </a:spcBef>
              <a:buClr>
                <a:srgbClr val="0070C0"/>
              </a:buClr>
              <a:buFont typeface="Wingdings" pitchFamily="2" charset="2"/>
              <a:buChar char="§"/>
            </a:pPr>
            <a:r>
              <a:rPr lang="zh-CN" altLang="en-US" sz="1200" b="1" dirty="0">
                <a:solidFill>
                  <a:srgbClr val="0070C0"/>
                </a:solidFill>
              </a:rPr>
              <a:t>支持中小型实体企业</a:t>
            </a:r>
            <a:endParaRPr lang="ru-RU" altLang="zh-CN" sz="1200" b="1" dirty="0">
              <a:solidFill>
                <a:srgbClr val="0070C0"/>
              </a:solidFill>
            </a:endParaRPr>
          </a:p>
          <a:p>
            <a:pPr>
              <a:buFont typeface="Wingdings" panose="05000000000000000000" pitchFamily="2" charset="2"/>
              <a:buChar char="ü"/>
            </a:pPr>
            <a:r>
              <a:rPr lang="zh-CN" altLang="en-US" sz="1200" dirty="0"/>
              <a:t>签订设备租赁协议时，支付第一期付款（预付款）相关部分费用的补贴</a:t>
            </a:r>
            <a:endParaRPr lang="en-US" altLang="zh-CN" sz="1200" dirty="0"/>
          </a:p>
          <a:p>
            <a:pPr>
              <a:buFont typeface="Wingdings" panose="05000000000000000000" pitchFamily="2" charset="2"/>
              <a:buChar char="ü"/>
            </a:pPr>
            <a:r>
              <a:rPr lang="zh-CN" altLang="en-US" sz="1200" dirty="0"/>
              <a:t>部分与购买设备相关的成本，以创建</a:t>
            </a:r>
            <a:r>
              <a:rPr lang="en-US" altLang="zh-CN" sz="1200" dirty="0"/>
              <a:t>/</a:t>
            </a:r>
            <a:r>
              <a:rPr lang="zh-CN" altLang="en-US" sz="1200" dirty="0"/>
              <a:t>开发</a:t>
            </a:r>
            <a:r>
              <a:rPr lang="en-US" altLang="zh-CN" sz="1200" dirty="0"/>
              <a:t>/</a:t>
            </a:r>
            <a:r>
              <a:rPr lang="zh-CN" altLang="en-US" sz="1200" dirty="0"/>
              <a:t>现代化生产的补助</a:t>
            </a:r>
            <a:endParaRPr lang="en-US" altLang="zh-CN" sz="1200" dirty="0"/>
          </a:p>
          <a:p>
            <a:pPr>
              <a:buFont typeface="Wingdings" panose="05000000000000000000" pitchFamily="2" charset="2"/>
              <a:buChar char="ü"/>
            </a:pPr>
            <a:r>
              <a:rPr lang="zh-CN" altLang="en-US" sz="1200" dirty="0"/>
              <a:t>拨款资助购买、维修非住宅楼宇及购买建筑材料部分费用的补助</a:t>
            </a:r>
            <a:endParaRPr lang="ru-RU" altLang="zh-CN" sz="1200" dirty="0"/>
          </a:p>
          <a:p>
            <a:pPr>
              <a:buFont typeface="Wingdings" pitchFamily="2" charset="2"/>
              <a:buChar char="§"/>
            </a:pPr>
            <a:r>
              <a:rPr lang="zh-CN" altLang="en-US" sz="1200" b="1" dirty="0">
                <a:solidFill>
                  <a:srgbClr val="0070C0"/>
                </a:solidFill>
              </a:rPr>
              <a:t>非财政支助措施</a:t>
            </a:r>
            <a:endParaRPr lang="ru-RU" sz="1200" b="1" dirty="0">
              <a:solidFill>
                <a:srgbClr val="0070C0"/>
              </a:solidFill>
            </a:endParaRPr>
          </a:p>
          <a:p>
            <a:pPr>
              <a:buFont typeface="Wingdings" panose="05000000000000000000" pitchFamily="2" charset="2"/>
              <a:buChar char="ü"/>
            </a:pPr>
            <a:r>
              <a:rPr lang="zh-CN" altLang="en-US" sz="1100" dirty="0"/>
              <a:t>布拉戈维申斯克市市长改善投资环境和发展企业理事会</a:t>
            </a:r>
            <a:endParaRPr lang="ru-RU" sz="1100" dirty="0"/>
          </a:p>
          <a:p>
            <a:pPr>
              <a:buFont typeface="Wingdings" panose="05000000000000000000" pitchFamily="2" charset="2"/>
              <a:buChar char="ü"/>
            </a:pPr>
            <a:r>
              <a:rPr lang="zh-CN" altLang="en-US" sz="1100" dirty="0"/>
              <a:t>布拉戈维申斯克市经济发展投资管理局“一个窗口”投资项目跟综服务</a:t>
            </a:r>
            <a:endParaRPr lang="ru-RU" sz="1100" dirty="0"/>
          </a:p>
          <a:p>
            <a:pPr>
              <a:buFont typeface="Wingdings" panose="05000000000000000000" pitchFamily="2" charset="2"/>
              <a:buChar char="ü"/>
            </a:pPr>
            <a:r>
              <a:rPr lang="zh-CN" altLang="en-US" sz="1100" dirty="0"/>
              <a:t>实施布拉戈维申斯克市营造良好投资环境市政机构活动标准</a:t>
            </a:r>
            <a:endParaRPr lang="ru-RU" sz="1100" dirty="0"/>
          </a:p>
          <a:p>
            <a:pPr>
              <a:buFont typeface="Wingdings" panose="05000000000000000000" pitchFamily="2" charset="2"/>
              <a:buChar char="ü"/>
            </a:pPr>
            <a:r>
              <a:rPr lang="zh-CN" altLang="en-US" sz="1100" dirty="0"/>
              <a:t>根据俄罗斯联邦的预算立法将投资项目纳入市政规划</a:t>
            </a:r>
            <a:endParaRPr lang="ru-RU" sz="1100" dirty="0"/>
          </a:p>
        </p:txBody>
      </p:sp>
      <p:sp>
        <p:nvSpPr>
          <p:cNvPr id="11" name="TextBox 10"/>
          <p:cNvSpPr txBox="1"/>
          <p:nvPr/>
        </p:nvSpPr>
        <p:spPr>
          <a:xfrm>
            <a:off x="4860032" y="1124744"/>
            <a:ext cx="3744416" cy="338554"/>
          </a:xfrm>
          <a:prstGeom prst="rect">
            <a:avLst/>
          </a:prstGeom>
          <a:noFill/>
        </p:spPr>
        <p:txBody>
          <a:bodyPr wrap="square" rtlCol="0">
            <a:spAutoFit/>
          </a:bodyPr>
          <a:lstStyle/>
          <a:p>
            <a:pPr algn="ctr"/>
            <a:r>
              <a:rPr lang="zh-CN" altLang="en-US" sz="1600" b="1" dirty="0">
                <a:solidFill>
                  <a:schemeClr val="accent6">
                    <a:lumMod val="75000"/>
                  </a:schemeClr>
                </a:solidFill>
              </a:rPr>
              <a:t>投资活动的地方政府支持</a:t>
            </a: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43508" y="316150"/>
            <a:ext cx="4950394" cy="492443"/>
          </a:xfrm>
          <a:prstGeom prst="rect">
            <a:avLst/>
          </a:prstGeom>
        </p:spPr>
        <p:txBody>
          <a:bodyPr wrap="none">
            <a:spAutoFit/>
          </a:bodyPr>
          <a:lstStyle/>
          <a:p>
            <a:r>
              <a:rPr lang="zh-CN" altLang="en-US" sz="2600" b="1" dirty="0">
                <a:solidFill>
                  <a:schemeClr val="bg1"/>
                </a:solidFill>
                <a:cs typeface="Arial" pitchFamily="34" charset="0"/>
              </a:rPr>
              <a:t>国家政府级和市政府级扶持政策 </a:t>
            </a:r>
          </a:p>
        </p:txBody>
      </p:sp>
      <p:sp>
        <p:nvSpPr>
          <p:cNvPr id="16" name="Прямоугольник 15"/>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24</a:t>
            </a:r>
            <a:endParaRPr lang="ru-RU" sz="2600" b="1" dirty="0">
              <a:cs typeface="Times New Roman" pitchFamily="18" charset="0"/>
            </a:endParaRPr>
          </a:p>
        </p:txBody>
      </p:sp>
    </p:spTree>
    <p:extLst>
      <p:ext uri="{BB962C8B-B14F-4D97-AF65-F5344CB8AC3E}">
        <p14:creationId xmlns:p14="http://schemas.microsoft.com/office/powerpoint/2010/main" val="3653658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516460048"/>
              </p:ext>
            </p:extLst>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在布拉戈维申斯克市建设货物吞吐量超过</a:t>
                      </a:r>
                      <a:r>
                        <a:rPr lang="en-US" altLang="zh-CN" sz="1600" b="1" dirty="0" smtClean="0">
                          <a:latin typeface="Times New Roman" panose="02020603050405020304" pitchFamily="18" charset="0"/>
                          <a:cs typeface="Times New Roman" panose="02020603050405020304" pitchFamily="18" charset="0"/>
                        </a:rPr>
                        <a:t>3</a:t>
                      </a:r>
                      <a:r>
                        <a:rPr lang="ru-RU" altLang="zh-CN" sz="1600" b="1" dirty="0" smtClean="0">
                          <a:latin typeface="Times New Roman" panose="02020603050405020304" pitchFamily="18" charset="0"/>
                          <a:cs typeface="Times New Roman" panose="02020603050405020304" pitchFamily="18" charset="0"/>
                        </a:rPr>
                        <a:t>5</a:t>
                      </a:r>
                      <a:r>
                        <a:rPr lang="zh-CN" altLang="en-US" sz="1600" b="1" dirty="0" smtClean="0">
                          <a:latin typeface="Times New Roman" panose="02020603050405020304" pitchFamily="18" charset="0"/>
                          <a:cs typeface="Times New Roman" panose="02020603050405020304" pitchFamily="18" charset="0"/>
                        </a:rPr>
                        <a:t>万吨现代运输和物流中心项目</a:t>
                      </a:r>
                      <a:r>
                        <a:rPr lang="ru-RU"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1">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调度员</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r>
                        <a:rPr lang="ru-RU"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纳税识别号</a:t>
                      </a:r>
                      <a:r>
                        <a:rPr lang="zh-CN" altLang="en-US" sz="1000" baseline="0" dirty="0" smtClean="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 2801157631,</a:t>
                      </a:r>
                    </a:p>
                    <a:p>
                      <a:r>
                        <a:rPr lang="en-US" altLang="zh-CN" sz="1000" baseline="0" dirty="0" smtClean="0">
                          <a:latin typeface="Times New Roman" panose="02020603050405020304" pitchFamily="18" charset="0"/>
                          <a:cs typeface="Times New Roman" panose="02020603050405020304" pitchFamily="18" charset="0"/>
                        </a:rPr>
                        <a:t>675000, </a:t>
                      </a:r>
                      <a:r>
                        <a:rPr lang="zh-CN" altLang="en-US" sz="1000" baseline="0" dirty="0" smtClean="0">
                          <a:latin typeface="Times New Roman" panose="02020603050405020304" pitchFamily="18" charset="0"/>
                          <a:cs typeface="Times New Roman" panose="02020603050405020304" pitchFamily="18" charset="0"/>
                        </a:rPr>
                        <a:t>阿穆尔州， 布拉戈维申斯克市，捷尼斯塔亚街 </a:t>
                      </a:r>
                      <a:r>
                        <a:rPr lang="en-US" altLang="zh-CN" sz="1000" baseline="0" dirty="0" smtClean="0">
                          <a:latin typeface="Times New Roman" panose="02020603050405020304" pitchFamily="18" charset="0"/>
                          <a:cs typeface="Times New Roman" panose="02020603050405020304" pitchFamily="18" charset="0"/>
                        </a:rPr>
                        <a:t>101/2 </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邮箱： </a:t>
                      </a:r>
                      <a:r>
                        <a:rPr lang="en-US" altLang="zh-CN" sz="1000" baseline="0" dirty="0" smtClean="0">
                          <a:latin typeface="Times New Roman" panose="02020603050405020304" pitchFamily="18" charset="0"/>
                          <a:cs typeface="Times New Roman" panose="02020603050405020304" pitchFamily="18" charset="0"/>
                        </a:rPr>
                        <a:t>mail@artk.ru</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提高质量，增加为阿穆尔州组织，企业和人口提供的运输和物流服务的数量和规模。</a:t>
                      </a:r>
                      <a:r>
                        <a:rPr lang="zh-CN" altLang="en-US" sz="1000" baseline="0" dirty="0" smtClean="0">
                          <a:latin typeface="Times New Roman" panose="02020603050405020304" pitchFamily="18" charset="0"/>
                          <a:cs typeface="Times New Roman" panose="02020603050405020304" pitchFamily="18" charset="0"/>
                        </a:rPr>
                        <a:t>货物吞吐量超过</a:t>
                      </a:r>
                      <a:r>
                        <a:rPr lang="en-US" altLang="zh-CN" sz="1000" baseline="0" dirty="0" smtClean="0">
                          <a:latin typeface="Times New Roman" panose="02020603050405020304" pitchFamily="18" charset="0"/>
                          <a:cs typeface="Times New Roman" panose="02020603050405020304" pitchFamily="18" charset="0"/>
                        </a:rPr>
                        <a:t>3</a:t>
                      </a:r>
                      <a:r>
                        <a:rPr lang="ru-RU" altLang="zh-CN" sz="1000" baseline="0" dirty="0" smtClean="0">
                          <a:latin typeface="Times New Roman" panose="02020603050405020304" pitchFamily="18" charset="0"/>
                          <a:cs typeface="Times New Roman" panose="02020603050405020304" pitchFamily="18" charset="0"/>
                        </a:rPr>
                        <a:t>5</a:t>
                      </a:r>
                      <a:r>
                        <a:rPr lang="zh-CN" altLang="en-US" sz="1000" baseline="0" dirty="0" smtClean="0">
                          <a:latin typeface="Times New Roman" panose="02020603050405020304" pitchFamily="18" charset="0"/>
                          <a:cs typeface="Times New Roman" panose="02020603050405020304" pitchFamily="18" charset="0"/>
                        </a:rPr>
                        <a:t>万吨。</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2023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391</a:t>
                      </a:r>
                      <a:r>
                        <a:rPr lang="ru-RU" sz="1000" dirty="0" smtClean="0">
                          <a:latin typeface="Times New Roman" panose="02020603050405020304" pitchFamily="18" charset="0"/>
                          <a:cs typeface="Times New Roman" panose="02020603050405020304" pitchFamily="18" charset="0"/>
                        </a:rPr>
                        <a:t>,46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第三方投资，贷款</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11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准备阶段。列入全区重点投资项目清单。为全区重点投资项目的国家支持措施。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3" descr="C:\Users\DailideDA\Desktop\346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05" b="8877"/>
          <a:stretch/>
        </p:blipFill>
        <p:spPr bwMode="auto">
          <a:xfrm>
            <a:off x="6098558" y="-1"/>
            <a:ext cx="3045442"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DailideDA\Desktop\ta536y0pg6dm-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7" b="170"/>
          <a:stretch/>
        </p:blipFill>
        <p:spPr bwMode="auto">
          <a:xfrm>
            <a:off x="-5235" y="1"/>
            <a:ext cx="307110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DailideDA\Downloads\158556_dbc757ab3a67133eccfd73dc90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09" b="6809"/>
          <a:stretch/>
        </p:blipFill>
        <p:spPr bwMode="auto">
          <a:xfrm>
            <a:off x="3065870"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25</a:t>
            </a:r>
            <a:endParaRPr lang="ru-RU" sz="2600" b="1" dirty="0">
              <a:cs typeface="Times New Roman" pitchFamily="18" charset="0"/>
            </a:endParaRPr>
          </a:p>
        </p:txBody>
      </p:sp>
      <p:sp>
        <p:nvSpPr>
          <p:cNvPr id="12" name="Прямоугольник 11"/>
          <p:cNvSpPr/>
          <p:nvPr/>
        </p:nvSpPr>
        <p:spPr>
          <a:xfrm>
            <a:off x="5256076" y="628974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a:t>
            </a:r>
            <a:r>
              <a:rPr lang="zh-CN" altLang="en-US" sz="1000" dirty="0" smtClean="0">
                <a:solidFill>
                  <a:schemeClr val="tx1"/>
                </a:solidFill>
                <a:latin typeface="Times New Roman" panose="02020603050405020304" pitchFamily="18" charset="0"/>
                <a:cs typeface="Times New Roman" panose="02020603050405020304" pitchFamily="18" charset="0"/>
              </a:rPr>
              <a:t>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a:t>
            </a:r>
            <a:r>
              <a:rPr lang="zh-CN" altLang="en-US" sz="1000" dirty="0" smtClean="0">
                <a:solidFill>
                  <a:schemeClr val="tx1"/>
                </a:solidFill>
                <a:latin typeface="Times New Roman" panose="02020603050405020304" pitchFamily="18" charset="0"/>
                <a:cs typeface="Times New Roman" panose="02020603050405020304" pitchFamily="18" charset="0"/>
              </a:rPr>
              <a:t>阿</a:t>
            </a:r>
            <a:r>
              <a:rPr lang="zh-CN" altLang="en-US" sz="1000" dirty="0">
                <a:solidFill>
                  <a:schemeClr val="tx1"/>
                </a:solidFill>
                <a:latin typeface="Times New Roman" panose="02020603050405020304" pitchFamily="18" charset="0"/>
                <a:cs typeface="Times New Roman" panose="02020603050405020304" pitchFamily="18" charset="0"/>
              </a:rPr>
              <a:t>穆尔州政府 </a:t>
            </a:r>
            <a:r>
              <a:rPr lang="zh-CN" altLang="en-US" sz="1000" dirty="0" smtClean="0">
                <a:solidFill>
                  <a:schemeClr val="tx1"/>
                </a:solidFill>
                <a:latin typeface="Times New Roman" panose="02020603050405020304" pitchFamily="18" charset="0"/>
                <a:cs typeface="Times New Roman" panose="02020603050405020304" pitchFamily="18" charset="0"/>
              </a:rPr>
              <a:t>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68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522404572"/>
              </p:ext>
            </p:extLst>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布拉戈维申斯克国际机场（伊格纳季耶沃）基础设施的创建，重建，现代化和运营，为国际和国内航空公司提供服务</a:t>
                      </a:r>
                      <a:r>
                        <a:rPr lang="ru-RU"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ABS</a:t>
                      </a:r>
                      <a:r>
                        <a:rPr lang="zh-CN" altLang="en-US" sz="1000" dirty="0" smtClean="0">
                          <a:latin typeface="Times New Roman" panose="02020603050405020304" pitchFamily="18" charset="0"/>
                          <a:cs typeface="Times New Roman" panose="02020603050405020304" pitchFamily="18" charset="0"/>
                        </a:rPr>
                        <a:t>布拉戈维申斯克</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纳税识别号</a:t>
                      </a:r>
                      <a:r>
                        <a:rPr lang="zh-CN" altLang="en-US"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9705142240,</a:t>
                      </a:r>
                      <a:endParaRPr lang="ru-RU"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莫斯科，瓦洛瓦亚街</a:t>
                      </a:r>
                      <a:r>
                        <a:rPr lang="en-US" altLang="zh-CN" sz="1000" baseline="0" dirty="0" smtClean="0">
                          <a:latin typeface="Times New Roman" panose="02020603050405020304" pitchFamily="18" charset="0"/>
                          <a:cs typeface="Times New Roman" panose="02020603050405020304" pitchFamily="18" charset="0"/>
                        </a:rPr>
                        <a:t>26</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楼，房间</a:t>
                      </a:r>
                      <a:r>
                        <a:rPr lang="en-US" altLang="zh-CN" sz="1000" baseline="0" dirty="0" smtClean="0">
                          <a:latin typeface="Times New Roman" panose="02020603050405020304" pitchFamily="18" charset="0"/>
                          <a:cs typeface="Times New Roman" panose="02020603050405020304" pitchFamily="18" charset="0"/>
                        </a:rPr>
                        <a:t>25</a:t>
                      </a:r>
                      <a:r>
                        <a:rPr lang="zh-CN" altLang="en-US" sz="1000" baseline="0" dirty="0" smtClean="0">
                          <a:latin typeface="Times New Roman" panose="02020603050405020304" pitchFamily="18" charset="0"/>
                          <a:cs typeface="Times New Roman" panose="02020603050405020304" pitchFamily="18" charset="0"/>
                        </a:rPr>
                        <a:t>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建设一座每小时可容纳 </a:t>
                      </a:r>
                      <a:r>
                        <a:rPr lang="en-US" altLang="zh-CN" sz="1000" dirty="0" smtClean="0">
                          <a:latin typeface="Times New Roman" panose="02020603050405020304" pitchFamily="18" charset="0"/>
                          <a:cs typeface="Times New Roman" panose="02020603050405020304" pitchFamily="18" charset="0"/>
                        </a:rPr>
                        <a:t>600 </a:t>
                      </a:r>
                      <a:r>
                        <a:rPr lang="zh-CN" altLang="en-US" sz="1000" dirty="0" smtClean="0">
                          <a:latin typeface="Times New Roman" panose="02020603050405020304" pitchFamily="18" charset="0"/>
                          <a:cs typeface="Times New Roman" panose="02020603050405020304" pitchFamily="18" charset="0"/>
                        </a:rPr>
                        <a:t>名乘客的新机场综合体，并重建现有航站楼。</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8 052,00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预算资金与</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投资者资金</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政府和社会资本合作</a:t>
                      </a:r>
                      <a:r>
                        <a:rPr lang="ru-RU" sz="100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2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p>
                      <a:pPr algn="l"/>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准备阶段。</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r>
                        <a:rPr lang="zh-CN" altLang="en-US" sz="1000" baseline="0" dirty="0" smtClean="0">
                          <a:latin typeface="Times New Roman" panose="02020603050405020304" pitchFamily="18" charset="0"/>
                          <a:cs typeface="Times New Roman" panose="02020603050405020304" pitchFamily="18" charset="0"/>
                        </a:rPr>
                        <a:t>需要新建</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改造工程基础设施（技术接通）。</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6386" name="Picture 2" descr="C:\Users\DailideDA\Downloads\ei88v7sz027j-4-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ailideDA\Downloads\blagoveschensk_20930_6_blagoveschensk.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65" b="149"/>
          <a:stretch/>
        </p:blipFill>
        <p:spPr bwMode="auto">
          <a:xfrm>
            <a:off x="-5235" y="0"/>
            <a:ext cx="307110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DailideDA\Downloads\otxrhuovcsi8-6-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833"/>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26</a:t>
            </a:r>
            <a:endParaRPr lang="ru-RU" sz="2600" b="1" dirty="0">
              <a:cs typeface="Times New Roman" pitchFamily="18" charset="0"/>
            </a:endParaRPr>
          </a:p>
        </p:txBody>
      </p:sp>
      <p:sp>
        <p:nvSpPr>
          <p:cNvPr id="13" name="Прямоугольник 12"/>
          <p:cNvSpPr/>
          <p:nvPr/>
        </p:nvSpPr>
        <p:spPr>
          <a:xfrm>
            <a:off x="4896036" y="6228742"/>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321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252782936"/>
              </p:ext>
            </p:extLst>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在布拉戈维申斯克市建设运输物流中心项目*</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Cargo</a:t>
                      </a:r>
                      <a:r>
                        <a:rPr lang="en-US" sz="1000" baseline="0" dirty="0" smtClean="0">
                          <a:latin typeface="Times New Roman" panose="02020603050405020304" pitchFamily="18" charset="0"/>
                          <a:cs typeface="Times New Roman" panose="02020603050405020304" pitchFamily="18" charset="0"/>
                        </a:rPr>
                        <a:t> Link”</a:t>
                      </a:r>
                      <a:r>
                        <a:rPr lang="zh-CN" altLang="en-US" sz="1000" baseline="0" dirty="0" smtClean="0">
                          <a:latin typeface="Times New Roman" panose="02020603050405020304" pitchFamily="18" charset="0"/>
                          <a:cs typeface="Times New Roman" panose="02020603050405020304" pitchFamily="18" charset="0"/>
                        </a:rPr>
                        <a:t>有限责任公司”</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dirty="0" smtClean="0">
                          <a:latin typeface="Times New Roman" panose="02020603050405020304" pitchFamily="18" charset="0"/>
                          <a:cs typeface="Times New Roman" panose="02020603050405020304" pitchFamily="18" charset="0"/>
                        </a:rPr>
                        <a:t>2801207307</a:t>
                      </a:r>
                      <a:r>
                        <a:rPr lang="en-US" altLang="zh-CN"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布拉戈维申斯克市，马吉斯特拉利纳亚街</a:t>
                      </a:r>
                      <a:r>
                        <a:rPr lang="en-US" altLang="zh-CN" sz="1000" baseline="0" dirty="0" smtClean="0">
                          <a:latin typeface="Times New Roman" panose="02020603050405020304" pitchFamily="18" charset="0"/>
                          <a:cs typeface="Times New Roman" panose="02020603050405020304" pitchFamily="18" charset="0"/>
                        </a:rPr>
                        <a:t>20</a:t>
                      </a:r>
                      <a:r>
                        <a:rPr lang="zh-CN" altLang="en-US" sz="1000" baseline="0" dirty="0" smtClean="0">
                          <a:latin typeface="Times New Roman" panose="02020603050405020304" pitchFamily="18" charset="0"/>
                          <a:cs typeface="Times New Roman" panose="02020603050405020304" pitchFamily="18" charset="0"/>
                        </a:rPr>
                        <a:t>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在布拉戈维申斯克建设运输和物流中心，容量为：货物处理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1,440 </a:t>
                      </a:r>
                      <a:r>
                        <a:rPr lang="zh-CN" altLang="en-US" sz="1000" dirty="0" smtClean="0">
                          <a:latin typeface="Times New Roman" panose="02020603050405020304" pitchFamily="18" charset="0"/>
                          <a:cs typeface="Times New Roman" panose="02020603050405020304" pitchFamily="18" charset="0"/>
                        </a:rPr>
                        <a:t>辆货车，仓储 </a:t>
                      </a:r>
                      <a:r>
                        <a:rPr lang="en-US" altLang="zh-CN" sz="1000" dirty="0" smtClean="0">
                          <a:latin typeface="Times New Roman" panose="02020603050405020304" pitchFamily="18" charset="0"/>
                          <a:cs typeface="Times New Roman" panose="02020603050405020304" pitchFamily="18" charset="0"/>
                        </a:rPr>
                        <a:t>- 5,200 </a:t>
                      </a:r>
                      <a:r>
                        <a:rPr lang="zh-CN" altLang="en-US" sz="1000" dirty="0" smtClean="0">
                          <a:latin typeface="Times New Roman" panose="02020603050405020304" pitchFamily="18" charset="0"/>
                          <a:cs typeface="Times New Roman" panose="02020603050405020304" pitchFamily="18" charset="0"/>
                        </a:rPr>
                        <a:t>吨，装卸作业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74,880 </a:t>
                      </a:r>
                      <a:r>
                        <a:rPr lang="zh-CN" altLang="en-US" sz="1000" dirty="0" smtClean="0">
                          <a:latin typeface="Times New Roman" panose="02020603050405020304" pitchFamily="18" charset="0"/>
                          <a:cs typeface="Times New Roman" panose="02020603050405020304" pitchFamily="18" charset="0"/>
                        </a:rPr>
                        <a:t>吨。</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2029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506,07</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借入资金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261">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a:t>
                      </a:r>
                      <a:r>
                        <a:rPr lang="ru-RU" altLang="zh-CN" sz="1000" baseline="0" dirty="0" smtClean="0">
                          <a:latin typeface="Times New Roman" panose="02020603050405020304" pitchFamily="18" charset="0"/>
                          <a:cs typeface="Times New Roman" panose="02020603050405020304" pitchFamily="18" charset="0"/>
                        </a:rPr>
                        <a:t>3</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 </a:t>
                      </a:r>
                      <a:r>
                        <a:rPr lang="ru-RU" altLang="zh-CN" sz="1000" baseline="0" dirty="0" smtClean="0">
                          <a:latin typeface="Times New Roman" panose="02020603050405020304" pitchFamily="18" charset="0"/>
                          <a:cs typeface="Times New Roman" panose="02020603050405020304" pitchFamily="18" charset="0"/>
                        </a:rPr>
                        <a:t>9</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1</a:t>
                      </a:r>
                      <a:r>
                        <a:rPr lang="ru-RU" altLang="zh-CN" sz="1000" baseline="0" dirty="0" smtClean="0">
                          <a:latin typeface="Times New Roman" panose="02020603050405020304" pitchFamily="18" charset="0"/>
                          <a:cs typeface="Times New Roman" panose="02020603050405020304" pitchFamily="18" charset="0"/>
                        </a:rPr>
                        <a:t>2</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日第 </a:t>
                      </a:r>
                      <a:r>
                        <a:rPr lang="ru-RU" altLang="zh-CN" sz="1000" baseline="0" dirty="0" smtClean="0">
                          <a:latin typeface="Times New Roman" panose="02020603050405020304" pitchFamily="18" charset="0"/>
                          <a:cs typeface="Times New Roman" panose="02020603050405020304" pitchFamily="18" charset="0"/>
                        </a:rPr>
                        <a:t>209</a:t>
                      </a:r>
                      <a:r>
                        <a:rPr lang="en-US" altLang="zh-CN" sz="1000" baseline="0" dirty="0" smtClean="0">
                          <a:latin typeface="Times New Roman" panose="02020603050405020304" pitchFamily="18" charset="0"/>
                          <a:cs typeface="Times New Roman" panose="02020603050405020304" pitchFamily="18" charset="0"/>
                        </a:rPr>
                        <a:t>-</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6156e39087b0b40261a2b8a3dc3583d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0"/>
          <a:stretch/>
        </p:blipFill>
        <p:spPr bwMode="auto">
          <a:xfrm>
            <a:off x="6098559" y="1"/>
            <a:ext cx="3045442" cy="1746473"/>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27</a:t>
            </a:r>
            <a:endParaRPr lang="ru-RU" sz="2600" b="1" dirty="0">
              <a:cs typeface="Times New Roman" pitchFamily="18" charset="0"/>
            </a:endParaRPr>
          </a:p>
        </p:txBody>
      </p:sp>
      <p:sp>
        <p:nvSpPr>
          <p:cNvPr id="9" name="Прямоугольник 8"/>
          <p:cNvSpPr/>
          <p:nvPr/>
        </p:nvSpPr>
        <p:spPr>
          <a:xfrm>
            <a:off x="493204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514.juzhnouralskij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920" b="11616"/>
          <a:stretch/>
        </p:blipFill>
        <p:spPr bwMode="auto">
          <a:xfrm>
            <a:off x="3053117" y="0"/>
            <a:ext cx="3045442" cy="1746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17e1022488fb50a-d6c65d6b.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92" b="7192"/>
          <a:stretch/>
        </p:blipFill>
        <p:spPr bwMode="auto">
          <a:xfrm>
            <a:off x="-5235" y="1"/>
            <a:ext cx="3058352" cy="174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38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845815236"/>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布拉戈维申斯克市（俄罗斯）</a:t>
                      </a:r>
                      <a:r>
                        <a:rPr lang="en-US" altLang="zh-CN" sz="1600" b="1" dirty="0" smtClean="0">
                          <a:latin typeface="Times New Roman" panose="02020603050405020304" pitchFamily="18" charset="0"/>
                          <a:cs typeface="Times New Roman" panose="02020603050405020304" pitchFamily="18" charset="0"/>
                        </a:rPr>
                        <a:t>-</a:t>
                      </a:r>
                      <a:r>
                        <a:rPr lang="zh-CN" altLang="en-US" sz="1600" b="1" dirty="0" smtClean="0">
                          <a:latin typeface="Times New Roman" panose="02020603050405020304" pitchFamily="18" charset="0"/>
                          <a:cs typeface="Times New Roman" panose="02020603050405020304" pitchFamily="18" charset="0"/>
                        </a:rPr>
                        <a:t>黑河（中国）跨阿穆尔河（黑龙江）空中索道建设项目</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“ZED Development”</a:t>
                      </a:r>
                      <a:r>
                        <a:rPr lang="zh-CN" altLang="en-US" sz="1000" dirty="0" smtClean="0">
                          <a:latin typeface="Times New Roman" panose="02020603050405020304" pitchFamily="18" charset="0"/>
                          <a:cs typeface="Times New Roman" panose="02020603050405020304" pitchFamily="18" charset="0"/>
                        </a:rPr>
                        <a:t>有限责任公司</a:t>
                      </a:r>
                      <a:r>
                        <a:rPr lang="en-US" altLang="zh-CN" sz="1000" dirty="0" smtClean="0">
                          <a:latin typeface="Times New Roman" panose="02020603050405020304" pitchFamily="18" charset="0"/>
                          <a:cs typeface="Times New Roman" panose="02020603050405020304" pitchFamily="18" charset="0"/>
                        </a:rPr>
                        <a:t>”</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7727797889,</a:t>
                      </a:r>
                    </a:p>
                    <a:p>
                      <a:r>
                        <a:rPr lang="en-US" altLang="zh-CN" sz="1000" baseline="0" dirty="0" smtClean="0">
                          <a:latin typeface="Times New Roman" panose="02020603050405020304" pitchFamily="18" charset="0"/>
                          <a:cs typeface="Times New Roman" panose="02020603050405020304" pitchFamily="18" charset="0"/>
                        </a:rPr>
                        <a:t>675000, </a:t>
                      </a:r>
                      <a:r>
                        <a:rPr lang="zh-CN" altLang="en-US" sz="1000" baseline="0" dirty="0" smtClean="0">
                          <a:latin typeface="Times New Roman" panose="02020603050405020304" pitchFamily="18" charset="0"/>
                          <a:cs typeface="Times New Roman" panose="02020603050405020304" pitchFamily="18" charset="0"/>
                        </a:rPr>
                        <a:t>阿穆尔州 ，布拉戈维申斯克市，泽克拉斯诺夫洛茨卡亚街 </a:t>
                      </a:r>
                      <a:r>
                        <a:rPr lang="en-US" altLang="zh-CN" sz="1000" baseline="0" dirty="0" smtClean="0">
                          <a:latin typeface="Times New Roman" panose="02020603050405020304" pitchFamily="18" charset="0"/>
                          <a:cs typeface="Times New Roman" panose="02020603050405020304" pitchFamily="18" charset="0"/>
                        </a:rPr>
                        <a:t>50 </a:t>
                      </a:r>
                      <a:r>
                        <a:rPr lang="zh-CN" altLang="en-US" sz="1000" baseline="0" dirty="0" smtClean="0">
                          <a:latin typeface="Times New Roman" panose="02020603050405020304" pitchFamily="18" charset="0"/>
                          <a:cs typeface="Times New Roman" panose="02020603050405020304" pitchFamily="18" charset="0"/>
                        </a:rPr>
                        <a:t>号</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创造全年运营的国际运输走廊</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吞吐量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每小时 </a:t>
                      </a:r>
                      <a:r>
                        <a:rPr lang="en-US" altLang="zh-CN" sz="1000" dirty="0" smtClean="0">
                          <a:latin typeface="Times New Roman" panose="02020603050405020304" pitchFamily="18" charset="0"/>
                          <a:cs typeface="Times New Roman" panose="02020603050405020304" pitchFamily="18" charset="0"/>
                        </a:rPr>
                        <a:t>457 </a:t>
                      </a:r>
                      <a:r>
                        <a:rPr lang="zh-CN" altLang="en-US" sz="1000" dirty="0" smtClean="0">
                          <a:latin typeface="Times New Roman" panose="02020603050405020304" pitchFamily="18" charset="0"/>
                          <a:cs typeface="Times New Roman" panose="02020603050405020304" pitchFamily="18" charset="0"/>
                        </a:rPr>
                        <a:t>人，每年 </a:t>
                      </a:r>
                      <a:r>
                        <a:rPr lang="en-US" altLang="zh-CN" sz="1000" dirty="0" smtClean="0">
                          <a:latin typeface="Times New Roman" panose="02020603050405020304" pitchFamily="18" charset="0"/>
                          <a:cs typeface="Times New Roman" panose="02020603050405020304" pitchFamily="18" charset="0"/>
                        </a:rPr>
                        <a:t>103.4 </a:t>
                      </a:r>
                      <a:r>
                        <a:rPr lang="zh-CN" altLang="en-US" sz="1000" dirty="0" smtClean="0">
                          <a:latin typeface="Times New Roman" panose="02020603050405020304" pitchFamily="18" charset="0"/>
                          <a:cs typeface="Times New Roman" panose="02020603050405020304" pitchFamily="18" charset="0"/>
                        </a:rPr>
                        <a:t>万人（出发和到达方向）。</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13 252,00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控股资金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4561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实施中。列入全区重点投资项目清单。为全区重点投资项目的国家支持措施。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294" name="Picture 6" descr="C:\Users\DailideDA\Downloads\34b8eb2287bae0b410c0e0fc9250e3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1" b="9551"/>
          <a:stretch/>
        </p:blipFill>
        <p:spPr bwMode="auto">
          <a:xfrm>
            <a:off x="6098560" y="-1"/>
            <a:ext cx="3045439" cy="1746477"/>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ailideDA\Downloads\1577956127_72_0_1208_639_600x0_80_0_0_f4b8245734b38c2ec18e90c6857576a5.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2" b="170"/>
          <a:stretch/>
        </p:blipFill>
        <p:spPr bwMode="auto">
          <a:xfrm>
            <a:off x="-5235" y="0"/>
            <a:ext cx="307110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DailideDA\Downloads\Первая_в_мире_трансграничная_канатная_дорога_(Благовещенск_-_Хэйхэ).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335"/>
          <a:stretch/>
        </p:blipFill>
        <p:spPr bwMode="auto">
          <a:xfrm>
            <a:off x="3065874" y="0"/>
            <a:ext cx="3032686" cy="1746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28</a:t>
            </a:r>
            <a:endParaRPr lang="ru-RU" sz="2600" b="1" dirty="0">
              <a:cs typeface="Times New Roman" pitchFamily="18" charset="0"/>
            </a:endParaRPr>
          </a:p>
        </p:txBody>
      </p:sp>
      <p:sp>
        <p:nvSpPr>
          <p:cNvPr id="11" name="Прямоугольник 10"/>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371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896852247"/>
              </p:ext>
            </p:extLst>
          </p:nvPr>
        </p:nvGraphicFramePr>
        <p:xfrm>
          <a:off x="467544" y="1952836"/>
          <a:ext cx="8208912" cy="4256123"/>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ln>
                            <a:noFill/>
                          </a:ln>
                          <a:effectLst>
                            <a:outerShdw blurRad="38100" dist="19050" dir="2700000" algn="tl">
                              <a:schemeClr val="dk1">
                                <a:alpha val="40000"/>
                              </a:schemeClr>
                            </a:outerShdw>
                          </a:effectLst>
                        </a:rPr>
                        <a:t>布拉戈维申斯克市“北部住宅区”开发项目</a:t>
                      </a:r>
                      <a:r>
                        <a:rPr lang="ru-RU" sz="1600" b="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endParaRPr lang="ru-RU"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133</a:t>
                      </a:r>
                      <a:r>
                        <a:rPr lang="zh-CN" altLang="en-US" sz="1000" baseline="0" dirty="0" smtClean="0">
                          <a:latin typeface="Times New Roman" panose="02020603050405020304" pitchFamily="18" charset="0"/>
                          <a:cs typeface="Times New Roman" panose="02020603050405020304" pitchFamily="18" charset="0"/>
                        </a:rPr>
                        <a:t>号，电话：</a:t>
                      </a:r>
                      <a:r>
                        <a:rPr lang="ru-RU" sz="1000" baseline="0" dirty="0" smtClean="0">
                          <a:latin typeface="Times New Roman" panose="02020603050405020304" pitchFamily="18" charset="0"/>
                          <a:cs typeface="Times New Roman" panose="02020603050405020304" pitchFamily="18" charset="0"/>
                        </a:rPr>
                        <a:t>8 (4162) 233-714</a:t>
                      </a:r>
                      <a:r>
                        <a:rPr lang="zh-CN" altLang="en-US" sz="1000" baseline="0" dirty="0" smtClean="0">
                          <a:latin typeface="Times New Roman" panose="02020603050405020304" pitchFamily="18" charset="0"/>
                          <a:cs typeface="Times New Roman" panose="02020603050405020304" pitchFamily="18" charset="0"/>
                        </a:rPr>
                        <a:t>。</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该项目包括建设：一个面积为 </a:t>
                      </a:r>
                      <a:r>
                        <a:rPr lang="en-US" altLang="zh-CN" sz="1000" dirty="0" smtClean="0">
                          <a:latin typeface="Times New Roman" panose="02020603050405020304" pitchFamily="18" charset="0"/>
                          <a:cs typeface="Times New Roman" panose="02020603050405020304" pitchFamily="18" charset="0"/>
                        </a:rPr>
                        <a:t>237 </a:t>
                      </a:r>
                      <a:r>
                        <a:rPr lang="zh-CN" altLang="en-US" sz="1000" dirty="0" smtClean="0">
                          <a:latin typeface="Times New Roman" panose="02020603050405020304" pitchFamily="18" charset="0"/>
                          <a:cs typeface="Times New Roman" panose="02020603050405020304" pitchFamily="18" charset="0"/>
                        </a:rPr>
                        <a:t>公顷的新区。 房屋总面积</a:t>
                      </a:r>
                      <a:r>
                        <a:rPr lang="en-US" altLang="zh-CN" sz="1000" dirty="0" smtClean="0">
                          <a:latin typeface="Times New Roman" panose="02020603050405020304" pitchFamily="18" charset="0"/>
                          <a:cs typeface="Times New Roman" panose="02020603050405020304" pitchFamily="18" charset="0"/>
                        </a:rPr>
                        <a:t>170</a:t>
                      </a:r>
                      <a:r>
                        <a:rPr lang="zh-CN" altLang="en-US" sz="1000" dirty="0" smtClean="0">
                          <a:latin typeface="Times New Roman" panose="02020603050405020304" pitchFamily="18" charset="0"/>
                          <a:cs typeface="Times New Roman" panose="02020603050405020304" pitchFamily="18" charset="0"/>
                        </a:rPr>
                        <a:t>万平方米</a:t>
                      </a:r>
                      <a:r>
                        <a:rPr lang="en-US" altLang="zh-CN" sz="1000" dirty="0" smtClean="0">
                          <a:latin typeface="Times New Roman" panose="02020603050405020304" pitchFamily="18" charset="0"/>
                          <a:cs typeface="Times New Roman" panose="02020603050405020304" pitchFamily="18" charset="0"/>
                        </a:rPr>
                        <a:t>; </a:t>
                      </a:r>
                      <a:r>
                        <a:rPr lang="en-US" altLang="zh-CN" sz="1000" baseline="0" dirty="0" smtClean="0">
                          <a:latin typeface="Times New Roman" panose="02020603050405020304" pitchFamily="18" charset="0"/>
                          <a:cs typeface="Times New Roman" panose="02020603050405020304" pitchFamily="18" charset="0"/>
                        </a:rPr>
                        <a:t> </a:t>
                      </a:r>
                      <a:r>
                        <a:rPr lang="en-US" altLang="zh-CN" sz="1000" dirty="0" smtClean="0">
                          <a:latin typeface="Times New Roman" panose="02020603050405020304" pitchFamily="18" charset="0"/>
                          <a:cs typeface="Times New Roman" panose="02020603050405020304" pitchFamily="18" charset="0"/>
                        </a:rPr>
                        <a:t>3980 </a:t>
                      </a:r>
                      <a:r>
                        <a:rPr lang="zh-CN" altLang="en-US" sz="1000" dirty="0" smtClean="0">
                          <a:latin typeface="Times New Roman" panose="02020603050405020304" pitchFamily="18" charset="0"/>
                          <a:cs typeface="Times New Roman" panose="02020603050405020304" pitchFamily="18" charset="0"/>
                        </a:rPr>
                        <a:t>个学前机构名额； </a:t>
                      </a:r>
                      <a:r>
                        <a:rPr lang="en-US" altLang="zh-CN" sz="1000" dirty="0" smtClean="0">
                          <a:latin typeface="Times New Roman" panose="02020603050405020304" pitchFamily="18" charset="0"/>
                          <a:cs typeface="Times New Roman" panose="02020603050405020304" pitchFamily="18" charset="0"/>
                        </a:rPr>
                        <a:t>8840</a:t>
                      </a:r>
                      <a:r>
                        <a:rPr lang="zh-CN" altLang="en-US" sz="1000" dirty="0" smtClean="0">
                          <a:latin typeface="Times New Roman" panose="02020603050405020304" pitchFamily="18" charset="0"/>
                          <a:cs typeface="Times New Roman" panose="02020603050405020304" pitchFamily="18" charset="0"/>
                        </a:rPr>
                        <a:t>个体校学生名额。</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2007</a:t>
                      </a:r>
                      <a:r>
                        <a:rPr lang="ru-RU" sz="1000" baseline="0" dirty="0" smtClean="0">
                          <a:latin typeface="Times New Roman" panose="02020603050405020304" pitchFamily="18" charset="0"/>
                          <a:cs typeface="Times New Roman" panose="02020603050405020304" pitchFamily="18" charset="0"/>
                        </a:rPr>
                        <a:t> – 2030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98 797,00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261">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p>
                    <a:p>
                      <a:r>
                        <a:rPr lang="zh-CN" altLang="en-US" sz="1000" baseline="0" dirty="0" smtClean="0">
                          <a:latin typeface="Times New Roman" panose="02020603050405020304" pitchFamily="18" charset="0"/>
                          <a:cs typeface="Times New Roman" panose="02020603050405020304" pitchFamily="18" charset="0"/>
                        </a:rPr>
                        <a:t>工程基础设施和住房建设正在进行，社会基础设施建设项目前期研究</a:t>
                      </a: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9" name="Picture 3" descr="C:\Users\DailideDA\Downloads\0b02710b837f49425c5d01d85866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 r="857"/>
          <a:stretch/>
        </p:blipFill>
        <p:spPr bwMode="auto">
          <a:xfrm>
            <a:off x="3065873" y="0"/>
            <a:ext cx="303268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ailideDA\Downloads\ta6xo9l60okj-640.jpg"/>
          <p:cNvPicPr>
            <a:picLocks noChangeAspect="1" noChangeArrowheads="1"/>
          </p:cNvPicPr>
          <p:nvPr/>
        </p:nvPicPr>
        <p:blipFill rotWithShape="1">
          <a:blip r:embed="rId4">
            <a:extLst>
              <a:ext uri="{28A0092B-C50C-407E-A947-70E740481C1C}">
                <a14:useLocalDpi xmlns:a14="http://schemas.microsoft.com/office/drawing/2010/main" val="0"/>
              </a:ext>
            </a:extLst>
          </a:blip>
          <a:srcRect t="8255" b="6109"/>
          <a:stretch/>
        </p:blipFill>
        <p:spPr bwMode="auto">
          <a:xfrm>
            <a:off x="-5234" y="0"/>
            <a:ext cx="3071108"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ilideDA\Downloads\cphxkbnzjjc4-640.jpg"/>
          <p:cNvPicPr>
            <a:picLocks noChangeAspect="1" noChangeArrowheads="1"/>
          </p:cNvPicPr>
          <p:nvPr/>
        </p:nvPicPr>
        <p:blipFill rotWithShape="1">
          <a:blip r:embed="rId5">
            <a:extLst>
              <a:ext uri="{28A0092B-C50C-407E-A947-70E740481C1C}">
                <a14:useLocalDpi xmlns:a14="http://schemas.microsoft.com/office/drawing/2010/main" val="0"/>
              </a:ext>
            </a:extLst>
          </a:blip>
          <a:srcRect t="7023" b="702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441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l="2872" t="26975" r="22128" b="55769"/>
          <a:stretch/>
        </p:blipFill>
        <p:spPr bwMode="auto">
          <a:xfrm>
            <a:off x="0" y="-1230"/>
            <a:ext cx="9144000" cy="118344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01" y="0"/>
            <a:ext cx="9143998" cy="1185902"/>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51520" y="344269"/>
            <a:ext cx="1008609" cy="584775"/>
          </a:xfrm>
          <a:prstGeom prst="rect">
            <a:avLst/>
          </a:prstGeom>
        </p:spPr>
        <p:txBody>
          <a:bodyPr wrap="none">
            <a:spAutoFit/>
          </a:bodyPr>
          <a:lstStyle/>
          <a:p>
            <a:pPr lvl="0"/>
            <a:r>
              <a:rPr lang="zh-CN" altLang="en-US" sz="3200" b="1" dirty="0">
                <a:solidFill>
                  <a:prstClr val="white"/>
                </a:solidFill>
                <a:cs typeface="Arial" pitchFamily="34" charset="0"/>
              </a:rPr>
              <a:t>目录</a:t>
            </a:r>
            <a:endParaRPr lang="ru-RU" sz="3200" dirty="0">
              <a:solidFill>
                <a:prstClr val="white"/>
              </a:solidFill>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669635415"/>
              </p:ext>
            </p:extLst>
          </p:nvPr>
        </p:nvGraphicFramePr>
        <p:xfrm>
          <a:off x="971600" y="1700808"/>
          <a:ext cx="7416825" cy="4251931"/>
        </p:xfrm>
        <a:graphic>
          <a:graphicData uri="http://schemas.openxmlformats.org/drawingml/2006/table">
            <a:tbl>
              <a:tblPr firstRow="1" firstCol="1" bandRow="1">
                <a:tableStyleId>{2D5ABB26-0587-4C30-8999-92F81FD0307C}</a:tableStyleId>
              </a:tblPr>
              <a:tblGrid>
                <a:gridCol w="6984777">
                  <a:extLst>
                    <a:ext uri="{9D8B030D-6E8A-4147-A177-3AD203B41FA5}">
                      <a16:colId xmlns:a16="http://schemas.microsoft.com/office/drawing/2014/main" xmlns="" val="20000"/>
                    </a:ext>
                  </a:extLst>
                </a:gridCol>
                <a:gridCol w="432048">
                  <a:extLst>
                    <a:ext uri="{9D8B030D-6E8A-4147-A177-3AD203B41FA5}">
                      <a16:colId xmlns:a16="http://schemas.microsoft.com/office/drawing/2014/main" xmlns="" val="20001"/>
                    </a:ext>
                  </a:extLst>
                </a:gridCol>
              </a:tblGrid>
              <a:tr h="205726">
                <a:tc>
                  <a:txBody>
                    <a:bodyPr/>
                    <a:lstStyle/>
                    <a:p>
                      <a:pPr>
                        <a:lnSpc>
                          <a:spcPct val="150000"/>
                        </a:lnSpc>
                        <a:spcAft>
                          <a:spcPts val="0"/>
                        </a:spcAft>
                      </a:pPr>
                      <a:r>
                        <a:rPr lang="zh-CN" altLang="en-US" sz="1400" dirty="0">
                          <a:effectLst/>
                        </a:rPr>
                        <a:t>布市市长致辞</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0"/>
                  </a:ext>
                </a:extLst>
              </a:tr>
              <a:tr h="290082">
                <a:tc>
                  <a:txBody>
                    <a:bodyPr/>
                    <a:lstStyle/>
                    <a:p>
                      <a:pPr>
                        <a:lnSpc>
                          <a:spcPct val="150000"/>
                        </a:lnSpc>
                        <a:spcAft>
                          <a:spcPts val="0"/>
                        </a:spcAft>
                      </a:pPr>
                      <a:r>
                        <a:rPr lang="zh-CN" altLang="en-US" sz="1400" dirty="0">
                          <a:effectLst/>
                        </a:rPr>
                        <a:t>布拉戈维申斯克市市简</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7</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1"/>
                  </a:ext>
                </a:extLst>
              </a:tr>
              <a:tr h="288032">
                <a:tc>
                  <a:txBody>
                    <a:bodyPr/>
                    <a:lstStyle/>
                    <a:p>
                      <a:pPr>
                        <a:lnSpc>
                          <a:spcPct val="150000"/>
                        </a:lnSpc>
                        <a:spcAft>
                          <a:spcPts val="0"/>
                        </a:spcAft>
                      </a:pPr>
                      <a:r>
                        <a:rPr lang="zh-CN" altLang="en-US" sz="1400" dirty="0">
                          <a:effectLst/>
                        </a:rPr>
                        <a:t>交通基础设施和通信</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2"/>
                  </a:ext>
                </a:extLst>
              </a:tr>
              <a:tr h="288032">
                <a:tc>
                  <a:txBody>
                    <a:bodyPr/>
                    <a:lstStyle/>
                    <a:p>
                      <a:pPr>
                        <a:lnSpc>
                          <a:spcPct val="150000"/>
                        </a:lnSpc>
                        <a:spcAft>
                          <a:spcPts val="0"/>
                        </a:spcAft>
                      </a:pPr>
                      <a:r>
                        <a:rPr lang="zh-CN" altLang="en-US" sz="1400" dirty="0">
                          <a:effectLst/>
                        </a:rPr>
                        <a:t>人口和劳动资源</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12</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3"/>
                  </a:ext>
                </a:extLst>
              </a:tr>
              <a:tr h="288032">
                <a:tc>
                  <a:txBody>
                    <a:bodyPr/>
                    <a:lstStyle/>
                    <a:p>
                      <a:pPr>
                        <a:lnSpc>
                          <a:spcPct val="150000"/>
                        </a:lnSpc>
                        <a:spcAft>
                          <a:spcPts val="0"/>
                        </a:spcAft>
                      </a:pPr>
                      <a:r>
                        <a:rPr lang="zh-CN" altLang="en-US" sz="1400" dirty="0">
                          <a:effectLst/>
                        </a:rPr>
                        <a:t>旅游业</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4"/>
                  </a:ext>
                </a:extLst>
              </a:tr>
              <a:tr h="205726">
                <a:tc>
                  <a:txBody>
                    <a:bodyPr/>
                    <a:lstStyle/>
                    <a:p>
                      <a:pPr>
                        <a:lnSpc>
                          <a:spcPct val="150000"/>
                        </a:lnSpc>
                        <a:spcAft>
                          <a:spcPts val="0"/>
                        </a:spcAft>
                      </a:pPr>
                      <a:r>
                        <a:rPr lang="zh-CN" altLang="en-US" sz="1400" dirty="0">
                          <a:effectLst/>
                        </a:rPr>
                        <a:t>社会基础设施</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17</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5"/>
                  </a:ext>
                </a:extLst>
              </a:tr>
              <a:tr h="273106">
                <a:tc>
                  <a:txBody>
                    <a:bodyPr/>
                    <a:lstStyle/>
                    <a:p>
                      <a:pPr>
                        <a:lnSpc>
                          <a:spcPct val="150000"/>
                        </a:lnSpc>
                        <a:spcAft>
                          <a:spcPts val="0"/>
                        </a:spcAft>
                      </a:pPr>
                      <a:r>
                        <a:rPr lang="zh-CN" altLang="en-US" sz="1400" dirty="0">
                          <a:effectLst/>
                        </a:rPr>
                        <a:t>经济潜力</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6"/>
                  </a:ext>
                </a:extLst>
              </a:tr>
              <a:tr h="288032">
                <a:tc>
                  <a:txBody>
                    <a:bodyPr/>
                    <a:lstStyle/>
                    <a:p>
                      <a:pPr>
                        <a:lnSpc>
                          <a:spcPct val="150000"/>
                        </a:lnSpc>
                        <a:spcAft>
                          <a:spcPts val="0"/>
                        </a:spcAft>
                      </a:pPr>
                      <a:r>
                        <a:rPr lang="zh-CN" altLang="en-US" sz="1400" dirty="0">
                          <a:effectLst/>
                        </a:rPr>
                        <a:t>投资环境</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latin typeface="+mn-lt"/>
                          <a:ea typeface="+mn-ea"/>
                          <a:cs typeface="+mn-cs"/>
                        </a:rPr>
                        <a:t>23</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7"/>
                  </a:ext>
                </a:extLst>
              </a:tr>
              <a:tr h="205726">
                <a:tc>
                  <a:txBody>
                    <a:bodyPr/>
                    <a:lstStyle/>
                    <a:p>
                      <a:pPr>
                        <a:lnSpc>
                          <a:spcPct val="150000"/>
                        </a:lnSpc>
                        <a:spcAft>
                          <a:spcPts val="0"/>
                        </a:spcAft>
                      </a:pPr>
                      <a:r>
                        <a:rPr lang="zh-CN" altLang="en-US" sz="1400" dirty="0">
                          <a:effectLst/>
                        </a:rPr>
                        <a:t>国家及地方投资支持政策</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24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8"/>
                  </a:ext>
                </a:extLst>
              </a:tr>
              <a:tr h="205726">
                <a:tc>
                  <a:txBody>
                    <a:bodyPr/>
                    <a:lstStyle/>
                    <a:p>
                      <a:pPr>
                        <a:lnSpc>
                          <a:spcPct val="150000"/>
                        </a:lnSpc>
                        <a:spcAft>
                          <a:spcPts val="0"/>
                        </a:spcAft>
                      </a:pPr>
                      <a:r>
                        <a:rPr lang="zh-CN" altLang="en-US" sz="1400" dirty="0">
                          <a:effectLst/>
                        </a:rPr>
                        <a:t>投资项目</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25</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9"/>
                  </a:ext>
                </a:extLst>
              </a:tr>
              <a:tr h="291988">
                <a:tc>
                  <a:txBody>
                    <a:bodyPr/>
                    <a:lstStyle/>
                    <a:p>
                      <a:pPr>
                        <a:lnSpc>
                          <a:spcPct val="150000"/>
                        </a:lnSpc>
                        <a:spcAft>
                          <a:spcPts val="0"/>
                        </a:spcAft>
                      </a:pPr>
                      <a:r>
                        <a:rPr lang="zh-CN" altLang="en-US" sz="1400" dirty="0" smtClean="0">
                          <a:effectLst/>
                        </a:rPr>
                        <a:t>投</a:t>
                      </a:r>
                      <a:r>
                        <a:rPr lang="zh-CN" altLang="en-US" sz="1400" dirty="0">
                          <a:effectLst/>
                        </a:rPr>
                        <a:t>资和企业经营政策法律法规</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Calibri"/>
                          <a:ea typeface="Calibri"/>
                          <a:cs typeface="Times New Roman"/>
                        </a:rPr>
                        <a:t>4</a:t>
                      </a:r>
                      <a:r>
                        <a:rPr lang="ru-RU" sz="1400" dirty="0" smtClean="0">
                          <a:effectLst/>
                          <a:latin typeface="Calibri"/>
                          <a:ea typeface="Calibri"/>
                          <a:cs typeface="Times New Roman"/>
                        </a:rPr>
                        <a:t>6</a:t>
                      </a:r>
                      <a:endParaRPr lang="ru-RU" sz="1400" dirty="0">
                        <a:effectLst/>
                        <a:latin typeface="Calibri"/>
                        <a:ea typeface="Calibri"/>
                        <a:cs typeface="Times New Roman"/>
                      </a:endParaRPr>
                    </a:p>
                  </a:txBody>
                  <a:tcPr marL="57501" marR="57501" marT="0" marB="0" anchor="b"/>
                </a:tc>
                <a:extLst>
                  <a:ext uri="{0D108BD9-81ED-4DB2-BD59-A6C34878D82A}">
                    <a16:rowId xmlns:a16="http://schemas.microsoft.com/office/drawing/2014/main" xmlns="" val="10010"/>
                  </a:ext>
                </a:extLst>
              </a:tr>
              <a:tr h="285922">
                <a:tc>
                  <a:txBody>
                    <a:bodyPr/>
                    <a:lstStyle/>
                    <a:p>
                      <a:pPr>
                        <a:lnSpc>
                          <a:spcPct val="150000"/>
                        </a:lnSpc>
                        <a:spcAft>
                          <a:spcPts val="0"/>
                        </a:spcAft>
                      </a:pPr>
                      <a:r>
                        <a:rPr lang="zh-CN" altLang="en-US" sz="1400" dirty="0">
                          <a:effectLst/>
                        </a:rPr>
                        <a:t>基础设施支持</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4</a:t>
                      </a:r>
                      <a:r>
                        <a:rPr lang="ru-RU"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11"/>
                  </a:ext>
                </a:extLst>
              </a:tr>
              <a:tr h="411451">
                <a:tc>
                  <a:txBody>
                    <a:bodyPr/>
                    <a:lstStyle/>
                    <a:p>
                      <a:pPr>
                        <a:lnSpc>
                          <a:spcPct val="150000"/>
                        </a:lnSpc>
                        <a:spcAft>
                          <a:spcPts val="0"/>
                        </a:spcAft>
                      </a:pPr>
                      <a:r>
                        <a:rPr lang="zh-CN" altLang="en-US" sz="1400" dirty="0">
                          <a:effectLst/>
                        </a:rPr>
                        <a:t>投资信息资讯</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latin typeface="+mn-lt"/>
                          <a:ea typeface="+mn-ea"/>
                          <a:cs typeface="+mn-cs"/>
                        </a:rPr>
                        <a:t>54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12"/>
                  </a:ext>
                </a:extLst>
              </a:tr>
            </a:tbl>
          </a:graphicData>
        </a:graphic>
      </p:graphicFrame>
      <p:sp>
        <p:nvSpPr>
          <p:cNvPr id="10" name="Прямоугольник 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p>
        </p:txBody>
      </p:sp>
    </p:spTree>
    <p:extLst>
      <p:ext uri="{BB962C8B-B14F-4D97-AF65-F5344CB8AC3E}">
        <p14:creationId xmlns:p14="http://schemas.microsoft.com/office/powerpoint/2010/main" val="101614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65076767"/>
              </p:ext>
            </p:extLst>
          </p:nvPr>
        </p:nvGraphicFramePr>
        <p:xfrm>
          <a:off x="467544" y="1952836"/>
          <a:ext cx="8208912" cy="41038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ln>
                            <a:noFill/>
                          </a:ln>
                          <a:solidFill>
                            <a:schemeClr val="bg1"/>
                          </a:solidFill>
                          <a:effectLst>
                            <a:outerShdw blurRad="38100" dist="19050" dir="2700000" algn="tl">
                              <a:schemeClr val="dk1">
                                <a:alpha val="40000"/>
                              </a:schemeClr>
                            </a:outerShdw>
                          </a:effectLst>
                        </a:rPr>
                        <a:t>“北部住宅区”</a:t>
                      </a:r>
                      <a:r>
                        <a:rPr lang="zh-CN" altLang="en-US" sz="1600" b="1" dirty="0" smtClean="0">
                          <a:solidFill>
                            <a:schemeClr val="bg1"/>
                          </a:solidFill>
                          <a:latin typeface="Times New Roman" panose="02020603050405020304" pitchFamily="18" charset="0"/>
                          <a:cs typeface="Times New Roman" panose="02020603050405020304" pitchFamily="18" charset="0"/>
                        </a:rPr>
                        <a:t>建设</a:t>
                      </a:r>
                      <a:r>
                        <a:rPr lang="zh-CN" altLang="en-US" sz="1600" dirty="0" smtClean="0">
                          <a:ln>
                            <a:noFill/>
                          </a:ln>
                          <a:solidFill>
                            <a:schemeClr val="bg1"/>
                          </a:solidFill>
                          <a:effectLst>
                            <a:outerShdw blurRad="38100" dist="19050" dir="2700000" algn="tl">
                              <a:schemeClr val="dk1">
                                <a:alpha val="40000"/>
                              </a:schemeClr>
                            </a:outerShdw>
                          </a:effectLst>
                        </a:rPr>
                        <a:t>项目</a:t>
                      </a:r>
                      <a:r>
                        <a:rPr lang="ru-RU" sz="1600" b="1" baseline="0" dirty="0" smtClean="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专业开发商</a:t>
                      </a:r>
                      <a:r>
                        <a:rPr lang="en-US" altLang="zh-CN" sz="1000" dirty="0" smtClean="0">
                          <a:latin typeface="Times New Roman" panose="02020603050405020304" pitchFamily="18" charset="0"/>
                          <a:cs typeface="Times New Roman" panose="02020603050405020304" pitchFamily="18" charset="0"/>
                        </a:rPr>
                        <a:t>“PIK</a:t>
                      </a:r>
                      <a:r>
                        <a:rPr lang="zh-CN" altLang="en-US" sz="1000" dirty="0" smtClean="0">
                          <a:latin typeface="Times New Roman" panose="02020603050405020304" pitchFamily="18" charset="0"/>
                          <a:cs typeface="Times New Roman" panose="02020603050405020304" pitchFamily="18" charset="0"/>
                        </a:rPr>
                        <a:t>布拉戈维申斯克</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2801265933</a:t>
                      </a:r>
                      <a:endParaRPr lang="ru-RU" sz="1000" dirty="0" smtClean="0">
                        <a:latin typeface="Times New Roman" panose="02020603050405020304" pitchFamily="18" charset="0"/>
                        <a:cs typeface="Times New Roman" panose="02020603050405020304" pitchFamily="18" charset="0"/>
                      </a:endParaRPr>
                    </a:p>
                    <a:p>
                      <a:r>
                        <a:rPr lang="en-US" altLang="zh-CN" sz="1000" baseline="0" dirty="0" smtClean="0">
                          <a:latin typeface="Times New Roman" panose="02020603050405020304" pitchFamily="18" charset="0"/>
                          <a:cs typeface="Times New Roman" panose="02020603050405020304" pitchFamily="18" charset="0"/>
                        </a:rPr>
                        <a:t>675029</a:t>
                      </a:r>
                      <a:r>
                        <a:rPr lang="zh-CN" altLang="en-US" sz="1000" baseline="0" dirty="0" smtClean="0">
                          <a:latin typeface="Times New Roman" panose="02020603050405020304" pitchFamily="18" charset="0"/>
                          <a:cs typeface="Times New Roman" panose="02020603050405020304" pitchFamily="18" charset="0"/>
                        </a:rPr>
                        <a:t>，阿穆尔州，布拉戈维申斯克市，泽伊斯卡亚街</a:t>
                      </a:r>
                      <a:r>
                        <a:rPr lang="en-US" altLang="zh-CN" sz="1000" baseline="0" dirty="0" smtClean="0">
                          <a:latin typeface="Times New Roman" panose="02020603050405020304" pitchFamily="18" charset="0"/>
                          <a:cs typeface="Times New Roman" panose="02020603050405020304" pitchFamily="18" charset="0"/>
                        </a:rPr>
                        <a:t>136</a:t>
                      </a:r>
                      <a:r>
                        <a:rPr lang="zh-CN" altLang="en-US" sz="1000" baseline="0" dirty="0" smtClean="0">
                          <a:latin typeface="Times New Roman" panose="02020603050405020304" pitchFamily="18" charset="0"/>
                          <a:cs typeface="Times New Roman" panose="02020603050405020304" pitchFamily="18" charset="0"/>
                        </a:rPr>
                        <a:t>号，办公室 </a:t>
                      </a:r>
                      <a:r>
                        <a:rPr lang="en-US" altLang="zh-CN" sz="1000" baseline="0" dirty="0" smtClean="0">
                          <a:latin typeface="Times New Roman" panose="02020603050405020304" pitchFamily="18" charset="0"/>
                          <a:cs typeface="Times New Roman" panose="02020603050405020304" pitchFamily="18" charset="0"/>
                        </a:rPr>
                        <a:t>503</a:t>
                      </a:r>
                      <a:r>
                        <a:rPr lang="zh-CN" altLang="en-US" sz="1000" baseline="0" dirty="0" smtClean="0">
                          <a:latin typeface="Times New Roman" panose="02020603050405020304" pitchFamily="18" charset="0"/>
                          <a:cs typeface="Times New Roman" panose="02020603050405020304" pitchFamily="18" charset="0"/>
                        </a:rPr>
                        <a:t>号，电话 ：</a:t>
                      </a:r>
                      <a:r>
                        <a:rPr lang="en-US" altLang="zh-CN" sz="1000" baseline="0" dirty="0" smtClean="0">
                          <a:latin typeface="Times New Roman" panose="02020603050405020304" pitchFamily="18" charset="0"/>
                          <a:cs typeface="Times New Roman" panose="02020603050405020304" pitchFamily="18" charset="0"/>
                        </a:rPr>
                        <a:t>8 (914) 152-70-00</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建设总面积</a:t>
                      </a:r>
                      <a:r>
                        <a:rPr lang="ru-RU" sz="1000" baseline="0" dirty="0" smtClean="0">
                          <a:latin typeface="Times New Roman" panose="02020603050405020304" pitchFamily="18" charset="0"/>
                          <a:cs typeface="Times New Roman" panose="02020603050405020304" pitchFamily="18" charset="0"/>
                        </a:rPr>
                        <a:t> – </a:t>
                      </a:r>
                      <a:r>
                        <a:rPr lang="en-US" altLang="zh-CN" sz="1000" baseline="0" dirty="0" smtClean="0">
                          <a:latin typeface="Times New Roman" panose="02020603050405020304" pitchFamily="18" charset="0"/>
                          <a:cs typeface="Times New Roman" panose="02020603050405020304" pitchFamily="18" charset="0"/>
                        </a:rPr>
                        <a:t>30.0</a:t>
                      </a:r>
                      <a:r>
                        <a:rPr lang="zh-CN" altLang="en-US" sz="1000" baseline="0" dirty="0" smtClean="0">
                          <a:latin typeface="Times New Roman" panose="02020603050405020304" pitchFamily="18" charset="0"/>
                          <a:cs typeface="Times New Roman" panose="02020603050405020304" pitchFamily="18" charset="0"/>
                        </a:rPr>
                        <a:t>公顷</a:t>
                      </a:r>
                      <a:r>
                        <a:rPr lang="ru-RU"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房屋面积</a:t>
                      </a:r>
                      <a:r>
                        <a:rPr lang="en-US" altLang="zh-CN" sz="1000" dirty="0" smtClean="0">
                          <a:latin typeface="Times New Roman" panose="02020603050405020304" pitchFamily="18" charset="0"/>
                          <a:cs typeface="Times New Roman" panose="02020603050405020304" pitchFamily="18" charset="0"/>
                        </a:rPr>
                        <a:t>17.8</a:t>
                      </a:r>
                      <a:r>
                        <a:rPr lang="zh-CN" altLang="en-US" sz="1000" dirty="0" smtClean="0">
                          <a:latin typeface="Times New Roman" panose="02020603050405020304" pitchFamily="18" charset="0"/>
                          <a:cs typeface="Times New Roman" panose="02020603050405020304" pitchFamily="18" charset="0"/>
                        </a:rPr>
                        <a:t>万平方米</a:t>
                      </a:r>
                      <a:r>
                        <a:rPr lang="ru-RU" sz="1000" baseline="0" dirty="0" smtClean="0">
                          <a:latin typeface="Times New Roman" panose="02020603050405020304" pitchFamily="18" charset="0"/>
                          <a:cs typeface="Times New Roman" panose="02020603050405020304" pitchFamily="18" charset="0"/>
                        </a:rPr>
                        <a:t>, </a:t>
                      </a:r>
                      <a:r>
                        <a:rPr lang="en-US" altLang="zh-CN" sz="1000" dirty="0" smtClean="0">
                          <a:latin typeface="Times New Roman" panose="02020603050405020304" pitchFamily="18" charset="0"/>
                          <a:cs typeface="Times New Roman" panose="02020603050405020304" pitchFamily="18" charset="0"/>
                        </a:rPr>
                        <a:t>10120 </a:t>
                      </a:r>
                      <a:r>
                        <a:rPr lang="zh-CN" altLang="en-US" sz="1000" dirty="0" smtClean="0">
                          <a:latin typeface="Times New Roman" panose="02020603050405020304" pitchFamily="18" charset="0"/>
                          <a:cs typeface="Times New Roman" panose="02020603050405020304" pitchFamily="18" charset="0"/>
                        </a:rPr>
                        <a:t>人的住房。</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2029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15 792,00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项目基金</a:t>
                      </a:r>
                      <a:r>
                        <a:rPr lang="ru-RU" sz="1000" baseline="0" dirty="0" smtClean="0">
                          <a:latin typeface="Times New Roman" panose="02020603050405020304" pitchFamily="18" charset="0"/>
                          <a:cs typeface="Times New Roman" panose="02020603050405020304" pitchFamily="18" charset="0"/>
                        </a:rPr>
                        <a:t>,</a:t>
                      </a:r>
                      <a:r>
                        <a:rPr lang="en-US"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836204">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 </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8 </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16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178-</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2" descr="C:\Users\DailideDA\Downloads\pa638x7ttnz02z9i3x6xoanaqg6q7wv4.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33"/>
          <a:stretch/>
        </p:blipFill>
        <p:spPr bwMode="auto">
          <a:xfrm>
            <a:off x="6098559" y="1"/>
            <a:ext cx="3045442" cy="17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DailideDA\Downloads\zeya-park-blagoveshcensk-jk-168546089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1" r="4981"/>
          <a:stretch/>
        </p:blipFill>
        <p:spPr bwMode="auto">
          <a:xfrm>
            <a:off x="-5235" y="-1"/>
            <a:ext cx="3071108" cy="17489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DailideDA\Downloads\zeya-park-blagoveshcensk-jk-168546098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19" r="4743"/>
          <a:stretch/>
        </p:blipFill>
        <p:spPr bwMode="auto">
          <a:xfrm>
            <a:off x="3065873" y="1"/>
            <a:ext cx="3032685" cy="174892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30</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60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169861737"/>
              </p:ext>
            </p:extLst>
          </p:nvPr>
        </p:nvGraphicFramePr>
        <p:xfrm>
          <a:off x="467544" y="1952836"/>
          <a:ext cx="8208912" cy="41038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ru-RU" sz="1200" b="1" dirty="0" smtClean="0">
                          <a:latin typeface="Times New Roman" panose="02020603050405020304" pitchFamily="18" charset="0"/>
                          <a:cs typeface="Times New Roman" panose="02020603050405020304" pitchFamily="18" charset="0"/>
                        </a:rPr>
                        <a:t>Строительство</a:t>
                      </a:r>
                      <a:r>
                        <a:rPr lang="ru-RU" sz="1200" b="1" baseline="0" dirty="0" smtClean="0">
                          <a:latin typeface="Times New Roman" panose="02020603050405020304" pitchFamily="18" charset="0"/>
                          <a:cs typeface="Times New Roman" panose="02020603050405020304" pitchFamily="18" charset="0"/>
                        </a:rPr>
                        <a:t> объектов капитального строительства, предназначенных для размещения жилых помещений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“专建筑单位</a:t>
                      </a:r>
                      <a:r>
                        <a:rPr lang="en-US" altLang="zh-CN" sz="1000" baseline="0" dirty="0" smtClean="0">
                          <a:latin typeface="Times New Roman" panose="02020603050405020304" pitchFamily="18" charset="0"/>
                          <a:cs typeface="Times New Roman" panose="02020603050405020304" pitchFamily="18" charset="0"/>
                        </a:rPr>
                        <a:t>PIK</a:t>
                      </a:r>
                      <a:r>
                        <a:rPr lang="zh-CN" altLang="en-US" sz="1000" baseline="0" dirty="0" smtClean="0">
                          <a:latin typeface="Times New Roman" panose="02020603050405020304" pitchFamily="18" charset="0"/>
                          <a:cs typeface="Times New Roman" panose="02020603050405020304" pitchFamily="18" charset="0"/>
                        </a:rPr>
                        <a:t>布拉戈维申斯克”有限公司，纳税识别号</a:t>
                      </a:r>
                      <a:r>
                        <a:rPr lang="en-US" altLang="zh-CN" sz="1000" baseline="0" dirty="0" smtClean="0">
                          <a:latin typeface="Times New Roman" panose="02020603050405020304" pitchFamily="18" charset="0"/>
                          <a:cs typeface="Times New Roman" panose="02020603050405020304" pitchFamily="18" charset="0"/>
                        </a:rPr>
                        <a:t>2801265933</a:t>
                      </a:r>
                    </a:p>
                    <a:p>
                      <a:r>
                        <a:rPr lang="en-US" sz="1000" baseline="0" dirty="0" smtClean="0">
                          <a:latin typeface="Times New Roman" panose="02020603050405020304" pitchFamily="18" charset="0"/>
                          <a:cs typeface="Times New Roman" panose="02020603050405020304" pitchFamily="18" charset="0"/>
                        </a:rPr>
                        <a:t>675029</a:t>
                      </a:r>
                      <a:r>
                        <a:rPr lang="zh-CN" altLang="en-US" sz="1000" baseline="0" dirty="0" smtClean="0">
                          <a:latin typeface="Times New Roman" panose="02020603050405020304" pitchFamily="18" charset="0"/>
                          <a:cs typeface="Times New Roman" panose="02020603050405020304" pitchFamily="18" charset="0"/>
                        </a:rPr>
                        <a:t>，阿穆尔州，布拉戈维申斯克市，穆希纳街</a:t>
                      </a:r>
                      <a:r>
                        <a:rPr lang="en-US" altLang="zh-CN" sz="1000" baseline="0" dirty="0" smtClean="0">
                          <a:latin typeface="Times New Roman" panose="02020603050405020304" pitchFamily="18" charset="0"/>
                          <a:cs typeface="Times New Roman" panose="02020603050405020304" pitchFamily="18" charset="0"/>
                        </a:rPr>
                        <a:t>120</a:t>
                      </a:r>
                      <a:r>
                        <a:rPr lang="zh-CN" altLang="en-US" sz="1000" baseline="0" dirty="0" smtClean="0">
                          <a:latin typeface="Times New Roman" panose="02020603050405020304" pitchFamily="18" charset="0"/>
                          <a:cs typeface="Times New Roman" panose="02020603050405020304" pitchFamily="18" charset="0"/>
                        </a:rPr>
                        <a:t>号，房子</a:t>
                      </a:r>
                      <a:r>
                        <a:rPr lang="ru-RU"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办公室</a:t>
                      </a:r>
                      <a:r>
                        <a:rPr lang="ru-RU" altLang="zh-CN" sz="1000" baseline="0" dirty="0" smtClean="0">
                          <a:latin typeface="Times New Roman" panose="02020603050405020304" pitchFamily="18" charset="0"/>
                          <a:cs typeface="Times New Roman" panose="02020603050405020304" pitchFamily="18" charset="0"/>
                        </a:rPr>
                        <a:t> 20002/213</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该项目将为布拉戈维申斯克市的居民提供住房。土地面积 </a:t>
                      </a:r>
                      <a:r>
                        <a:rPr lang="ru-RU" sz="1000" dirty="0" smtClean="0">
                          <a:latin typeface="Times New Roman" panose="02020603050405020304" pitchFamily="18" charset="0"/>
                          <a:cs typeface="Times New Roman" panose="02020603050405020304" pitchFamily="18" charset="0"/>
                        </a:rPr>
                        <a:t>– 912 075 </a:t>
                      </a:r>
                      <a:r>
                        <a:rPr lang="zh-CN" altLang="en-US" sz="1000" dirty="0" smtClean="0">
                          <a:latin typeface="Times New Roman" panose="02020603050405020304" pitchFamily="18" charset="0"/>
                          <a:cs typeface="Times New Roman" panose="02020603050405020304" pitchFamily="18" charset="0"/>
                        </a:rPr>
                        <a:t>平方米。</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住所面积</a:t>
                      </a:r>
                      <a:r>
                        <a:rPr lang="ru-RU" sz="1000" dirty="0" smtClean="0">
                          <a:latin typeface="Times New Roman" panose="02020603050405020304" pitchFamily="18" charset="0"/>
                          <a:cs typeface="Times New Roman" panose="02020603050405020304" pitchFamily="18" charset="0"/>
                        </a:rPr>
                        <a:t> – 334 180</a:t>
                      </a:r>
                      <a:r>
                        <a:rPr lang="zh-CN" altLang="en-US" sz="1000" dirty="0" smtClean="0">
                          <a:latin typeface="Times New Roman" panose="02020603050405020304" pitchFamily="18" charset="0"/>
                          <a:cs typeface="Times New Roman" panose="02020603050405020304" pitchFamily="18" charset="0"/>
                        </a:rPr>
                        <a:t>平方米。非住房面积</a:t>
                      </a:r>
                      <a:r>
                        <a:rPr lang="ru-RU" sz="1000" dirty="0" smtClean="0">
                          <a:latin typeface="Times New Roman" panose="02020603050405020304" pitchFamily="18" charset="0"/>
                          <a:cs typeface="Times New Roman" panose="02020603050405020304" pitchFamily="18" charset="0"/>
                        </a:rPr>
                        <a:t> – 16 700</a:t>
                      </a:r>
                      <a:r>
                        <a:rPr lang="zh-CN" altLang="en-US" sz="1000" dirty="0" smtClean="0">
                          <a:latin typeface="Times New Roman" panose="02020603050405020304" pitchFamily="18" charset="0"/>
                          <a:cs typeface="Times New Roman" panose="02020603050405020304" pitchFamily="18" charset="0"/>
                        </a:rPr>
                        <a:t>平方米。</a:t>
                      </a:r>
                      <a:r>
                        <a:rPr lang="ru-RU" sz="1000" baseline="0" smtClean="0">
                          <a:latin typeface="Times New Roman" panose="02020603050405020304" pitchFamily="18" charset="0"/>
                          <a:cs typeface="Times New Roman" panose="02020603050405020304" pitchFamily="18" charset="0"/>
                        </a:rPr>
                        <a:t> </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2036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33</a:t>
                      </a:r>
                      <a:r>
                        <a:rPr lang="ru-RU" sz="1000" baseline="0" dirty="0" smtClean="0">
                          <a:latin typeface="Times New Roman" panose="02020603050405020304" pitchFamily="18" charset="0"/>
                          <a:cs typeface="Times New Roman" panose="02020603050405020304" pitchFamily="18" charset="0"/>
                        </a:rPr>
                        <a:t> 898</a:t>
                      </a:r>
                      <a:r>
                        <a:rPr lang="ru-RU" sz="1000" dirty="0" smtClean="0">
                          <a:latin typeface="Times New Roman" panose="02020603050405020304" pitchFamily="18" charset="0"/>
                          <a:cs typeface="Times New Roman" panose="02020603050405020304" pitchFamily="18" charset="0"/>
                        </a:rPr>
                        <a:t>,00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a:t>
                      </a:r>
                      <a:r>
                        <a:rPr lang="zh-CN" altLang="en-US" sz="1000" baseline="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预算资金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836204">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 </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8 </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16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178-</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0" dirty="0" smtClean="0">
                          <a:latin typeface="Times New Roman" panose="02020603050405020304" pitchFamily="18" charset="0"/>
                          <a:cs typeface="Times New Roman" panose="02020603050405020304" pitchFamily="18" charset="0"/>
                        </a:rPr>
                        <a:t>阿穆尔超前发展区入驻“阿穆尔”</a:t>
                      </a:r>
                      <a:endParaRPr lang="ru-RU" sz="1000" b="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Glavnaya-864x4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0" r="328"/>
          <a:stretch/>
        </p:blipFill>
        <p:spPr bwMode="auto">
          <a:xfrm>
            <a:off x="6094718" y="1"/>
            <a:ext cx="3049282" cy="174892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31</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31312-image-8c960ddd-ebec-4af6-8c65-a688add54f58.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89"/>
          <a:stretch/>
        </p:blipFill>
        <p:spPr bwMode="auto">
          <a:xfrm>
            <a:off x="-5235" y="1"/>
            <a:ext cx="3045441" cy="1748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screenshot_1-11-624x400.jpg"/>
          <p:cNvPicPr>
            <a:picLocks noChangeAspect="1" noChangeArrowheads="1"/>
          </p:cNvPicPr>
          <p:nvPr/>
        </p:nvPicPr>
        <p:blipFill rotWithShape="1">
          <a:blip r:embed="rId5">
            <a:extLst>
              <a:ext uri="{28A0092B-C50C-407E-A947-70E740481C1C}">
                <a14:useLocalDpi xmlns:a14="http://schemas.microsoft.com/office/drawing/2010/main" val="0"/>
              </a:ext>
            </a:extLst>
          </a:blip>
          <a:srcRect t="5395" b="5395"/>
          <a:stretch/>
        </p:blipFill>
        <p:spPr bwMode="auto">
          <a:xfrm>
            <a:off x="3040205" y="0"/>
            <a:ext cx="3058353" cy="174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549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835705452"/>
              </p:ext>
            </p:extLst>
          </p:nvPr>
        </p:nvGraphicFramePr>
        <p:xfrm>
          <a:off x="464926" y="1952836"/>
          <a:ext cx="8208912" cy="4212220"/>
        </p:xfrm>
        <a:graphic>
          <a:graphicData uri="http://schemas.openxmlformats.org/drawingml/2006/table">
            <a:tbl>
              <a:tblPr firstRow="1" bandRow="1">
                <a:tableStyleId>{5C22544A-7EE6-4342-B048-85BDC9FD1C3A}</a:tableStyleId>
              </a:tblPr>
              <a:tblGrid>
                <a:gridCol w="2088232"/>
                <a:gridCol w="6120680"/>
              </a:tblGrid>
              <a:tr h="900100">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布拉戈维申斯克市自治组织苗圃村“伊戈纳奇耶夫庄园”建设项目</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76488">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“布列亚住宅工业建筑”有限责任公司， 纳税识别号</a:t>
                      </a:r>
                      <a:r>
                        <a:rPr lang="en-US" altLang="zh-CN" sz="1000" dirty="0" smtClean="0">
                          <a:latin typeface="Times New Roman" panose="02020603050405020304" pitchFamily="18" charset="0"/>
                          <a:cs typeface="Times New Roman" panose="02020603050405020304" pitchFamily="18" charset="0"/>
                        </a:rPr>
                        <a:t>2801096964,</a:t>
                      </a:r>
                      <a:endParaRPr lang="ru-RU" sz="100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布拉戈维申斯克市，波利捷赫尼切斯卡亚街</a:t>
                      </a:r>
                      <a:r>
                        <a:rPr lang="en-US" altLang="zh-CN" sz="1000" baseline="0" dirty="0" smtClean="0">
                          <a:latin typeface="Times New Roman" panose="02020603050405020304" pitchFamily="18" charset="0"/>
                          <a:cs typeface="Times New Roman" panose="02020603050405020304" pitchFamily="18" charset="0"/>
                        </a:rPr>
                        <a:t>159/1</a:t>
                      </a:r>
                      <a:r>
                        <a:rPr lang="zh-CN" altLang="en-US" sz="1000" baseline="0" dirty="0" smtClean="0">
                          <a:latin typeface="Times New Roman" panose="02020603050405020304" pitchFamily="18" charset="0"/>
                          <a:cs typeface="Times New Roman" panose="02020603050405020304" pitchFamily="18" charset="0"/>
                        </a:rPr>
                        <a:t>号，电话：</a:t>
                      </a:r>
                      <a:r>
                        <a:rPr lang="en-US" altLang="zh-CN" sz="1000" baseline="0" dirty="0" smtClean="0">
                          <a:latin typeface="Times New Roman" panose="02020603050405020304" pitchFamily="18" charset="0"/>
                          <a:cs typeface="Times New Roman" panose="02020603050405020304" pitchFamily="18" charset="0"/>
                        </a:rPr>
                        <a:t>8 (4162) 420-254, </a:t>
                      </a:r>
                      <a:r>
                        <a:rPr lang="zh-CN" altLang="en-US" sz="1000" baseline="0" dirty="0" smtClean="0">
                          <a:latin typeface="Times New Roman" panose="02020603050405020304" pitchFamily="18" charset="0"/>
                          <a:cs typeface="Times New Roman" panose="02020603050405020304" pitchFamily="18" charset="0"/>
                        </a:rPr>
                        <a:t>邮箱：</a:t>
                      </a:r>
                      <a:r>
                        <a:rPr lang="en-US" altLang="zh-CN" sz="1000" baseline="0" dirty="0" smtClean="0">
                          <a:latin typeface="Times New Roman" panose="02020603050405020304" pitchFamily="18" charset="0"/>
                          <a:cs typeface="Times New Roman" panose="02020603050405020304" pitchFamily="18" charset="0"/>
                        </a:rPr>
                        <a:t>8416242054@mail.ru</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74764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0"/>
                        </a:spcAft>
                      </a:pP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通过住房和旅游建设综合开发该地区。总建面积</a:t>
                      </a:r>
                      <a:r>
                        <a:rPr lang="ru-RU"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402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住房</a:t>
                      </a:r>
                      <a:r>
                        <a:rPr lang="ru-RU"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 –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33.8</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万平方米</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1.32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万人。社会基础设施建设</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面积</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12.32</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r>
                        <a:rPr lang="ru-RU" sz="1000" b="0" i="0" baseline="0" dirty="0" smtClean="0">
                          <a:solidFill>
                            <a:schemeClr val="dk1"/>
                          </a:solidFill>
                          <a:effectLst/>
                          <a:latin typeface="Times New Roman" panose="02020603050405020304" pitchFamily="18" charset="0"/>
                          <a:ea typeface="Calibri"/>
                          <a:cs typeface="Times New Roman" panose="02020603050405020304" pitchFamily="18" charset="0"/>
                        </a:rPr>
                        <a:t>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4</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所学校</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1974</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位</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(8,63</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r>
                        <a:rPr lang="ru-RU" sz="1000" b="0" i="0" baseline="0" dirty="0" smtClean="0">
                          <a:solidFill>
                            <a:schemeClr val="dk1"/>
                          </a:solidFill>
                          <a:effectLst/>
                          <a:latin typeface="Times New Roman" panose="02020603050405020304" pitchFamily="18" charset="0"/>
                          <a:ea typeface="Calibri"/>
                          <a:cs typeface="Times New Roman" panose="02020603050405020304" pitchFamily="18" charset="0"/>
                        </a:rPr>
                        <a:t> </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6</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所幼儿园</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700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位</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ru-RU" sz="1000" b="0" i="0" dirty="0">
                          <a:solidFill>
                            <a:srgbClr val="000000"/>
                          </a:solidFill>
                          <a:effectLst/>
                          <a:latin typeface="Times New Roman" panose="02020603050405020304" pitchFamily="18" charset="0"/>
                          <a:ea typeface="Calibri"/>
                          <a:cs typeface="Times New Roman" panose="02020603050405020304" pitchFamily="18" charset="0"/>
                        </a:rPr>
                        <a:t>(</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3.69</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endParaRPr lang="ru-RU" sz="1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10</a:t>
                      </a:r>
                      <a:r>
                        <a:rPr lang="ru-RU" sz="1000" baseline="0" dirty="0" smtClean="0">
                          <a:latin typeface="Times New Roman" panose="02020603050405020304" pitchFamily="18" charset="0"/>
                          <a:cs typeface="Times New Roman" panose="02020603050405020304" pitchFamily="18" charset="0"/>
                        </a:rPr>
                        <a:t> – 2020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11 982,00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60480">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低层建筑和工程基础设施建设正在进行中。主干网络工程文件的开发已接近完成。</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3315" name="Picture 3" descr="C:\Users\DailideDA\Downloads\30184144803b473ad3a1b7d8f3d9552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 t="2075" r="4222" b="27623"/>
          <a:stretch/>
        </p:blipFill>
        <p:spPr bwMode="auto">
          <a:xfrm>
            <a:off x="3065873"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DailideDA\Downloads\89bdd1bf6772b89f86034939094a6b15.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2" t="13693" r="2466" b="13816"/>
          <a:stretch/>
        </p:blipFill>
        <p:spPr bwMode="auto">
          <a:xfrm>
            <a:off x="-5234" y="-2"/>
            <a:ext cx="3071108" cy="17464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DailideDA\Downloads\j96pa1pxuoir-640.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3"/>
          <a:stretch/>
        </p:blipFill>
        <p:spPr bwMode="auto">
          <a:xfrm>
            <a:off x="6098559" y="0"/>
            <a:ext cx="3045441"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32</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499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4"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942524504"/>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布拉戈维申斯克建材厂的现代化和改建项目（第三个阶段）</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布拉戈维申斯克建材厂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338-238, </a:t>
                      </a:r>
                      <a:r>
                        <a:rPr lang="zh-CN" altLang="en-US" sz="1000" baseline="0" dirty="0" smtClean="0">
                          <a:latin typeface="Times New Roman" panose="02020603050405020304" pitchFamily="18" charset="0"/>
                          <a:cs typeface="Times New Roman" panose="02020603050405020304" pitchFamily="18" charset="0"/>
                        </a:rPr>
                        <a:t>邮箱：</a:t>
                      </a:r>
                      <a:r>
                        <a:rPr lang="en-US" sz="1000" baseline="0" dirty="0" smtClean="0">
                          <a:latin typeface="Times New Roman" panose="02020603050405020304" pitchFamily="18" charset="0"/>
                          <a:cs typeface="Times New Roman" panose="02020603050405020304" pitchFamily="18" charset="0"/>
                        </a:rPr>
                        <a:t> bzsm100@yandex.ru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灰砂砖生产技术的现代化，包括提高产品质量。购买声生产的设备。</a:t>
                      </a:r>
                    </a:p>
                    <a:p>
                      <a:r>
                        <a:rPr lang="zh-CN" altLang="en-US" sz="1000" baseline="0" dirty="0" smtClean="0">
                          <a:latin typeface="Times New Roman" panose="02020603050405020304" pitchFamily="18" charset="0"/>
                          <a:cs typeface="Times New Roman" panose="02020603050405020304" pitchFamily="18" charset="0"/>
                        </a:rPr>
                        <a:t>设计产能：硅酸盐砖 </a:t>
                      </a:r>
                      <a:r>
                        <a:rPr lang="en-US" altLang="zh-CN" sz="1000" baseline="0" dirty="0" smtClean="0">
                          <a:latin typeface="Times New Roman" panose="02020603050405020304" pitchFamily="18" charset="0"/>
                          <a:cs typeface="Times New Roman" panose="02020603050405020304" pitchFamily="18" charset="0"/>
                        </a:rPr>
                        <a:t>—1.31</a:t>
                      </a:r>
                      <a:r>
                        <a:rPr lang="zh-CN" altLang="en-US" sz="1000" baseline="0" dirty="0" smtClean="0">
                          <a:latin typeface="Times New Roman" panose="02020603050405020304" pitchFamily="18" charset="0"/>
                          <a:cs typeface="Times New Roman" panose="02020603050405020304" pitchFamily="18" charset="0"/>
                        </a:rPr>
                        <a:t>亿块</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年。</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18</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5</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a:t>
                      </a:r>
                      <a:r>
                        <a:rPr lang="ru-RU" sz="1000" dirty="0" smtClean="0">
                          <a:latin typeface="Times New Roman" panose="02020603050405020304" pitchFamily="18" charset="0"/>
                          <a:cs typeface="Times New Roman" panose="02020603050405020304" pitchFamily="18" charset="0"/>
                        </a:rPr>
                        <a:t>24,36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4561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SA5000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08" b="2029"/>
          <a:stretch/>
        </p:blipFill>
        <p:spPr bwMode="auto">
          <a:xfrm>
            <a:off x="6098560" y="0"/>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 t="8617" r="722" b="16196"/>
          <a:stretch/>
        </p:blipFill>
        <p:spPr bwMode="auto">
          <a:xfrm>
            <a:off x="-5234" y="1"/>
            <a:ext cx="3071108" cy="1746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3" t="3748" r="2993"/>
          <a:stretch/>
        </p:blipFill>
        <p:spPr bwMode="auto">
          <a:xfrm>
            <a:off x="3065873"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33</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958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103170645"/>
              </p:ext>
            </p:extLst>
          </p:nvPr>
        </p:nvGraphicFramePr>
        <p:xfrm>
          <a:off x="467545" y="1951224"/>
          <a:ext cx="8208911" cy="4213832"/>
        </p:xfrm>
        <a:graphic>
          <a:graphicData uri="http://schemas.openxmlformats.org/drawingml/2006/table">
            <a:tbl>
              <a:tblPr firstRow="1" bandRow="1">
                <a:tableStyleId>{5C22544A-7EE6-4342-B048-85BDC9FD1C3A}</a:tableStyleId>
              </a:tblPr>
              <a:tblGrid>
                <a:gridCol w="2098450"/>
                <a:gridCol w="6110461"/>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ln>
                            <a:noFill/>
                          </a:ln>
                          <a:effectLst>
                            <a:outerShdw blurRad="38100" dist="19050" dir="2700000" algn="tl">
                              <a:schemeClr val="dk1">
                                <a:alpha val="40000"/>
                              </a:schemeClr>
                            </a:outerShdw>
                          </a:effectLst>
                        </a:rPr>
                        <a:t>阿穆尔州布拉戈维申斯克加气混凝土产品生产厂</a:t>
                      </a:r>
                      <a:r>
                        <a:rPr lang="zh-CN" altLang="en-US" sz="1600" dirty="0" smtClean="0">
                          <a:ln>
                            <a:noFill/>
                          </a:ln>
                          <a:effectLst>
                            <a:outerShdw blurRad="38100" dist="19050" dir="2700000" algn="tl">
                              <a:schemeClr val="dk1">
                                <a:alpha val="40000"/>
                              </a:schemeClr>
                            </a:outerShdw>
                          </a:effectLst>
                          <a:latin typeface="+mn-lt"/>
                          <a:ea typeface="Calibri"/>
                          <a:cs typeface="Times New Roman"/>
                        </a:rPr>
                        <a:t>项目</a:t>
                      </a:r>
                      <a:r>
                        <a:rPr lang="ru-RU" sz="1600" b="0" baseline="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布拉戈维申斯克加气混凝土产品生产厂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布拉戈维申斯克市，别洛戈里村扎沃德斯卡亚街 </a:t>
                      </a:r>
                      <a:r>
                        <a:rPr lang="en-US" altLang="zh-CN" sz="1000" baseline="0" dirty="0" smtClean="0">
                          <a:latin typeface="Times New Roman" panose="02020603050405020304" pitchFamily="18" charset="0"/>
                          <a:cs typeface="Times New Roman" panose="02020603050405020304" pitchFamily="18" charset="0"/>
                        </a:rPr>
                        <a:t>10 </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209-991, </a:t>
                      </a:r>
                      <a:r>
                        <a:rPr lang="zh-CN" altLang="en-US" sz="1000" baseline="0" dirty="0" smtClean="0">
                          <a:latin typeface="Times New Roman" panose="02020603050405020304" pitchFamily="18" charset="0"/>
                          <a:cs typeface="Times New Roman" panose="02020603050405020304" pitchFamily="18" charset="0"/>
                        </a:rPr>
                        <a:t>邮箱</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ukbh@yandex.ru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增加加气混凝土砌块和板材的产量，从而增加在建材市场销售砌块和板材的利润。</a:t>
                      </a:r>
                    </a:p>
                    <a:p>
                      <a:r>
                        <a:rPr lang="zh-CN" altLang="en-US" sz="1000" dirty="0" smtClean="0">
                          <a:latin typeface="Times New Roman" panose="02020603050405020304" pitchFamily="18" charset="0"/>
                          <a:cs typeface="Times New Roman" panose="02020603050405020304" pitchFamily="18" charset="0"/>
                        </a:rPr>
                        <a:t>加气混凝土砌块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9 </a:t>
                      </a:r>
                      <a:r>
                        <a:rPr lang="zh-CN" altLang="en-US" sz="1000" dirty="0" smtClean="0">
                          <a:latin typeface="Times New Roman" panose="02020603050405020304" pitchFamily="18" charset="0"/>
                          <a:cs typeface="Times New Roman" panose="02020603050405020304" pitchFamily="18" charset="0"/>
                        </a:rPr>
                        <a:t>万立方米，加气混凝土管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3 </a:t>
                      </a:r>
                      <a:r>
                        <a:rPr lang="zh-CN" altLang="en-US" sz="1000" dirty="0" smtClean="0">
                          <a:latin typeface="Times New Roman" panose="02020603050405020304" pitchFamily="18" charset="0"/>
                          <a:cs typeface="Times New Roman" panose="02020603050405020304" pitchFamily="18" charset="0"/>
                        </a:rPr>
                        <a:t>万立方米。</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2013 – 20</a:t>
                      </a:r>
                      <a:r>
                        <a:rPr lang="ru-RU" sz="1000" dirty="0" smtClean="0">
                          <a:latin typeface="Times New Roman" panose="02020603050405020304" pitchFamily="18" charset="0"/>
                          <a:cs typeface="Times New Roman" panose="02020603050405020304" pitchFamily="18" charset="0"/>
                        </a:rPr>
                        <a:t>20</a:t>
                      </a:r>
                      <a:r>
                        <a:rPr lang="en-US"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631</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73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194825">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downloa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8" b="12540"/>
          <a:stretch/>
        </p:blipFill>
        <p:spPr bwMode="auto">
          <a:xfrm>
            <a:off x="6098561" y="1"/>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69" b="11816"/>
          <a:stretch/>
        </p:blipFill>
        <p:spPr bwMode="auto">
          <a:xfrm>
            <a:off x="-5235" y="2"/>
            <a:ext cx="3071109" cy="1746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t="11558" b="11558"/>
          <a:stretch/>
        </p:blipFill>
        <p:spPr bwMode="auto">
          <a:xfrm>
            <a:off x="3065873" y="1"/>
            <a:ext cx="3032688" cy="174647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a:t>
            </a:r>
            <a:r>
              <a:rPr lang="ru-RU" sz="2600" b="1" dirty="0">
                <a:cs typeface="Times New Roman" pitchFamily="18" charset="0"/>
              </a:rPr>
              <a:t>4</a:t>
            </a: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640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40243147"/>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anose="02020603050405020304" pitchFamily="18" charset="0"/>
                          <a:cs typeface="Times New Roman" panose="02020603050405020304" pitchFamily="18" charset="0"/>
                        </a:rPr>
                        <a:t>生产钢化、防火和夹层玻璃，以及布拉戈维申斯克外墙玻璃的建筑双层玻璃窗</a:t>
                      </a:r>
                      <a:r>
                        <a:rPr lang="ru-RU" sz="1600" b="0" baseline="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«Home Master Glass»</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纳税识别号</a:t>
                      </a:r>
                      <a:r>
                        <a:rPr lang="ru-RU" sz="1000" dirty="0" smtClean="0">
                          <a:latin typeface="Times New Roman" panose="02020603050405020304" pitchFamily="18" charset="0"/>
                          <a:cs typeface="Times New Roman" panose="02020603050405020304" pitchFamily="18" charset="0"/>
                        </a:rPr>
                        <a:t>2801266944,</a:t>
                      </a:r>
                    </a:p>
                    <a:p>
                      <a:r>
                        <a:rPr lang="zh-CN" altLang="en-US" sz="1000" baseline="0" dirty="0" smtClean="0">
                          <a:latin typeface="Times New Roman" panose="02020603050405020304" pitchFamily="18" charset="0"/>
                          <a:cs typeface="Times New Roman" panose="02020603050405020304" pitchFamily="18" charset="0"/>
                        </a:rPr>
                        <a:t>布拉戈维申斯克市，埃涅尔格季切斯卡亚街</a:t>
                      </a:r>
                      <a:r>
                        <a:rPr lang="en-US" altLang="zh-CN" sz="1000" baseline="0" dirty="0" smtClean="0">
                          <a:latin typeface="Times New Roman" panose="02020603050405020304" pitchFamily="18" charset="0"/>
                          <a:cs typeface="Times New Roman" panose="02020603050405020304" pitchFamily="18" charset="0"/>
                        </a:rPr>
                        <a:t>12</a:t>
                      </a:r>
                      <a:r>
                        <a:rPr lang="en-US" sz="1000" baseline="0" dirty="0" smtClean="0">
                          <a:latin typeface="Times New Roman" panose="02020603050405020304" pitchFamily="18" charset="0"/>
                          <a:cs typeface="Times New Roman" panose="02020603050405020304" pitchFamily="18" charset="0"/>
                        </a:rPr>
                        <a:t>a</a:t>
                      </a:r>
                      <a:r>
                        <a:rPr lang="zh-CN" altLang="en-US" sz="1000" baseline="0" dirty="0" smtClean="0">
                          <a:latin typeface="Times New Roman" panose="02020603050405020304" pitchFamily="18" charset="0"/>
                          <a:cs typeface="Times New Roman" panose="02020603050405020304" pitchFamily="18" charset="0"/>
                        </a:rPr>
                        <a:t>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生产钢化、防火和夹层玻璃，以及布拉戈维申斯克外墙玻璃的建筑双层玻璃窗，每年生产能力为</a:t>
                      </a:r>
                      <a:r>
                        <a:rPr lang="en-US" altLang="zh-CN" sz="1000" baseline="0" dirty="0" smtClean="0">
                          <a:latin typeface="Times New Roman" panose="02020603050405020304" pitchFamily="18" charset="0"/>
                          <a:cs typeface="Times New Roman" panose="02020603050405020304" pitchFamily="18" charset="0"/>
                        </a:rPr>
                        <a:t>23.5</a:t>
                      </a:r>
                      <a:r>
                        <a:rPr lang="zh-CN" altLang="en-US" sz="1000" baseline="0" dirty="0" smtClean="0">
                          <a:latin typeface="Times New Roman" panose="02020603050405020304" pitchFamily="18" charset="0"/>
                          <a:cs typeface="Times New Roman" panose="02020603050405020304" pitchFamily="18" charset="0"/>
                        </a:rPr>
                        <a:t>万平方米的半透明结构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2027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348,05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计划实现的项目。</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列入全区重点投资项目清单。为全区重点投资项目的支持措施。</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11</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257-</a:t>
                      </a:r>
                      <a:r>
                        <a:rPr lang="ru-RU" altLang="zh-CN" sz="1000" baseline="0" dirty="0" smtClean="0">
                          <a:latin typeface="Times New Roman" panose="02020603050405020304" pitchFamily="18" charset="0"/>
                          <a:cs typeface="Times New Roman" panose="02020603050405020304" pitchFamily="18" charset="0"/>
                        </a:rPr>
                        <a:t>р</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被授予 “普里阿穆尔斯卡亚” 优先发展区的居民。</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投资项目计划已获批准。</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8" name="Picture 2" descr="C:\Users\DailideDA\Desktop\IMG_2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49" b="8279"/>
          <a:stretch/>
        </p:blipFill>
        <p:spPr bwMode="auto">
          <a:xfrm>
            <a:off x="3065860" y="368"/>
            <a:ext cx="3032701" cy="1746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DailideDA\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13"/>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DailideDA\Desktop\steklopakety_arhitek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6" t="4322" b="20980"/>
          <a:stretch/>
        </p:blipFill>
        <p:spPr bwMode="auto">
          <a:xfrm>
            <a:off x="-5235" y="368"/>
            <a:ext cx="3071095" cy="174611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35</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55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004441990"/>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kumimoji="0" lang="zh-CN" alt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布拉戈维申斯克市多功能体育文化综合体建设和运行项目</a:t>
                      </a:r>
                      <a:r>
                        <a:rPr kumimoji="0" lang="en-US" altLang="zh-CN"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zh-CN" alt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err="1" smtClean="0">
                          <a:latin typeface="Times New Roman" panose="02020603050405020304" pitchFamily="18" charset="0"/>
                          <a:cs typeface="Times New Roman" panose="02020603050405020304" pitchFamily="18" charset="0"/>
                        </a:rPr>
                        <a:t>Mildor</a:t>
                      </a:r>
                      <a:r>
                        <a:rPr lang="en-US" altLang="zh-CN" sz="1000" baseline="0" dirty="0" smtClean="0">
                          <a:latin typeface="Times New Roman" panose="02020603050405020304" pitchFamily="18" charset="0"/>
                          <a:cs typeface="Times New Roman" panose="02020603050405020304" pitchFamily="18" charset="0"/>
                        </a:rPr>
                        <a:t> Development</a:t>
                      </a:r>
                      <a:r>
                        <a:rPr lang="zh-CN" altLang="en-US" sz="1000" baseline="0" dirty="0" smtClean="0">
                          <a:latin typeface="Times New Roman" panose="02020603050405020304" pitchFamily="18" charset="0"/>
                          <a:cs typeface="Times New Roman" panose="02020603050405020304" pitchFamily="18" charset="0"/>
                        </a:rPr>
                        <a:t>”有限公司，纳税识别号</a:t>
                      </a:r>
                      <a:r>
                        <a:rPr lang="en-US" altLang="zh-CN" sz="1000" baseline="0" dirty="0" smtClean="0">
                          <a:latin typeface="Times New Roman" panose="02020603050405020304" pitchFamily="18" charset="0"/>
                          <a:cs typeface="Times New Roman" panose="02020603050405020304" pitchFamily="18" charset="0"/>
                        </a:rPr>
                        <a:t>2801253078</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115</a:t>
                      </a:r>
                      <a:r>
                        <a:rPr lang="zh-CN" altLang="en-US" sz="1000" baseline="0" dirty="0" smtClean="0">
                          <a:latin typeface="Times New Roman" panose="02020603050405020304" pitchFamily="18" charset="0"/>
                          <a:cs typeface="Times New Roman" panose="02020603050405020304" pitchFamily="18" charset="0"/>
                        </a:rPr>
                        <a:t>号，第</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楼，办公室</a:t>
                      </a:r>
                      <a:r>
                        <a:rPr lang="en-US" altLang="zh-CN" sz="1000" baseline="0" dirty="0" smtClean="0">
                          <a:latin typeface="Times New Roman" panose="02020603050405020304" pitchFamily="18" charset="0"/>
                          <a:cs typeface="Times New Roman" panose="02020603050405020304" pitchFamily="18" charset="0"/>
                        </a:rPr>
                        <a:t>11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在黄金地段造面积</a:t>
                      </a:r>
                      <a:r>
                        <a:rPr lang="en-US" altLang="zh-CN" sz="1000" baseline="0" dirty="0" smtClean="0">
                          <a:latin typeface="Times New Roman" panose="02020603050405020304" pitchFamily="18" charset="0"/>
                          <a:cs typeface="Times New Roman" panose="02020603050405020304" pitchFamily="18" charset="0"/>
                        </a:rPr>
                        <a:t>4</a:t>
                      </a:r>
                      <a:r>
                        <a:rPr lang="zh-CN" altLang="en-US" sz="1000" baseline="0" dirty="0" smtClean="0">
                          <a:latin typeface="Times New Roman" panose="02020603050405020304" pitchFamily="18" charset="0"/>
                          <a:cs typeface="Times New Roman" panose="02020603050405020304" pitchFamily="18" charset="0"/>
                        </a:rPr>
                        <a:t>万平方米的多功能体育文化综合体。</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2023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a:t>
                      </a:r>
                      <a:r>
                        <a:rPr lang="ru-RU" sz="1000" baseline="0" dirty="0" smtClean="0">
                          <a:latin typeface="Times New Roman" panose="02020603050405020304" pitchFamily="18" charset="0"/>
                          <a:cs typeface="Times New Roman" panose="02020603050405020304" pitchFamily="18" charset="0"/>
                        </a:rPr>
                        <a:t> 079</a:t>
                      </a:r>
                      <a:r>
                        <a:rPr lang="ru-RU" sz="1000" dirty="0" smtClean="0">
                          <a:latin typeface="Times New Roman" panose="02020603050405020304" pitchFamily="18" charset="0"/>
                          <a:cs typeface="Times New Roman" panose="02020603050405020304" pitchFamily="18" charset="0"/>
                        </a:rPr>
                        <a:t>,00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a:t>
                      </a:r>
                      <a:r>
                        <a:rPr lang="ru-RU" altLang="zh-CN" sz="1000" baseline="0" dirty="0" smtClean="0">
                          <a:latin typeface="Times New Roman" panose="02020603050405020304" pitchFamily="18" charset="0"/>
                          <a:cs typeface="Times New Roman" panose="02020603050405020304" pitchFamily="18" charset="0"/>
                        </a:rPr>
                        <a:t>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 </a:t>
                      </a:r>
                      <a:r>
                        <a:rPr lang="ru-RU" altLang="zh-CN" sz="1000" baseline="0" dirty="0" smtClean="0">
                          <a:latin typeface="Times New Roman" panose="02020603050405020304" pitchFamily="18" charset="0"/>
                          <a:cs typeface="Times New Roman" panose="02020603050405020304" pitchFamily="18" charset="0"/>
                        </a:rPr>
                        <a:t>7</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月 </a:t>
                      </a:r>
                      <a:r>
                        <a:rPr lang="ru-RU" altLang="zh-CN" sz="1000" baseline="0" dirty="0" smtClean="0">
                          <a:latin typeface="Times New Roman" panose="02020603050405020304" pitchFamily="18" charset="0"/>
                          <a:cs typeface="Times New Roman" panose="02020603050405020304" pitchFamily="18" charset="0"/>
                        </a:rPr>
                        <a:t>30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a:t>
                      </a:r>
                      <a:r>
                        <a:rPr lang="ru-RU" altLang="zh-CN" sz="1000" baseline="0" dirty="0" smtClean="0">
                          <a:latin typeface="Times New Roman" panose="02020603050405020304" pitchFamily="18" charset="0"/>
                          <a:cs typeface="Times New Roman" panose="02020603050405020304" pitchFamily="18" charset="0"/>
                        </a:rPr>
                        <a:t>73</a:t>
                      </a:r>
                      <a:r>
                        <a:rPr lang="en-US" altLang="zh-CN" sz="1000" baseline="0" dirty="0" smtClean="0">
                          <a:latin typeface="Times New Roman" panose="02020603050405020304" pitchFamily="18" charset="0"/>
                          <a:cs typeface="Times New Roman" panose="02020603050405020304" pitchFamily="18" charset="0"/>
                        </a:rPr>
                        <a:t>-</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tdslyw7ogpv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2" b="6982"/>
          <a:stretch/>
        </p:blipFill>
        <p:spPr bwMode="auto">
          <a:xfrm>
            <a:off x="6098563" y="1"/>
            <a:ext cx="3045438" cy="174647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36</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43i5fi6oqiud.jpg"/>
          <p:cNvPicPr>
            <a:picLocks noChangeAspect="1" noChangeArrowheads="1"/>
          </p:cNvPicPr>
          <p:nvPr/>
        </p:nvPicPr>
        <p:blipFill rotWithShape="1">
          <a:blip r:embed="rId4">
            <a:extLst>
              <a:ext uri="{28A0092B-C50C-407E-A947-70E740481C1C}">
                <a14:useLocalDpi xmlns:a14="http://schemas.microsoft.com/office/drawing/2010/main" val="0"/>
              </a:ext>
            </a:extLst>
          </a:blip>
          <a:srcRect t="6956" b="6956"/>
          <a:stretch/>
        </p:blipFill>
        <p:spPr bwMode="auto">
          <a:xfrm>
            <a:off x="-5235" y="1"/>
            <a:ext cx="304544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79zgyz7ery00-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167" r="190"/>
          <a:stretch/>
        </p:blipFill>
        <p:spPr bwMode="auto">
          <a:xfrm>
            <a:off x="3040206" y="0"/>
            <a:ext cx="3058356"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973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77771338"/>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布拉戈维申斯克市黄金地段四星级酒店集群建造及运行项目</a:t>
                      </a:r>
                      <a:r>
                        <a:rPr lang="ru-RU" sz="1600" b="1" baseline="0" dirty="0" smtClean="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err="1" smtClean="0">
                          <a:latin typeface="Times New Roman" panose="02020603050405020304" pitchFamily="18" charset="0"/>
                          <a:cs typeface="Times New Roman" panose="02020603050405020304" pitchFamily="18" charset="0"/>
                        </a:rPr>
                        <a:t>Mildor</a:t>
                      </a:r>
                      <a:r>
                        <a:rPr lang="en-US" altLang="zh-CN" sz="1000" baseline="0" dirty="0" smtClean="0">
                          <a:latin typeface="Times New Roman" panose="02020603050405020304" pitchFamily="18" charset="0"/>
                          <a:cs typeface="Times New Roman" panose="02020603050405020304" pitchFamily="18" charset="0"/>
                        </a:rPr>
                        <a:t> Development</a:t>
                      </a:r>
                      <a:r>
                        <a:rPr lang="zh-CN" altLang="en-US" sz="1000" baseline="0" dirty="0" smtClean="0">
                          <a:latin typeface="Times New Roman" panose="02020603050405020304" pitchFamily="18" charset="0"/>
                          <a:cs typeface="Times New Roman" panose="02020603050405020304" pitchFamily="18" charset="0"/>
                        </a:rPr>
                        <a:t>”有限公司，纳税识别号</a:t>
                      </a:r>
                      <a:r>
                        <a:rPr lang="en-US" altLang="zh-CN" sz="1000" baseline="0" dirty="0" smtClean="0">
                          <a:latin typeface="Times New Roman" panose="02020603050405020304" pitchFamily="18" charset="0"/>
                          <a:cs typeface="Times New Roman" panose="02020603050405020304" pitchFamily="18" charset="0"/>
                        </a:rPr>
                        <a:t>2801253078</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115</a:t>
                      </a:r>
                      <a:r>
                        <a:rPr lang="zh-CN" altLang="en-US" sz="1000" baseline="0" dirty="0" smtClean="0">
                          <a:latin typeface="Times New Roman" panose="02020603050405020304" pitchFamily="18" charset="0"/>
                          <a:cs typeface="Times New Roman" panose="02020603050405020304" pitchFamily="18" charset="0"/>
                        </a:rPr>
                        <a:t>号，第</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楼，办公室</a:t>
                      </a:r>
                      <a:r>
                        <a:rPr lang="en-US" altLang="zh-CN" sz="1000" baseline="0" dirty="0" smtClean="0">
                          <a:latin typeface="Times New Roman" panose="02020603050405020304" pitchFamily="18" charset="0"/>
                          <a:cs typeface="Times New Roman" panose="02020603050405020304" pitchFamily="18" charset="0"/>
                        </a:rPr>
                        <a:t>11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建造一座</a:t>
                      </a:r>
                      <a:r>
                        <a:rPr lang="en-US" altLang="zh-CN" sz="1000" dirty="0" smtClean="0">
                          <a:latin typeface="Times New Roman" panose="02020603050405020304" pitchFamily="18" charset="0"/>
                          <a:cs typeface="Times New Roman" panose="02020603050405020304" pitchFamily="18" charset="0"/>
                        </a:rPr>
                        <a:t>135 </a:t>
                      </a:r>
                      <a:r>
                        <a:rPr lang="zh-CN" altLang="en-US" sz="1000" dirty="0" smtClean="0">
                          <a:latin typeface="Times New Roman" panose="02020603050405020304" pitchFamily="18" charset="0"/>
                          <a:cs typeface="Times New Roman" panose="02020603050405020304" pitchFamily="18" charset="0"/>
                        </a:rPr>
                        <a:t>间客房的四星级酒店集群。</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3 289</a:t>
                      </a:r>
                      <a:r>
                        <a:rPr lang="ru-RU" sz="1000" dirty="0" smtClean="0">
                          <a:latin typeface="Times New Roman" panose="02020603050405020304" pitchFamily="18" charset="0"/>
                          <a:cs typeface="Times New Roman" panose="02020603050405020304" pitchFamily="18" charset="0"/>
                        </a:rPr>
                        <a:t>,00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a:t>
                      </a:r>
                      <a:r>
                        <a:rPr lang="ru-RU" altLang="zh-CN" sz="1000" baseline="0" dirty="0" smtClean="0">
                          <a:latin typeface="Times New Roman" panose="02020603050405020304" pitchFamily="18" charset="0"/>
                          <a:cs typeface="Times New Roman" panose="02020603050405020304" pitchFamily="18" charset="0"/>
                        </a:rPr>
                        <a:t>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 </a:t>
                      </a:r>
                      <a:r>
                        <a:rPr lang="ru-RU" altLang="zh-CN" sz="1000" baseline="0" dirty="0" smtClean="0">
                          <a:latin typeface="Times New Roman" panose="02020603050405020304" pitchFamily="18" charset="0"/>
                          <a:cs typeface="Times New Roman" panose="02020603050405020304" pitchFamily="18" charset="0"/>
                        </a:rPr>
                        <a:t>7</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月 </a:t>
                      </a:r>
                      <a:r>
                        <a:rPr lang="ru-RU" altLang="zh-CN" sz="1000" baseline="0" dirty="0" smtClean="0">
                          <a:latin typeface="Times New Roman" panose="02020603050405020304" pitchFamily="18" charset="0"/>
                          <a:cs typeface="Times New Roman" panose="02020603050405020304" pitchFamily="18" charset="0"/>
                        </a:rPr>
                        <a:t>30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a:t>
                      </a:r>
                      <a:r>
                        <a:rPr lang="ru-RU" altLang="zh-CN" sz="1000" baseline="0" dirty="0" smtClean="0">
                          <a:latin typeface="Times New Roman" panose="02020603050405020304" pitchFamily="18" charset="0"/>
                          <a:cs typeface="Times New Roman" panose="02020603050405020304" pitchFamily="18" charset="0"/>
                        </a:rPr>
                        <a:t>73</a:t>
                      </a:r>
                      <a:r>
                        <a:rPr lang="en-US" altLang="zh-CN" sz="1000" baseline="0" dirty="0" smtClean="0">
                          <a:latin typeface="Times New Roman" panose="02020603050405020304" pitchFamily="18" charset="0"/>
                          <a:cs typeface="Times New Roman" panose="02020603050405020304" pitchFamily="18" charset="0"/>
                        </a:rPr>
                        <a:t>-</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4098"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0-03-20_15-16-23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6" b="323"/>
          <a:stretch/>
        </p:blipFill>
        <p:spPr bwMode="auto">
          <a:xfrm>
            <a:off x="6098562"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37</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4d84e1ac_8747_4d4c_bef6_2d86f0480c94.jpg_.jpg"/>
          <p:cNvPicPr>
            <a:picLocks noChangeAspect="1" noChangeArrowheads="1"/>
          </p:cNvPicPr>
          <p:nvPr/>
        </p:nvPicPr>
        <p:blipFill rotWithShape="1">
          <a:blip r:embed="rId4">
            <a:extLst>
              <a:ext uri="{28A0092B-C50C-407E-A947-70E740481C1C}">
                <a14:useLocalDpi xmlns:a14="http://schemas.microsoft.com/office/drawing/2010/main" val="0"/>
              </a:ext>
            </a:extLst>
          </a:blip>
          <a:srcRect t="1040" b="537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59d660be0lou.jpg"/>
          <p:cNvPicPr>
            <a:picLocks noChangeAspect="1" noChangeArrowheads="1"/>
          </p:cNvPicPr>
          <p:nvPr/>
        </p:nvPicPr>
        <p:blipFill rotWithShape="1">
          <a:blip r:embed="rId5">
            <a:extLst>
              <a:ext uri="{28A0092B-C50C-407E-A947-70E740481C1C}">
                <a14:useLocalDpi xmlns:a14="http://schemas.microsoft.com/office/drawing/2010/main" val="0"/>
              </a:ext>
            </a:extLst>
          </a:blip>
          <a:srcRect l="7790" r="508" b="551"/>
          <a:stretch/>
        </p:blipFill>
        <p:spPr bwMode="auto">
          <a:xfrm>
            <a:off x="3040203" y="0"/>
            <a:ext cx="3058357"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0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60679206"/>
              </p:ext>
            </p:extLst>
          </p:nvPr>
        </p:nvGraphicFramePr>
        <p:xfrm>
          <a:off x="467544" y="1952836"/>
          <a:ext cx="8208912" cy="43646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娱乐集群建设项目：浴场、快餐摊、购物娱乐中心、酒店集群</a:t>
                      </a: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 «</a:t>
                      </a:r>
                      <a:r>
                        <a:rPr lang="zh-CN" altLang="en-US" sz="1600" b="1" dirty="0" smtClean="0">
                          <a:latin typeface="Times New Roman" panose="02020603050405020304" pitchFamily="18" charset="0"/>
                          <a:cs typeface="Times New Roman" panose="02020603050405020304" pitchFamily="18" charset="0"/>
                        </a:rPr>
                        <a:t>布拉戈维申斯克是的浴场</a:t>
                      </a:r>
                      <a:r>
                        <a:rPr lang="ru-RU" sz="1600" b="1" dirty="0" smtClean="0">
                          <a:latin typeface="Times New Roman" panose="02020603050405020304" pitchFamily="18" charset="0"/>
                          <a:cs typeface="Times New Roman" panose="02020603050405020304" pitchFamily="18" charset="0"/>
                        </a:rPr>
                        <a:t>»</a:t>
                      </a:r>
                      <a:r>
                        <a:rPr lang="zh-CN" altLang="en-US" sz="1600" b="1" dirty="0" smtClean="0">
                          <a:latin typeface="Times New Roman" panose="02020603050405020304" pitchFamily="18" charset="0"/>
                          <a:cs typeface="Times New Roman" panose="02020603050405020304" pitchFamily="18" charset="0"/>
                        </a:rPr>
                        <a:t>项目</a:t>
                      </a:r>
                      <a:r>
                        <a:rPr lang="ru-RU" sz="1600" b="1" dirty="0" smtClean="0">
                          <a:latin typeface="Times New Roman" panose="02020603050405020304" pitchFamily="18" charset="0"/>
                          <a:cs typeface="Times New Roman" panose="02020603050405020304" pitchFamily="18" charset="0"/>
                        </a:rPr>
                        <a:t>) </a:t>
                      </a:r>
                      <a:r>
                        <a:rPr lang="ru-RU" sz="1600" b="0" baseline="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SZ Art-</a:t>
                      </a:r>
                      <a:r>
                        <a:rPr lang="en-US" altLang="zh-CN" sz="1000" baseline="0" dirty="0" err="1" smtClean="0">
                          <a:latin typeface="Times New Roman" panose="02020603050405020304" pitchFamily="18" charset="0"/>
                          <a:cs typeface="Times New Roman" panose="02020603050405020304" pitchFamily="18" charset="0"/>
                        </a:rPr>
                        <a:t>Stroy</a:t>
                      </a:r>
                      <a:r>
                        <a:rPr lang="zh-CN" altLang="en-US" sz="1000" baseline="0" dirty="0" smtClean="0">
                          <a:latin typeface="Times New Roman" panose="02020603050405020304" pitchFamily="18" charset="0"/>
                          <a:cs typeface="Times New Roman" panose="02020603050405020304" pitchFamily="18" charset="0"/>
                        </a:rPr>
                        <a:t>”有限公司，纳税识别号 </a:t>
                      </a:r>
                      <a:r>
                        <a:rPr lang="en-US" altLang="zh-CN" sz="1000" baseline="0" dirty="0" smtClean="0">
                          <a:latin typeface="Times New Roman" panose="02020603050405020304" pitchFamily="18" charset="0"/>
                          <a:cs typeface="Times New Roman" panose="02020603050405020304" pitchFamily="18" charset="0"/>
                        </a:rPr>
                        <a:t>2801158868</a:t>
                      </a:r>
                    </a:p>
                    <a:p>
                      <a:r>
                        <a:rPr lang="zh-CN" altLang="en-US" sz="1000" baseline="0" dirty="0" smtClean="0">
                          <a:latin typeface="Times New Roman" panose="02020603050405020304" pitchFamily="18" charset="0"/>
                          <a:cs typeface="Times New Roman" panose="02020603050405020304" pitchFamily="18" charset="0"/>
                        </a:rPr>
                        <a:t>布拉戈维申斯克市，捷克斯季利纳亚街</a:t>
                      </a:r>
                      <a:r>
                        <a:rPr lang="en-US" altLang="zh-CN" sz="1000" baseline="0" dirty="0" smtClean="0">
                          <a:latin typeface="Times New Roman" panose="02020603050405020304" pitchFamily="18" charset="0"/>
                          <a:cs typeface="Times New Roman" panose="02020603050405020304" pitchFamily="18" charset="0"/>
                        </a:rPr>
                        <a:t>188A5</a:t>
                      </a:r>
                      <a:r>
                        <a:rPr lang="zh-CN" altLang="en-US" sz="1000" baseline="0" dirty="0" smtClean="0">
                          <a:latin typeface="Times New Roman" panose="02020603050405020304" pitchFamily="18" charset="0"/>
                          <a:cs typeface="Times New Roman" panose="02020603050405020304" pitchFamily="18" charset="0"/>
                        </a:rPr>
                        <a:t>号，房子</a:t>
                      </a:r>
                      <a:r>
                        <a:rPr lang="ru-RU" altLang="zh-CN" sz="1000" baseline="0" dirty="0" smtClean="0">
                          <a:latin typeface="Times New Roman" panose="02020603050405020304" pitchFamily="18" charset="0"/>
                          <a:cs typeface="Times New Roman" panose="02020603050405020304" pitchFamily="18" charset="0"/>
                        </a:rPr>
                        <a:t>3</a:t>
                      </a:r>
                      <a:r>
                        <a:rPr lang="zh-CN" altLang="en-US" sz="1000" baseline="0" dirty="0" smtClean="0">
                          <a:latin typeface="Times New Roman" panose="02020603050405020304" pitchFamily="18" charset="0"/>
                          <a:cs typeface="Times New Roman" panose="02020603050405020304" pitchFamily="18" charset="0"/>
                        </a:rPr>
                        <a:t>，电话：</a:t>
                      </a:r>
                      <a:r>
                        <a:rPr lang="en-US" altLang="zh-CN" sz="1000" baseline="0" dirty="0" smtClean="0">
                          <a:latin typeface="Times New Roman" panose="02020603050405020304" pitchFamily="18" charset="0"/>
                          <a:cs typeface="Times New Roman" panose="02020603050405020304" pitchFamily="18" charset="0"/>
                        </a:rPr>
                        <a:t>8</a:t>
                      </a: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909</a:t>
                      </a: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894-46-36</a:t>
                      </a:r>
                      <a:r>
                        <a:rPr lang="zh-CN" altLang="en-US" sz="1000" baseline="0" dirty="0" smtClean="0">
                          <a:latin typeface="Times New Roman" panose="02020603050405020304" pitchFamily="18" charset="0"/>
                          <a:cs typeface="Times New Roman" panose="02020603050405020304" pitchFamily="18" charset="0"/>
                        </a:rPr>
                        <a:t>，</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邮箱：</a:t>
                      </a:r>
                      <a:r>
                        <a:rPr lang="ru-RU" sz="1000" dirty="0" smtClean="0">
                          <a:latin typeface="Times New Roman" panose="02020603050405020304" pitchFamily="18" charset="0"/>
                          <a:cs typeface="Times New Roman" panose="02020603050405020304" pitchFamily="18" charset="0"/>
                        </a:rPr>
                        <a:t>dag700@yandex.ru</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Планируются к возведению объекты развлекательного кластера:</a:t>
                      </a:r>
                    </a:p>
                    <a:p>
                      <a:r>
                        <a:rPr lang="ru-RU" sz="1000" dirty="0" smtClean="0">
                          <a:latin typeface="Times New Roman" panose="02020603050405020304" pitchFamily="18" charset="0"/>
                          <a:cs typeface="Times New Roman" panose="02020603050405020304" pitchFamily="18" charset="0"/>
                        </a:rPr>
                        <a:t>Городские термы – 5 000 кв. м.;</a:t>
                      </a:r>
                      <a:r>
                        <a:rPr lang="ru-RU"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ТРЦ – 21 500 кв. м.;</a:t>
                      </a:r>
                      <a:r>
                        <a:rPr lang="ru-RU" sz="1000" baseline="0" dirty="0" smtClean="0">
                          <a:latin typeface="Times New Roman" panose="02020603050405020304" pitchFamily="18" charset="0"/>
                          <a:cs typeface="Times New Roman" panose="02020603050405020304" pitchFamily="18" charset="0"/>
                        </a:rPr>
                        <a:t> </a:t>
                      </a:r>
                      <a:r>
                        <a:rPr lang="ru-RU" sz="1000" dirty="0" err="1" smtClean="0">
                          <a:latin typeface="Times New Roman" panose="02020603050405020304" pitchFamily="18" charset="0"/>
                          <a:cs typeface="Times New Roman" panose="02020603050405020304" pitchFamily="18" charset="0"/>
                        </a:rPr>
                        <a:t>Фуд-Молл</a:t>
                      </a:r>
                      <a:r>
                        <a:rPr lang="ru-RU" sz="1000" dirty="0" smtClean="0">
                          <a:latin typeface="Times New Roman" panose="02020603050405020304" pitchFamily="18" charset="0"/>
                          <a:cs typeface="Times New Roman" panose="02020603050405020304" pitchFamily="18" charset="0"/>
                        </a:rPr>
                        <a:t> – 3 000 кв. м.;</a:t>
                      </a:r>
                      <a:r>
                        <a:rPr lang="ru-RU"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Гостиничный комплекс –        4 100 кв. м.</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2024</a:t>
                      </a:r>
                      <a:r>
                        <a:rPr lang="ru-RU" sz="1000" baseline="0" dirty="0" smtClean="0">
                          <a:latin typeface="Times New Roman" panose="02020603050405020304" pitchFamily="18" charset="0"/>
                          <a:cs typeface="Times New Roman" panose="02020603050405020304" pitchFamily="18" charset="0"/>
                        </a:rPr>
                        <a:t> – 2029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3 967</a:t>
                      </a:r>
                      <a:r>
                        <a:rPr lang="ru-RU" sz="1000" dirty="0" smtClean="0">
                          <a:latin typeface="Times New Roman" panose="02020603050405020304" pitchFamily="18" charset="0"/>
                          <a:cs typeface="Times New Roman" panose="02020603050405020304" pitchFamily="18" charset="0"/>
                        </a:rPr>
                        <a:t>,01</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自有资金</a:t>
                      </a:r>
                      <a:r>
                        <a:rPr lang="zh-CN" altLang="en-US" sz="1000" baseline="0" dirty="0" smtClean="0">
                          <a:latin typeface="Times New Roman" panose="02020603050405020304" pitchFamily="18" charset="0"/>
                          <a:cs typeface="Times New Roman" panose="02020603050405020304" pitchFamily="18" charset="0"/>
                        </a:rPr>
                        <a:t>，借入资金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在第</a:t>
                      </a:r>
                      <a:r>
                        <a:rPr lang="en-US" altLang="zh-CN" sz="1000" baseline="0" dirty="0" smtClean="0">
                          <a:latin typeface="Times New Roman" panose="02020603050405020304" pitchFamily="18" charset="0"/>
                          <a:cs typeface="Times New Roman" panose="02020603050405020304" pitchFamily="18" charset="0"/>
                        </a:rPr>
                        <a:t>444</a:t>
                      </a:r>
                      <a:r>
                        <a:rPr lang="zh-CN" altLang="en-US" sz="1000" baseline="0" dirty="0" smtClean="0">
                          <a:latin typeface="Times New Roman" panose="02020603050405020304" pitchFamily="18" charset="0"/>
                          <a:cs typeface="Times New Roman" panose="02020603050405020304" pitchFamily="18" charset="0"/>
                        </a:rPr>
                        <a:t>区上进行地籍工作，把地块进行地籍登记、公共财产权国家登记。</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proekt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41" b="8841"/>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38</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 name="AutoShape 2" descr="В Оренбурге появится уникальный термальный курорт в ТРК «Армада» - Орен.Ру"/>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Vzn3JiUHP8s_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37" b="809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1980x1320_0xUBy18wIi_42383365305641844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0" b="4971"/>
          <a:stretch/>
        </p:blipFill>
        <p:spPr bwMode="auto">
          <a:xfrm>
            <a:off x="3040204" y="-4700"/>
            <a:ext cx="3058357" cy="175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656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85632150"/>
              </p:ext>
            </p:extLst>
          </p:nvPr>
        </p:nvGraphicFramePr>
        <p:xfrm>
          <a:off x="467544" y="1952836"/>
          <a:ext cx="8208912" cy="4148452"/>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0" dirty="0" smtClean="0">
                          <a:latin typeface="Times New Roman" panose="02020603050405020304" pitchFamily="18" charset="0"/>
                          <a:cs typeface="Times New Roman" panose="02020603050405020304" pitchFamily="18" charset="0"/>
                        </a:rPr>
                        <a:t>阿穆尔州布拉戈维申斯克市“北部住宅区”学校建设项目</a:t>
                      </a:r>
                      <a:r>
                        <a:rPr lang="ru-RU" sz="1600" b="0" baseline="0" dirty="0" smtClean="0">
                          <a:latin typeface="Times New Roman" panose="02020603050405020304" pitchFamily="18" charset="0"/>
                          <a:cs typeface="Times New Roman" panose="02020603050405020304" pitchFamily="18" charset="0"/>
                        </a:rPr>
                        <a:t>*</a:t>
                      </a:r>
                      <a:endParaRPr lang="en-US" sz="16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a:t>
                      </a:r>
                      <a:r>
                        <a:rPr lang="en-US" altLang="zh-CN" sz="1000" dirty="0" smtClean="0">
                          <a:latin typeface="Times New Roman" panose="02020603050405020304" pitchFamily="18" charset="0"/>
                          <a:cs typeface="Times New Roman" panose="02020603050405020304" pitchFamily="18" charset="0"/>
                        </a:rPr>
                        <a:t>PIK</a:t>
                      </a:r>
                      <a:r>
                        <a:rPr lang="zh-CN" altLang="en-US" sz="1000" dirty="0" smtClean="0">
                          <a:latin typeface="Times New Roman" panose="02020603050405020304" pitchFamily="18" charset="0"/>
                          <a:cs typeface="Times New Roman" panose="02020603050405020304" pitchFamily="18" charset="0"/>
                        </a:rPr>
                        <a:t>教育项目”有限公司</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建设一所学校，</a:t>
                      </a:r>
                      <a:r>
                        <a:rPr lang="en-US" altLang="zh-CN" sz="1000" dirty="0" smtClean="0">
                          <a:latin typeface="Times New Roman" panose="02020603050405020304" pitchFamily="18" charset="0"/>
                          <a:cs typeface="Times New Roman" panose="02020603050405020304" pitchFamily="18" charset="0"/>
                        </a:rPr>
                        <a:t>1200</a:t>
                      </a:r>
                      <a:r>
                        <a:rPr lang="zh-CN" altLang="en-US" sz="1000" dirty="0" smtClean="0">
                          <a:latin typeface="Times New Roman" panose="02020603050405020304" pitchFamily="18" charset="0"/>
                          <a:cs typeface="Times New Roman" panose="02020603050405020304" pitchFamily="18" charset="0"/>
                        </a:rPr>
                        <a:t>位。</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2024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1 714</a:t>
                      </a:r>
                      <a:r>
                        <a:rPr lang="ru-RU" sz="1000" dirty="0" smtClean="0">
                          <a:latin typeface="Times New Roman" panose="02020603050405020304" pitchFamily="18" charset="0"/>
                          <a:cs typeface="Times New Roman" panose="02020603050405020304" pitchFamily="18" charset="0"/>
                        </a:rPr>
                        <a:t>,80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031"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7984fc1ba915c779943c09032b6d35a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2"/>
          <a:stretch/>
        </p:blipFill>
        <p:spPr bwMode="auto">
          <a:xfrm>
            <a:off x="6098560" y="0"/>
            <a:ext cx="3045440"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39</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v8pgppkotw5n5bxtbi4vf69j2dzxd5h.png"/>
          <p:cNvPicPr>
            <a:picLocks noChangeAspect="1" noChangeArrowheads="1"/>
          </p:cNvPicPr>
          <p:nvPr/>
        </p:nvPicPr>
        <p:blipFill rotWithShape="1">
          <a:blip r:embed="rId4">
            <a:extLst>
              <a:ext uri="{28A0092B-C50C-407E-A947-70E740481C1C}">
                <a14:useLocalDpi xmlns:a14="http://schemas.microsoft.com/office/drawing/2010/main" val="0"/>
              </a:ext>
            </a:extLst>
          </a:blip>
          <a:srcRect b="4421"/>
          <a:stretch/>
        </p:blipFill>
        <p:spPr bwMode="auto">
          <a:xfrm>
            <a:off x="-5235" y="1"/>
            <a:ext cx="3045439" cy="17464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23bd131315e7bd9702ff17ac81bf7f87 (1).jpg"/>
          <p:cNvPicPr>
            <a:picLocks noChangeAspect="1" noChangeArrowheads="1"/>
          </p:cNvPicPr>
          <p:nvPr/>
        </p:nvPicPr>
        <p:blipFill rotWithShape="1">
          <a:blip r:embed="rId5">
            <a:extLst>
              <a:ext uri="{28A0092B-C50C-407E-A947-70E740481C1C}">
                <a14:useLocalDpi xmlns:a14="http://schemas.microsoft.com/office/drawing/2010/main" val="0"/>
              </a:ext>
            </a:extLst>
          </a:blip>
          <a:srcRect r="1497"/>
          <a:stretch/>
        </p:blipFill>
        <p:spPr bwMode="auto">
          <a:xfrm>
            <a:off x="3040203" y="2"/>
            <a:ext cx="3058357" cy="174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47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l01nxkp04h1y84di55ikmxv2nbq8f3w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5" t="9200" r="8334" b="639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31593" y="348478"/>
            <a:ext cx="3512407" cy="72008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600" b="1" dirty="0">
                <a:solidFill>
                  <a:prstClr val="white"/>
                </a:solidFill>
                <a:cs typeface="Arial" pitchFamily="34" charset="0"/>
              </a:rPr>
              <a:t>市长致辞</a:t>
            </a:r>
            <a:endParaRPr lang="ru-RU" sz="2600" b="1" dirty="0">
              <a:solidFill>
                <a:prstClr val="white"/>
              </a:solidFill>
              <a:cs typeface="Arial" pitchFamily="34" charset="0"/>
            </a:endParaRPr>
          </a:p>
        </p:txBody>
      </p:sp>
      <p:sp>
        <p:nvSpPr>
          <p:cNvPr id="6" name="Прямоугольник 5"/>
          <p:cNvSpPr/>
          <p:nvPr/>
        </p:nvSpPr>
        <p:spPr>
          <a:xfrm>
            <a:off x="1"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4</a:t>
            </a:r>
          </a:p>
        </p:txBody>
      </p:sp>
    </p:spTree>
    <p:extLst>
      <p:ext uri="{BB962C8B-B14F-4D97-AF65-F5344CB8AC3E}">
        <p14:creationId xmlns:p14="http://schemas.microsoft.com/office/powerpoint/2010/main" val="1761951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Picture 2" descr="C:\Users\DailideDA\Desktop\iшро.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21" b="7239"/>
          <a:stretch/>
        </p:blipFill>
        <p:spPr bwMode="auto">
          <a:xfrm>
            <a:off x="3053318" y="237"/>
            <a:ext cx="3045439" cy="17462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867875723"/>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baseline="0" dirty="0" smtClean="0">
                          <a:latin typeface="Times New Roman" panose="02020603050405020304" pitchFamily="18" charset="0"/>
                          <a:cs typeface="Times New Roman" panose="02020603050405020304" pitchFamily="18" charset="0"/>
                        </a:rPr>
                        <a:t>“我感到”感官公园建设项目</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Argument</a:t>
                      </a:r>
                      <a:r>
                        <a:rPr lang="zh-CN" altLang="en-US" sz="1000" baseline="0" dirty="0" smtClean="0">
                          <a:latin typeface="Times New Roman" panose="02020603050405020304" pitchFamily="18" charset="0"/>
                          <a:cs typeface="Times New Roman" panose="02020603050405020304" pitchFamily="18" charset="0"/>
                        </a:rPr>
                        <a:t>”有限公司，纳税识别号 </a:t>
                      </a:r>
                      <a:r>
                        <a:rPr lang="en-US" altLang="zh-CN" sz="1000" baseline="0" dirty="0" smtClean="0">
                          <a:latin typeface="Times New Roman" panose="02020603050405020304" pitchFamily="18" charset="0"/>
                          <a:cs typeface="Times New Roman" panose="02020603050405020304" pitchFamily="18" charset="0"/>
                        </a:rPr>
                        <a:t>2801107775</a:t>
                      </a:r>
                    </a:p>
                    <a:p>
                      <a:r>
                        <a:rPr lang="zh-CN" altLang="en-US" sz="1000" baseline="0" dirty="0" smtClean="0">
                          <a:latin typeface="Times New Roman" panose="02020603050405020304" pitchFamily="18" charset="0"/>
                          <a:cs typeface="Times New Roman" panose="02020603050405020304" pitchFamily="18" charset="0"/>
                        </a:rPr>
                        <a:t>布拉戈维申斯克市，结雅街</a:t>
                      </a:r>
                      <a:r>
                        <a:rPr lang="en-US" altLang="zh-CN" sz="1000" baseline="0" dirty="0" smtClean="0">
                          <a:latin typeface="Times New Roman" panose="02020603050405020304" pitchFamily="18" charset="0"/>
                          <a:cs typeface="Times New Roman" panose="02020603050405020304" pitchFamily="18" charset="0"/>
                        </a:rPr>
                        <a:t>156/2</a:t>
                      </a:r>
                      <a:r>
                        <a:rPr lang="zh-CN" altLang="en-US" sz="1000" baseline="0" dirty="0" smtClean="0">
                          <a:latin typeface="Times New Roman" panose="02020603050405020304" pitchFamily="18" charset="0"/>
                          <a:cs typeface="Times New Roman" panose="02020603050405020304" pitchFamily="18" charset="0"/>
                        </a:rPr>
                        <a:t>号办公室</a:t>
                      </a:r>
                      <a:r>
                        <a:rPr lang="en-US" altLang="zh-CN" sz="1000" baseline="0" dirty="0" smtClean="0">
                          <a:latin typeface="Times New Roman" panose="02020603050405020304" pitchFamily="18" charset="0"/>
                          <a:cs typeface="Times New Roman" panose="02020603050405020304" pitchFamily="18" charset="0"/>
                        </a:rPr>
                        <a:t>403</a:t>
                      </a:r>
                      <a:r>
                        <a:rPr lang="zh-CN" altLang="en-US" sz="1000" baseline="0" dirty="0" smtClean="0">
                          <a:latin typeface="Times New Roman" panose="02020603050405020304" pitchFamily="18" charset="0"/>
                          <a:cs typeface="Times New Roman" panose="02020603050405020304" pitchFamily="18" charset="0"/>
                        </a:rPr>
                        <a:t>，电话：</a:t>
                      </a:r>
                      <a:r>
                        <a:rPr lang="en-US" altLang="zh-CN" sz="1000" baseline="0" dirty="0" smtClean="0">
                          <a:latin typeface="Times New Roman" panose="02020603050405020304" pitchFamily="18" charset="0"/>
                          <a:cs typeface="Times New Roman" panose="02020603050405020304" pitchFamily="18" charset="0"/>
                        </a:rPr>
                        <a:t>89145539900</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创建社会文化设施</a:t>
                      </a:r>
                      <a:r>
                        <a:rPr lang="ru-RU" altLang="zh-CN"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“我感到”感官公园</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，土地地籍号</a:t>
                      </a:r>
                      <a:r>
                        <a:rPr lang="ru-RU" sz="1000" dirty="0" smtClean="0">
                          <a:latin typeface="Times New Roman" panose="02020603050405020304" pitchFamily="18" charset="0"/>
                          <a:cs typeface="Times New Roman" panose="02020603050405020304" pitchFamily="18" charset="0"/>
                        </a:rPr>
                        <a:t> 28:01:110137:1</a:t>
                      </a:r>
                      <a:r>
                        <a:rPr lang="zh-CN" altLang="en-US" sz="1000" dirty="0" smtClean="0">
                          <a:latin typeface="Times New Roman" panose="02020603050405020304" pitchFamily="18" charset="0"/>
                          <a:cs typeface="Times New Roman" panose="02020603050405020304" pitchFamily="18" charset="0"/>
                        </a:rPr>
                        <a:t>，</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面积</a:t>
                      </a:r>
                      <a:r>
                        <a:rPr lang="ru-RU" sz="1000" dirty="0" smtClean="0">
                          <a:latin typeface="Times New Roman" panose="02020603050405020304" pitchFamily="18" charset="0"/>
                          <a:cs typeface="Times New Roman" panose="02020603050405020304" pitchFamily="18" charset="0"/>
                        </a:rPr>
                        <a:t> 22,11 </a:t>
                      </a:r>
                      <a:r>
                        <a:rPr lang="zh-CN" altLang="en-US" sz="1000" dirty="0" smtClean="0">
                          <a:latin typeface="Times New Roman" panose="02020603050405020304" pitchFamily="18" charset="0"/>
                          <a:cs typeface="Times New Roman" panose="02020603050405020304" pitchFamily="18" charset="0"/>
                        </a:rPr>
                        <a:t>公顷。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2027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116,50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453165">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投资者资金，贷款</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40160">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于</a:t>
                      </a:r>
                      <a:r>
                        <a:rPr lang="en-US" altLang="zh-CN" sz="1000" baseline="0" dirty="0" smtClean="0">
                          <a:latin typeface="Times New Roman" panose="02020603050405020304" pitchFamily="18" charset="0"/>
                          <a:cs typeface="Times New Roman" panose="02020603050405020304" pitchFamily="18" charset="0"/>
                        </a:rPr>
                        <a:t>2021</a:t>
                      </a:r>
                      <a:r>
                        <a:rPr lang="zh-CN" altLang="en-US" sz="1000" baseline="0" dirty="0" smtClean="0">
                          <a:latin typeface="Times New Roman" panose="02020603050405020304" pitchFamily="18" charset="0"/>
                          <a:cs typeface="Times New Roman" panose="02020603050405020304" pitchFamily="18" charset="0"/>
                        </a:rPr>
                        <a:t>年</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月</a:t>
                      </a:r>
                      <a:r>
                        <a:rPr lang="en-US" altLang="zh-CN" sz="1000" baseline="0" dirty="0" smtClean="0">
                          <a:latin typeface="Times New Roman" panose="02020603050405020304" pitchFamily="18" charset="0"/>
                          <a:cs typeface="Times New Roman" panose="02020603050405020304" pitchFamily="18" charset="0"/>
                        </a:rPr>
                        <a:t>22</a:t>
                      </a:r>
                      <a:r>
                        <a:rPr lang="zh-CN" altLang="en-US" sz="1000" baseline="0" dirty="0" smtClean="0">
                          <a:latin typeface="Times New Roman" panose="02020603050405020304" pitchFamily="18" charset="0"/>
                          <a:cs typeface="Times New Roman" panose="02020603050405020304" pitchFamily="18" charset="0"/>
                        </a:rPr>
                        <a:t>日第</a:t>
                      </a:r>
                      <a:r>
                        <a:rPr lang="en-US" altLang="zh-CN" sz="1000" baseline="0" dirty="0" smtClean="0">
                          <a:latin typeface="Times New Roman" panose="02020603050405020304" pitchFamily="18" charset="0"/>
                          <a:cs typeface="Times New Roman" panose="02020603050405020304" pitchFamily="18" charset="0"/>
                        </a:rPr>
                        <a:t>188</a:t>
                      </a:r>
                      <a:r>
                        <a:rPr lang="zh-CN" altLang="en-US" sz="1000" baseline="0" dirty="0" smtClean="0">
                          <a:latin typeface="Times New Roman" panose="02020603050405020304" pitchFamily="18" charset="0"/>
                          <a:cs typeface="Times New Roman" panose="02020603050405020304" pitchFamily="18" charset="0"/>
                        </a:rPr>
                        <a:t>号签订了关于在无招标租赁地块上建设社会文化设施的三方合作协议。土地无需招标即可出租。</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3" descr="C:\Users\DailideDA\Desktop\прнп.jpg"/>
          <p:cNvPicPr>
            <a:picLocks noChangeAspect="1" noChangeArrowheads="1"/>
          </p:cNvPicPr>
          <p:nvPr/>
        </p:nvPicPr>
        <p:blipFill rotWithShape="1">
          <a:blip r:embed="rId4">
            <a:extLst>
              <a:ext uri="{28A0092B-C50C-407E-A947-70E740481C1C}">
                <a14:useLocalDpi xmlns:a14="http://schemas.microsoft.com/office/drawing/2010/main" val="0"/>
              </a:ext>
            </a:extLst>
          </a:blip>
          <a:srcRect l="930" t="5286" r="1" b="9561"/>
          <a:stretch/>
        </p:blipFill>
        <p:spPr bwMode="auto">
          <a:xfrm>
            <a:off x="6098561" y="1"/>
            <a:ext cx="3045439" cy="174647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40</a:t>
            </a:r>
            <a:endParaRPr lang="ru-RU" sz="2600" b="1" dirty="0">
              <a:cs typeface="Times New Roman" pitchFamily="18" charset="0"/>
            </a:endParaRPr>
          </a:p>
        </p:txBody>
      </p:sp>
      <p:pic>
        <p:nvPicPr>
          <p:cNvPr id="14" name="Picture 4" descr="C:\Users\DailideDA\Desktop\Shakespeare-Garde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 t="4327" b="4339"/>
          <a:stretch/>
        </p:blipFill>
        <p:spPr bwMode="auto">
          <a:xfrm>
            <a:off x="-5236" y="1"/>
            <a:ext cx="3058553"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25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67196356"/>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solidFill>
                            <a:schemeClr val="bg1"/>
                          </a:solidFill>
                          <a:latin typeface="Times New Roman" panose="02020603050405020304" pitchFamily="18" charset="0"/>
                          <a:cs typeface="Times New Roman" panose="02020603050405020304" pitchFamily="18" charset="0"/>
                        </a:rPr>
                        <a:t>布拉戈维申斯克市 </a:t>
                      </a:r>
                      <a:r>
                        <a:rPr lang="en-US" altLang="zh-CN" sz="1600" b="1" dirty="0" smtClean="0">
                          <a:solidFill>
                            <a:schemeClr val="bg1"/>
                          </a:solidFill>
                          <a:latin typeface="Times New Roman" panose="02020603050405020304" pitchFamily="18" charset="0"/>
                          <a:cs typeface="Times New Roman" panose="02020603050405020304" pitchFamily="18" charset="0"/>
                        </a:rPr>
                        <a:t>404 </a:t>
                      </a:r>
                      <a:r>
                        <a:rPr lang="zh-CN" altLang="en-US" sz="1600" b="1" dirty="0" smtClean="0">
                          <a:solidFill>
                            <a:schemeClr val="bg1"/>
                          </a:solidFill>
                          <a:latin typeface="Times New Roman" panose="02020603050405020304" pitchFamily="18" charset="0"/>
                          <a:cs typeface="Times New Roman" panose="02020603050405020304" pitchFamily="18" charset="0"/>
                        </a:rPr>
                        <a:t>街区的综合开发</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8450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专业开发商“</a:t>
                      </a:r>
                      <a:r>
                        <a:rPr lang="en-US" altLang="zh-CN" sz="1000" dirty="0" smtClean="0">
                          <a:latin typeface="Times New Roman" panose="02020603050405020304" pitchFamily="18" charset="0"/>
                          <a:cs typeface="Times New Roman" panose="02020603050405020304" pitchFamily="18" charset="0"/>
                        </a:rPr>
                        <a:t>AMURSTROY”</a:t>
                      </a:r>
                      <a:r>
                        <a:rPr lang="zh-CN" altLang="en-US" sz="1000" dirty="0" smtClean="0">
                          <a:latin typeface="Times New Roman" panose="02020603050405020304" pitchFamily="18" charset="0"/>
                          <a:cs typeface="Times New Roman" panose="02020603050405020304" pitchFamily="18" charset="0"/>
                        </a:rPr>
                        <a:t>股份公司</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2801005205,</a:t>
                      </a:r>
                    </a:p>
                    <a:p>
                      <a:r>
                        <a:rPr lang="zh-CN" altLang="en-US" sz="1000" baseline="0" dirty="0" smtClean="0">
                          <a:latin typeface="Times New Roman" panose="02020603050405020304" pitchFamily="18" charset="0"/>
                          <a:cs typeface="Times New Roman" panose="02020603050405020304" pitchFamily="18" charset="0"/>
                        </a:rPr>
                        <a:t>布拉戈维申斯克市，圣因诺肯蒂巷</a:t>
                      </a:r>
                      <a:r>
                        <a:rPr lang="en-US" altLang="zh-CN" sz="1000" baseline="0" dirty="0" smtClean="0">
                          <a:latin typeface="Times New Roman" panose="02020603050405020304" pitchFamily="18" charset="0"/>
                          <a:cs typeface="Times New Roman" panose="02020603050405020304" pitchFamily="18" charset="0"/>
                        </a:rPr>
                        <a:t>1</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20-03-16.</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08112">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计划为</a:t>
                      </a:r>
                      <a:r>
                        <a:rPr lang="en-US" altLang="zh-CN" sz="1000" dirty="0" smtClean="0">
                          <a:latin typeface="Times New Roman" panose="02020603050405020304" pitchFamily="18" charset="0"/>
                          <a:cs typeface="Times New Roman" panose="02020603050405020304" pitchFamily="18" charset="0"/>
                        </a:rPr>
                        <a:t>952</a:t>
                      </a:r>
                      <a:r>
                        <a:rPr lang="zh-CN" altLang="en-US" sz="1000" dirty="0" smtClean="0">
                          <a:latin typeface="Times New Roman" panose="02020603050405020304" pitchFamily="18" charset="0"/>
                          <a:cs typeface="Times New Roman" panose="02020603050405020304" pitchFamily="18" charset="0"/>
                        </a:rPr>
                        <a:t>公寓建造</a:t>
                      </a:r>
                      <a:r>
                        <a:rPr lang="en-US" altLang="zh-CN" sz="1000" dirty="0" smtClean="0">
                          <a:latin typeface="Times New Roman" panose="02020603050405020304" pitchFamily="18" charset="0"/>
                          <a:cs typeface="Times New Roman" panose="02020603050405020304" pitchFamily="18" charset="0"/>
                        </a:rPr>
                        <a:t>11</a:t>
                      </a:r>
                      <a:r>
                        <a:rPr lang="zh-CN" altLang="en-US" sz="1000" dirty="0" smtClean="0">
                          <a:latin typeface="Times New Roman" panose="02020603050405020304" pitchFamily="18" charset="0"/>
                          <a:cs typeface="Times New Roman" panose="02020603050405020304" pitchFamily="18" charset="0"/>
                        </a:rPr>
                        <a:t>公寓楼，总居住面积为</a:t>
                      </a:r>
                      <a:r>
                        <a:rPr lang="en-US" altLang="zh-CN" sz="1000" dirty="0" smtClean="0">
                          <a:latin typeface="Times New Roman" panose="02020603050405020304" pitchFamily="18" charset="0"/>
                          <a:cs typeface="Times New Roman" panose="02020603050405020304" pitchFamily="18" charset="0"/>
                        </a:rPr>
                        <a:t>42.8</a:t>
                      </a:r>
                      <a:r>
                        <a:rPr lang="zh-CN" altLang="en-US" sz="1000" dirty="0" smtClean="0">
                          <a:latin typeface="Times New Roman" panose="02020603050405020304" pitchFamily="18" charset="0"/>
                          <a:cs typeface="Times New Roman" panose="02020603050405020304" pitchFamily="18" charset="0"/>
                        </a:rPr>
                        <a:t>千平方米（</a:t>
                      </a:r>
                      <a:r>
                        <a:rPr lang="en-US" altLang="zh-CN" sz="1000" dirty="0" smtClean="0">
                          <a:latin typeface="Times New Roman" panose="02020603050405020304" pitchFamily="18" charset="0"/>
                          <a:cs typeface="Times New Roman" panose="02020603050405020304" pitchFamily="18" charset="0"/>
                        </a:rPr>
                        <a:t>9</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10</a:t>
                      </a:r>
                      <a:r>
                        <a:rPr lang="zh-CN" altLang="en-US" sz="1000" dirty="0" smtClean="0">
                          <a:latin typeface="Times New Roman" panose="02020603050405020304" pitchFamily="18" charset="0"/>
                          <a:cs typeface="Times New Roman" panose="02020603050405020304" pitchFamily="18" charset="0"/>
                        </a:rPr>
                        <a:t>和</a:t>
                      </a:r>
                      <a:r>
                        <a:rPr lang="en-US" altLang="zh-CN" sz="1000" dirty="0" smtClean="0">
                          <a:latin typeface="Times New Roman" panose="02020603050405020304" pitchFamily="18" charset="0"/>
                          <a:cs typeface="Times New Roman" panose="02020603050405020304" pitchFamily="18" charset="0"/>
                        </a:rPr>
                        <a:t>14</a:t>
                      </a:r>
                      <a:r>
                        <a:rPr lang="zh-CN" altLang="en-US" sz="1000" dirty="0" smtClean="0">
                          <a:latin typeface="Times New Roman" panose="02020603050405020304" pitchFamily="18" charset="0"/>
                          <a:cs typeface="Times New Roman" panose="02020603050405020304" pitchFamily="18" charset="0"/>
                        </a:rPr>
                        <a:t>楼层）。</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2 449,28</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188472">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根据阿穆尔州州长</a:t>
                      </a:r>
                      <a:r>
                        <a:rPr lang="en-US" altLang="zh-CN" sz="1000" baseline="0" dirty="0" smtClean="0">
                          <a:latin typeface="Times New Roman" panose="02020603050405020304" pitchFamily="18" charset="0"/>
                          <a:cs typeface="Times New Roman" panose="02020603050405020304" pitchFamily="18" charset="0"/>
                        </a:rPr>
                        <a:t>2018</a:t>
                      </a:r>
                      <a:r>
                        <a:rPr lang="zh-CN" altLang="en-US" sz="1000" baseline="0" dirty="0" smtClean="0">
                          <a:latin typeface="Times New Roman" panose="02020603050405020304" pitchFamily="18" charset="0"/>
                          <a:cs typeface="Times New Roman" panose="02020603050405020304" pitchFamily="18" charset="0"/>
                        </a:rPr>
                        <a:t>年</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月</a:t>
                      </a:r>
                      <a:r>
                        <a:rPr lang="en-US" altLang="zh-CN" sz="1000" baseline="0" dirty="0" smtClean="0">
                          <a:latin typeface="Times New Roman" panose="02020603050405020304" pitchFamily="18" charset="0"/>
                          <a:cs typeface="Times New Roman" panose="02020603050405020304" pitchFamily="18" charset="0"/>
                        </a:rPr>
                        <a:t>28</a:t>
                      </a:r>
                      <a:r>
                        <a:rPr lang="zh-CN" altLang="en-US" sz="1000" baseline="0" dirty="0" smtClean="0">
                          <a:latin typeface="Times New Roman" panose="02020603050405020304" pitchFamily="18" charset="0"/>
                          <a:cs typeface="Times New Roman" panose="02020603050405020304" pitchFamily="18" charset="0"/>
                        </a:rPr>
                        <a:t>日第</a:t>
                      </a:r>
                      <a:r>
                        <a:rPr lang="en-US" altLang="zh-CN" sz="1000" baseline="0" dirty="0" smtClean="0">
                          <a:latin typeface="Times New Roman" panose="02020603050405020304" pitchFamily="18" charset="0"/>
                          <a:cs typeface="Times New Roman" panose="02020603050405020304" pitchFamily="18" charset="0"/>
                        </a:rPr>
                        <a:t>13-</a:t>
                      </a:r>
                      <a:r>
                        <a:rPr lang="ru-RU" altLang="zh-CN" sz="1000" baseline="0" dirty="0" smtClean="0">
                          <a:latin typeface="Times New Roman" panose="02020603050405020304" pitchFamily="18" charset="0"/>
                          <a:cs typeface="Times New Roman" panose="02020603050405020304" pitchFamily="18" charset="0"/>
                        </a:rPr>
                        <a:t>р</a:t>
                      </a:r>
                      <a:r>
                        <a:rPr lang="zh-CN" altLang="en-US" sz="1000" baseline="0" dirty="0" smtClean="0">
                          <a:latin typeface="Times New Roman" panose="02020603050405020304" pitchFamily="18" charset="0"/>
                          <a:cs typeface="Times New Roman" panose="02020603050405020304" pitchFamily="18" charset="0"/>
                        </a:rPr>
                        <a:t>号令，该项目被认定为大型投资项目。</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8194" name="Picture 2" descr="C:\Users\DailideDA\Downloads\30293-g-blagoveschensk-rayon-404-kvartal-litera-4-612ecd03babe7.jpg"/>
          <p:cNvPicPr>
            <a:picLocks noChangeAspect="1" noChangeArrowheads="1"/>
          </p:cNvPicPr>
          <p:nvPr/>
        </p:nvPicPr>
        <p:blipFill rotWithShape="1">
          <a:blip r:embed="rId3">
            <a:extLst>
              <a:ext uri="{28A0092B-C50C-407E-A947-70E740481C1C}">
                <a14:useLocalDpi xmlns:a14="http://schemas.microsoft.com/office/drawing/2010/main" val="0"/>
              </a:ext>
            </a:extLst>
          </a:blip>
          <a:srcRect t="11600" b="11616"/>
          <a:stretch/>
        </p:blipFill>
        <p:spPr bwMode="auto">
          <a:xfrm>
            <a:off x="3065873" y="-3"/>
            <a:ext cx="3032688" cy="174648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DailideDA\Downloads\влавг.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2" r="6351" b="170"/>
          <a:stretch/>
        </p:blipFill>
        <p:spPr bwMode="auto">
          <a:xfrm>
            <a:off x="-5234" y="-2"/>
            <a:ext cx="3071108" cy="17464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DailideDA\Downloads\origi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06" b="14449"/>
          <a:stretch/>
        </p:blipFill>
        <p:spPr bwMode="auto">
          <a:xfrm>
            <a:off x="6098561" y="-3"/>
            <a:ext cx="3045439" cy="1746482"/>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1</a:t>
            </a:r>
          </a:p>
        </p:txBody>
      </p:sp>
    </p:spTree>
    <p:extLst>
      <p:ext uri="{BB962C8B-B14F-4D97-AF65-F5344CB8AC3E}">
        <p14:creationId xmlns:p14="http://schemas.microsoft.com/office/powerpoint/2010/main" val="3669472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839641806"/>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阿穆尔州布拉戈维申斯克市“看台</a:t>
                      </a:r>
                      <a:r>
                        <a:rPr lang="en-US" altLang="zh-CN" sz="1600" b="1" dirty="0" smtClean="0">
                          <a:latin typeface="Times New Roman" panose="02020603050405020304" pitchFamily="18" charset="0"/>
                          <a:cs typeface="Times New Roman" panose="02020603050405020304" pitchFamily="18" charset="0"/>
                        </a:rPr>
                        <a:t>-</a:t>
                      </a:r>
                      <a:r>
                        <a:rPr lang="zh-CN" altLang="en-US" sz="1600" b="1" dirty="0" smtClean="0">
                          <a:latin typeface="Times New Roman" panose="02020603050405020304" pitchFamily="18" charset="0"/>
                          <a:cs typeface="Times New Roman" panose="02020603050405020304" pitchFamily="18" charset="0"/>
                        </a:rPr>
                        <a:t>大厅”大型城市中心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endParaRPr lang="en-US" altLang="zh-CN" sz="1000" dirty="0" smtClean="0">
                        <a:latin typeface="Times New Roman" panose="02020603050405020304" pitchFamily="18" charset="0"/>
                        <a:cs typeface="Times New Roman" panose="02020603050405020304" pitchFamily="18" charset="0"/>
                      </a:endParaRPr>
                    </a:p>
                    <a:p>
                      <a:r>
                        <a:rPr lang="zh-CN" altLang="en-US" sz="1000" dirty="0" smtClean="0">
                          <a:latin typeface="Times New Roman" panose="02020603050405020304" pitchFamily="18" charset="0"/>
                          <a:cs typeface="Times New Roman" panose="02020603050405020304" pitchFamily="18" charset="0"/>
                        </a:rPr>
                        <a:t>布拉戈维申斯克市列宁街</a:t>
                      </a:r>
                      <a:r>
                        <a:rPr lang="en-US" altLang="zh-CN" sz="1000" dirty="0" smtClean="0">
                          <a:latin typeface="Times New Roman" panose="02020603050405020304" pitchFamily="18" charset="0"/>
                          <a:cs typeface="Times New Roman" panose="02020603050405020304" pitchFamily="18" charset="0"/>
                        </a:rPr>
                        <a:t>133</a:t>
                      </a:r>
                      <a:r>
                        <a:rPr lang="zh-CN" altLang="en-US" sz="1000" dirty="0" smtClean="0">
                          <a:latin typeface="Times New Roman" panose="02020603050405020304" pitchFamily="18" charset="0"/>
                          <a:cs typeface="Times New Roman" panose="02020603050405020304" pitchFamily="18" charset="0"/>
                        </a:rPr>
                        <a:t>号，电话：</a:t>
                      </a:r>
                      <a:r>
                        <a:rPr lang="en-US" altLang="zh-CN" sz="1000" dirty="0" smtClean="0">
                          <a:latin typeface="Times New Roman" panose="02020603050405020304" pitchFamily="18" charset="0"/>
                          <a:cs typeface="Times New Roman" panose="02020603050405020304" pitchFamily="18" charset="0"/>
                        </a:rPr>
                        <a:t>8</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4162</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233-714</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5883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重建和改善现有列宁广场并顺利过渡到冲积区。 部署一个带有看台的文化中心，这将成为一个通用结构，可以用作观景台、观众看台等。</a:t>
                      </a:r>
                      <a:endParaRPr lang="en-US" altLang="zh-CN"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4</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151</a:t>
                      </a:r>
                      <a:r>
                        <a:rPr lang="ru-RU" sz="1000" dirty="0" smtClean="0">
                          <a:latin typeface="Times New Roman" panose="02020603050405020304" pitchFamily="18" charset="0"/>
                          <a:cs typeface="Times New Roman" panose="02020603050405020304" pitchFamily="18" charset="0"/>
                        </a:rPr>
                        <a:t>,45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26005">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该项目框架中规定的设施建设正在进行中。</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3\Картинки\3cc11f67-13c3-4ae1-8627-f8302ba1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78"/>
          <a:stretch/>
        </p:blipFill>
        <p:spPr bwMode="auto">
          <a:xfrm>
            <a:off x="-5234" y="367"/>
            <a:ext cx="3071094" cy="1746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3\Картинки\bf5f64eb-2994-4a66-b910-f1943ced639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09"/>
          <a:stretch/>
        </p:blipFill>
        <p:spPr bwMode="auto">
          <a:xfrm>
            <a:off x="3065871" y="-1"/>
            <a:ext cx="303269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192.168.1.2\управление экономического развития и инвестиций\Отдел развития предпринимательства и инвестиций\Инвестиционный паспорт\2023\Картинки\90afbf05-f491-45f1-9486-ae5eb514368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89" b="2189"/>
          <a:stretch/>
        </p:blipFill>
        <p:spPr bwMode="auto">
          <a:xfrm>
            <a:off x="6098560" y="368"/>
            <a:ext cx="3045439" cy="174611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2</a:t>
            </a:r>
          </a:p>
        </p:txBody>
      </p:sp>
    </p:spTree>
    <p:extLst>
      <p:ext uri="{BB962C8B-B14F-4D97-AF65-F5344CB8AC3E}">
        <p14:creationId xmlns:p14="http://schemas.microsoft.com/office/powerpoint/2010/main" val="3633446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099"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iyhioy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5" r="-1"/>
          <a:stretch/>
        </p:blipFill>
        <p:spPr bwMode="auto">
          <a:xfrm>
            <a:off x="6098561" y="0"/>
            <a:ext cx="3045439" cy="1746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1876041468"/>
              </p:ext>
            </p:extLst>
          </p:nvPr>
        </p:nvGraphicFramePr>
        <p:xfrm>
          <a:off x="467544" y="1952836"/>
          <a:ext cx="8208912" cy="4356485"/>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布拉戈维申斯克市建筑户外照明设施租借合同</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SLS </a:t>
                      </a:r>
                      <a:r>
                        <a:rPr lang="zh-CN" altLang="en-US" sz="1000" dirty="0" smtClean="0">
                          <a:latin typeface="Times New Roman" panose="02020603050405020304" pitchFamily="18" charset="0"/>
                          <a:cs typeface="Times New Roman" panose="02020603050405020304" pitchFamily="18" charset="0"/>
                        </a:rPr>
                        <a:t>布拉戈维申斯克”有限公司，</a:t>
                      </a:r>
                      <a:r>
                        <a:rPr lang="zh-CN" altLang="en-US" sz="1000" baseline="0" dirty="0" smtClean="0">
                          <a:latin typeface="Times New Roman" panose="02020603050405020304" pitchFamily="18" charset="0"/>
                          <a:cs typeface="Times New Roman" panose="02020603050405020304" pitchFamily="18" charset="0"/>
                        </a:rPr>
                        <a:t>纳税识别号</a:t>
                      </a:r>
                      <a:r>
                        <a:rPr lang="en-US" altLang="zh-CN" sz="1000" baseline="0" dirty="0" smtClean="0">
                          <a:latin typeface="Times New Roman" panose="02020603050405020304" pitchFamily="18" charset="0"/>
                          <a:cs typeface="Times New Roman" panose="02020603050405020304" pitchFamily="18" charset="0"/>
                        </a:rPr>
                        <a:t>2801256720</a:t>
                      </a:r>
                    </a:p>
                    <a:p>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115</a:t>
                      </a:r>
                      <a:r>
                        <a:rPr lang="zh-CN" altLang="en-US" sz="1000" baseline="0" dirty="0" smtClean="0">
                          <a:latin typeface="Times New Roman" panose="02020603050405020304" pitchFamily="18" charset="0"/>
                          <a:cs typeface="Times New Roman" panose="02020603050405020304" pitchFamily="18" charset="0"/>
                        </a:rPr>
                        <a:t>号，第</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楼，办公室</a:t>
                      </a:r>
                      <a:r>
                        <a:rPr lang="en-US" altLang="zh-CN" sz="1000" baseline="0" dirty="0" smtClean="0">
                          <a:latin typeface="Times New Roman" panose="02020603050405020304" pitchFamily="18" charset="0"/>
                          <a:cs typeface="Times New Roman" panose="02020603050405020304" pitchFamily="18" charset="0"/>
                        </a:rPr>
                        <a:t>11</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支撑现代化，更换无效的照明设备，创建建筑物和结构的建筑照明，创建电缆管道，现代化和安装配备自动控制系统的控制系统。</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2036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a:t>
                      </a:r>
                      <a:r>
                        <a:rPr lang="ru-RU" sz="1000" baseline="0" dirty="0" smtClean="0">
                          <a:latin typeface="Times New Roman" panose="02020603050405020304" pitchFamily="18" charset="0"/>
                          <a:cs typeface="Times New Roman" panose="02020603050405020304" pitchFamily="18" charset="0"/>
                        </a:rPr>
                        <a:t> 168</a:t>
                      </a:r>
                      <a:r>
                        <a:rPr lang="ru-RU" sz="1000" dirty="0" smtClean="0">
                          <a:latin typeface="Times New Roman" panose="02020603050405020304" pitchFamily="18" charset="0"/>
                          <a:cs typeface="Times New Roman" panose="02020603050405020304" pitchFamily="18" charset="0"/>
                        </a:rPr>
                        <a:t>,12</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4">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承租人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3</a:t>
            </a: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uffufuf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61"/>
          <a:stretch/>
        </p:blipFill>
        <p:spPr bwMode="auto">
          <a:xfrm>
            <a:off x="-5235" y="1"/>
            <a:ext cx="3046147"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dfgegp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99"/>
          <a:stretch/>
        </p:blipFill>
        <p:spPr bwMode="auto">
          <a:xfrm>
            <a:off x="3040913" y="1"/>
            <a:ext cx="3057648" cy="174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9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334232954"/>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布拉戈维申斯克市中央冷水供应系统、排水系统、此类系统的各个设施租借合同</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“阿穆尔公用系统”有限公司，</a:t>
                      </a:r>
                      <a:r>
                        <a:rPr lang="zh-CN" altLang="en-US" sz="1000" baseline="0" dirty="0" smtClean="0">
                          <a:latin typeface="Times New Roman" panose="02020603050405020304" pitchFamily="18" charset="0"/>
                          <a:cs typeface="Times New Roman" panose="02020603050405020304" pitchFamily="18" charset="0"/>
                        </a:rPr>
                        <a:t>纳税识别号 </a:t>
                      </a:r>
                      <a:r>
                        <a:rPr lang="en-US" altLang="zh-CN" sz="1000" baseline="0" dirty="0" smtClean="0">
                          <a:latin typeface="Times New Roman" panose="02020603050405020304" pitchFamily="18" charset="0"/>
                          <a:cs typeface="Times New Roman" panose="02020603050405020304" pitchFamily="18" charset="0"/>
                        </a:rPr>
                        <a:t>2801254956</a:t>
                      </a:r>
                    </a:p>
                    <a:p>
                      <a:r>
                        <a:rPr lang="zh-CN" altLang="en-US" sz="1000" baseline="0" dirty="0" smtClean="0">
                          <a:latin typeface="Times New Roman" panose="02020603050405020304" pitchFamily="18" charset="0"/>
                          <a:cs typeface="Times New Roman" panose="02020603050405020304" pitchFamily="18" charset="0"/>
                        </a:rPr>
                        <a:t>布拉戈维申斯克市，</a:t>
                      </a:r>
                      <a:r>
                        <a:rPr lang="zh-CN" altLang="en-US" sz="1000" dirty="0" smtClean="0">
                          <a:latin typeface="Times New Roman" panose="02020603050405020304" pitchFamily="18" charset="0"/>
                          <a:cs typeface="Times New Roman" panose="02020603050405020304" pitchFamily="18" charset="0"/>
                        </a:rPr>
                        <a:t>穆希纳街</a:t>
                      </a:r>
                      <a:r>
                        <a:rPr lang="en-US" altLang="zh-CN" sz="1000" dirty="0" smtClean="0">
                          <a:latin typeface="Times New Roman" panose="02020603050405020304" pitchFamily="18" charset="0"/>
                          <a:cs typeface="Times New Roman" panose="02020603050405020304" pitchFamily="18" charset="0"/>
                        </a:rPr>
                        <a:t>73</a:t>
                      </a:r>
                      <a:r>
                        <a:rPr lang="zh-CN" altLang="en-US" sz="1000" dirty="0" smtClean="0">
                          <a:latin typeface="Times New Roman" panose="02020603050405020304" pitchFamily="18" charset="0"/>
                          <a:cs typeface="Times New Roman" panose="02020603050405020304" pitchFamily="18" charset="0"/>
                        </a:rPr>
                        <a:t>号</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0" dirty="0" smtClean="0">
                          <a:latin typeface="Times New Roman" panose="02020603050405020304" pitchFamily="18" charset="0"/>
                          <a:cs typeface="Times New Roman" panose="02020603050405020304" pitchFamily="18" charset="0"/>
                        </a:rPr>
                        <a:t>布拉戈维申斯克市中央冷水供应系统、排水系统、此类系统的各个设施工作。</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2050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13</a:t>
                      </a:r>
                      <a:r>
                        <a:rPr lang="ru-RU" sz="1000" baseline="0" dirty="0" smtClean="0">
                          <a:latin typeface="Times New Roman" panose="02020603050405020304" pitchFamily="18" charset="0"/>
                          <a:cs typeface="Times New Roman" panose="02020603050405020304" pitchFamily="18" charset="0"/>
                        </a:rPr>
                        <a:t> 826</a:t>
                      </a:r>
                      <a:r>
                        <a:rPr lang="ru-RU" sz="1000" dirty="0" smtClean="0">
                          <a:latin typeface="Times New Roman" panose="02020603050405020304" pitchFamily="18" charset="0"/>
                          <a:cs typeface="Times New Roman" panose="02020603050405020304" pitchFamily="18" charset="0"/>
                        </a:rPr>
                        <a:t>,80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投资者资金，预算资金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承租人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162_big-m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13"/>
          <a:stretch/>
        </p:blipFill>
        <p:spPr bwMode="auto">
          <a:xfrm>
            <a:off x="-5235" y="-2"/>
            <a:ext cx="307110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cd0510f8-e698-4f81-ab20-bda1baeeb0a2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1" b="3131"/>
          <a:stretch/>
        </p:blipFill>
        <p:spPr bwMode="auto">
          <a:xfrm>
            <a:off x="3065874" y="-2"/>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03-40_VcDpmP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98"/>
          <a:stretch/>
        </p:blipFill>
        <p:spPr bwMode="auto">
          <a:xfrm>
            <a:off x="6098561" y="-2"/>
            <a:ext cx="3045439" cy="174647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4</a:t>
            </a:r>
          </a:p>
        </p:txBody>
      </p:sp>
    </p:spTree>
    <p:extLst>
      <p:ext uri="{BB962C8B-B14F-4D97-AF65-F5344CB8AC3E}">
        <p14:creationId xmlns:p14="http://schemas.microsoft.com/office/powerpoint/2010/main" val="17948157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633149670"/>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建造木材深加工综合体，制造二氢槲皮素和阿拉伯半乳聚糖综合体</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a:t>
                      </a:r>
                      <a:r>
                        <a:rPr lang="en-US" sz="1000" dirty="0" err="1" smtClean="0">
                          <a:latin typeface="Times New Roman" panose="02020603050405020304" pitchFamily="18" charset="0"/>
                          <a:cs typeface="Times New Roman" panose="02020603050405020304" pitchFamily="18" charset="0"/>
                        </a:rPr>
                        <a:t>Ametis</a:t>
                      </a:r>
                      <a:r>
                        <a:rPr lang="en-US" sz="1000" dirty="0" smtClean="0">
                          <a:latin typeface="Times New Roman" panose="02020603050405020304" pitchFamily="18" charset="0"/>
                          <a:cs typeface="Times New Roman" panose="02020603050405020304" pitchFamily="18" charset="0"/>
                        </a:rPr>
                        <a:t>-Pharm</a:t>
                      </a:r>
                      <a:r>
                        <a:rPr lang="zh-CN" altLang="en-US" sz="1000" dirty="0" smtClean="0">
                          <a:latin typeface="Times New Roman" panose="02020603050405020304" pitchFamily="18" charset="0"/>
                          <a:cs typeface="Times New Roman" panose="02020603050405020304" pitchFamily="18" charset="0"/>
                        </a:rPr>
                        <a:t>”有限公司，纳税识别号</a:t>
                      </a:r>
                      <a:r>
                        <a:rPr lang="en-US" altLang="zh-CN" sz="1000" dirty="0" smtClean="0">
                          <a:latin typeface="Times New Roman" panose="02020603050405020304" pitchFamily="18" charset="0"/>
                          <a:cs typeface="Times New Roman" panose="02020603050405020304" pitchFamily="18" charset="0"/>
                        </a:rPr>
                        <a:t>2801176666</a:t>
                      </a:r>
                    </a:p>
                    <a:p>
                      <a:r>
                        <a:rPr lang="zh-CN" altLang="en-US" sz="1000" dirty="0" smtClean="0">
                          <a:latin typeface="Times New Roman" panose="02020603050405020304" pitchFamily="18" charset="0"/>
                          <a:cs typeface="Times New Roman" panose="02020603050405020304" pitchFamily="18" charset="0"/>
                        </a:rPr>
                        <a:t>阿穆尔州，布拉戈维申斯克市，沿岸街 </a:t>
                      </a:r>
                      <a:r>
                        <a:rPr lang="en-US" altLang="zh-CN" sz="1000" dirty="0" smtClean="0">
                          <a:latin typeface="Times New Roman" panose="02020603050405020304" pitchFamily="18" charset="0"/>
                          <a:cs typeface="Times New Roman" panose="02020603050405020304" pitchFamily="18" charset="0"/>
                        </a:rPr>
                        <a:t>68</a:t>
                      </a:r>
                      <a:r>
                        <a:rPr lang="zh-CN" altLang="en-US" sz="1000" dirty="0" smtClean="0">
                          <a:latin typeface="Times New Roman" panose="02020603050405020304" pitchFamily="18" charset="0"/>
                          <a:cs typeface="Times New Roman" panose="02020603050405020304" pitchFamily="18" charset="0"/>
                        </a:rPr>
                        <a:t>号</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Строительство завода по производству строительных</a:t>
                      </a:r>
                      <a:r>
                        <a:rPr lang="ru-RU" sz="1000" baseline="0" dirty="0" smtClean="0">
                          <a:latin typeface="Times New Roman" panose="02020603050405020304" pitchFamily="18" charset="0"/>
                          <a:cs typeface="Times New Roman" panose="02020603050405020304" pitchFamily="18" charset="0"/>
                        </a:rPr>
                        <a:t> материалов макс. мощностью до 12 000 куб. м. в год.</a:t>
                      </a:r>
                    </a:p>
                    <a:p>
                      <a:r>
                        <a:rPr lang="zh-CN" altLang="en-US" sz="1000" baseline="0" dirty="0" smtClean="0">
                          <a:latin typeface="Times New Roman" panose="02020603050405020304" pitchFamily="18" charset="0"/>
                          <a:cs typeface="Times New Roman" panose="02020603050405020304" pitchFamily="18" charset="0"/>
                        </a:rPr>
                        <a:t>建造最大建筑材料生产工厂。最大功率高达 </a:t>
                      </a:r>
                      <a:r>
                        <a:rPr lang="en-US" altLang="zh-CN" sz="1000" baseline="0" dirty="0" smtClean="0">
                          <a:latin typeface="Times New Roman" panose="02020603050405020304" pitchFamily="18" charset="0"/>
                          <a:cs typeface="Times New Roman" panose="02020603050405020304" pitchFamily="18" charset="0"/>
                        </a:rPr>
                        <a:t>12,000 </a:t>
                      </a:r>
                      <a:r>
                        <a:rPr lang="zh-CN" altLang="en-US" sz="1000" baseline="0" dirty="0" smtClean="0">
                          <a:latin typeface="Times New Roman" panose="02020603050405020304" pitchFamily="18" charset="0"/>
                          <a:cs typeface="Times New Roman" panose="02020603050405020304" pitchFamily="18" charset="0"/>
                        </a:rPr>
                        <a:t>立方米每年。</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2024</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150,78</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投资者资金，预算资金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财产支持。</a:t>
                      </a:r>
                      <a:endParaRPr lang="en-US"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“普里阿穆尔斯卡亚” 优先发展区的居民。</a:t>
                      </a:r>
                      <a:endParaRPr lang="en-US" altLang="zh-CN"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5.jpg"/>
          <p:cNvPicPr>
            <a:picLocks noChangeAspect="1" noChangeArrowheads="1"/>
          </p:cNvPicPr>
          <p:nvPr/>
        </p:nvPicPr>
        <p:blipFill rotWithShape="1">
          <a:blip r:embed="rId3">
            <a:extLst>
              <a:ext uri="{28A0092B-C50C-407E-A947-70E740481C1C}">
                <a14:useLocalDpi xmlns:a14="http://schemas.microsoft.com/office/drawing/2010/main" val="0"/>
              </a:ext>
            </a:extLst>
          </a:blip>
          <a:srcRect t="6990" b="6990"/>
          <a:stretch/>
        </p:blipFill>
        <p:spPr bwMode="auto">
          <a:xfrm>
            <a:off x="6098560" y="-2"/>
            <a:ext cx="3045440" cy="174647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4.jpg"/>
          <p:cNvPicPr>
            <a:picLocks noChangeAspect="1" noChangeArrowheads="1"/>
          </p:cNvPicPr>
          <p:nvPr/>
        </p:nvPicPr>
        <p:blipFill rotWithShape="1">
          <a:blip r:embed="rId4">
            <a:extLst>
              <a:ext uri="{28A0092B-C50C-407E-A947-70E740481C1C}">
                <a14:useLocalDpi xmlns:a14="http://schemas.microsoft.com/office/drawing/2010/main" val="0"/>
              </a:ext>
            </a:extLst>
          </a:blip>
          <a:srcRect t="6808" b="6808"/>
          <a:stretch/>
        </p:blipFill>
        <p:spPr bwMode="auto">
          <a:xfrm>
            <a:off x="3065874" y="-1"/>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6.jpg"/>
          <p:cNvPicPr>
            <a:picLocks noChangeAspect="1" noChangeArrowheads="1"/>
          </p:cNvPicPr>
          <p:nvPr/>
        </p:nvPicPr>
        <p:blipFill rotWithShape="1">
          <a:blip r:embed="rId5">
            <a:extLst>
              <a:ext uri="{28A0092B-C50C-407E-A947-70E740481C1C}">
                <a14:useLocalDpi xmlns:a14="http://schemas.microsoft.com/office/drawing/2010/main" val="0"/>
              </a:ext>
            </a:extLst>
          </a:blip>
          <a:srcRect t="11475" b="3340"/>
          <a:stretch/>
        </p:blipFill>
        <p:spPr bwMode="auto">
          <a:xfrm>
            <a:off x="-5235" y="2395"/>
            <a:ext cx="3071109" cy="1744084"/>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5</a:t>
            </a:r>
          </a:p>
        </p:txBody>
      </p:sp>
    </p:spTree>
    <p:extLst>
      <p:ext uri="{BB962C8B-B14F-4D97-AF65-F5344CB8AC3E}">
        <p14:creationId xmlns:p14="http://schemas.microsoft.com/office/powerpoint/2010/main" val="156075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7504" y="1268760"/>
            <a:ext cx="4388296" cy="5184576"/>
          </a:xfrm>
        </p:spPr>
        <p:txBody>
          <a:bodyPr>
            <a:noAutofit/>
          </a:bodyPr>
          <a:lstStyle/>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1999</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39-ФЗ </a:t>
            </a:r>
            <a:r>
              <a:rPr lang="zh-CN" altLang="en-US" sz="1200" dirty="0">
                <a:solidFill>
                  <a:prstClr val="black"/>
                </a:solidFill>
                <a:ea typeface="宋体" panose="02010600030101010101" pitchFamily="2" charset="-122"/>
              </a:rPr>
              <a:t>号“关于在俄罗斯联邦以资本投入的形式实施的投资活动法”联邦法律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1999</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160-ФЗ </a:t>
            </a:r>
            <a:r>
              <a:rPr lang="zh-CN" altLang="en-US" sz="1200" dirty="0">
                <a:solidFill>
                  <a:prstClr val="black"/>
                </a:solidFill>
                <a:ea typeface="宋体" panose="02010600030101010101" pitchFamily="2" charset="-122"/>
              </a:rPr>
              <a:t>号“关于在俄联邦境内的外国投资法”联邦法律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13</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224-ФЗ </a:t>
            </a:r>
            <a:r>
              <a:rPr lang="zh-CN" altLang="en-US" sz="1200" dirty="0">
                <a:solidFill>
                  <a:prstClr val="black"/>
                </a:solidFill>
                <a:ea typeface="宋体" panose="02010600030101010101" pitchFamily="2" charset="-122"/>
              </a:rPr>
              <a:t>号“关于俄联邦境内的公</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私伙伴关系、地方自治组织</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私人伙伴关系及俄联邦个别立法法案修正案”联邦法律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209-ФЗ </a:t>
            </a:r>
            <a:r>
              <a:rPr lang="zh-CN" altLang="en-US" sz="1200" dirty="0">
                <a:solidFill>
                  <a:prstClr val="black"/>
                </a:solidFill>
                <a:ea typeface="宋体" panose="02010600030101010101" pitchFamily="2" charset="-122"/>
              </a:rPr>
              <a:t>号“关于俄联邦中小企业发展法”联邦法律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136-ФЗ </a:t>
            </a:r>
            <a:r>
              <a:rPr lang="zh-CN" altLang="en-US" sz="1200" dirty="0">
                <a:solidFill>
                  <a:prstClr val="black"/>
                </a:solidFill>
                <a:ea typeface="宋体" panose="02010600030101010101" pitchFamily="2" charset="-122"/>
              </a:rPr>
              <a:t>号“俄罗斯联邦土地法典”第</a:t>
            </a:r>
            <a:r>
              <a:rPr lang="en-US" altLang="zh-CN" sz="1200" dirty="0">
                <a:solidFill>
                  <a:prstClr val="black"/>
                </a:solidFill>
                <a:ea typeface="宋体" panose="02010600030101010101" pitchFamily="2" charset="-122"/>
              </a:rPr>
              <a:t>39.6</a:t>
            </a:r>
            <a:r>
              <a:rPr lang="zh-CN" altLang="en-US" sz="1200" dirty="0">
                <a:solidFill>
                  <a:prstClr val="black"/>
                </a:solidFill>
                <a:ea typeface="宋体" panose="02010600030101010101" pitchFamily="2" charset="-122"/>
              </a:rPr>
              <a:t>章</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提供国有或地方自治组织所有地块的情形，租赁，拍卖和非拍卖</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29</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190-ФЗ </a:t>
            </a:r>
            <a:r>
              <a:rPr lang="zh-CN" altLang="en-US" sz="1200" dirty="0">
                <a:solidFill>
                  <a:prstClr val="black"/>
                </a:solidFill>
                <a:ea typeface="宋体" panose="02010600030101010101" pitchFamily="2" charset="-122"/>
              </a:rPr>
              <a:t>号“俄罗斯联邦城市建筑法典”（第二部分第</a:t>
            </a:r>
            <a:r>
              <a:rPr lang="en-US" altLang="zh-CN" sz="1200" dirty="0">
                <a:solidFill>
                  <a:prstClr val="black"/>
                </a:solidFill>
                <a:ea typeface="宋体" panose="02010600030101010101" pitchFamily="2" charset="-122"/>
              </a:rPr>
              <a:t>51</a:t>
            </a:r>
            <a:r>
              <a:rPr lang="zh-CN" altLang="en-US" sz="1200" dirty="0">
                <a:solidFill>
                  <a:prstClr val="black"/>
                </a:solidFill>
                <a:ea typeface="宋体" panose="02010600030101010101" pitchFamily="2" charset="-122"/>
              </a:rPr>
              <a:t>章“建筑许可”）</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5</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374-ОЗ </a:t>
            </a:r>
            <a:r>
              <a:rPr lang="zh-CN" altLang="en-US" sz="1200" dirty="0">
                <a:solidFill>
                  <a:prstClr val="black"/>
                </a:solidFill>
                <a:ea typeface="宋体" panose="02010600030101010101" pitchFamily="2" charset="-122"/>
              </a:rPr>
              <a:t>号“在阿穆尔州投资活动法”阿穆尔州法律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298-ОЗ </a:t>
            </a:r>
            <a:r>
              <a:rPr lang="zh-CN" altLang="en-US" sz="1200" dirty="0">
                <a:solidFill>
                  <a:prstClr val="black"/>
                </a:solidFill>
                <a:ea typeface="宋体" panose="02010600030101010101" pitchFamily="2" charset="-122"/>
              </a:rPr>
              <a:t>号“关于扶持与发展阿穆尔州境内中小企业法”阿穆尔州法律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389-ОЗ </a:t>
            </a:r>
            <a:r>
              <a:rPr lang="zh-CN" altLang="en-US" sz="1200" dirty="0">
                <a:solidFill>
                  <a:prstClr val="black"/>
                </a:solidFill>
                <a:ea typeface="宋体" panose="02010600030101010101" pitchFamily="2" charset="-122"/>
              </a:rPr>
              <a:t>号“关于降低组织应向州预算缴纳的所得税税率法”阿穆尔州法律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2003</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28</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266-ОЗ </a:t>
            </a:r>
            <a:r>
              <a:rPr lang="zh-CN" altLang="en-US" sz="1200" dirty="0">
                <a:solidFill>
                  <a:prstClr val="black"/>
                </a:solidFill>
                <a:ea typeface="宋体" panose="02010600030101010101" pitchFamily="2" charset="-122"/>
              </a:rPr>
              <a:t>号“关于阿穆尔州境内的组织财产税法”阿穆尔州法律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14</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321-O3 </a:t>
            </a:r>
            <a:r>
              <a:rPr lang="zh-CN" altLang="en-US" sz="1200" dirty="0">
                <a:solidFill>
                  <a:prstClr val="black"/>
                </a:solidFill>
                <a:ea typeface="宋体" panose="02010600030101010101" pitchFamily="2" charset="-122"/>
              </a:rPr>
              <a:t>号 “关于关于实施俄罗斯联邦税法中关于实施区域投资项目的某些规定”阿穆尔州法律</a:t>
            </a:r>
            <a:endParaRPr lang="ru-RU" sz="1200" dirty="0">
              <a:solidFill>
                <a:prstClr val="black"/>
              </a:solidFill>
            </a:endParaRPr>
          </a:p>
          <a:p>
            <a:pPr marL="0" indent="0">
              <a:buNone/>
            </a:pPr>
            <a:endParaRPr lang="ru-RU" sz="1000" dirty="0"/>
          </a:p>
          <a:p>
            <a:pPr marL="0" lvl="0" indent="0" algn="just">
              <a:spcBef>
                <a:spcPts val="50"/>
              </a:spcBef>
              <a:spcAft>
                <a:spcPts val="1000"/>
              </a:spcAft>
              <a:buClr>
                <a:srgbClr val="0070C0"/>
              </a:buClr>
              <a:buNone/>
            </a:pPr>
            <a:endParaRPr lang="ru-RU" sz="1100" dirty="0" smtClean="0"/>
          </a:p>
          <a:p>
            <a:pPr lvl="0" algn="just">
              <a:buFont typeface="Wingdings" pitchFamily="2" charset="2"/>
              <a:buChar char="§"/>
            </a:pPr>
            <a:endParaRPr lang="ru-RU" sz="1200" dirty="0"/>
          </a:p>
          <a:p>
            <a:pPr marL="0" indent="0">
              <a:buNone/>
            </a:pPr>
            <a:endParaRPr lang="ru-RU" sz="1200" dirty="0"/>
          </a:p>
        </p:txBody>
      </p:sp>
      <p:sp>
        <p:nvSpPr>
          <p:cNvPr id="10" name="Объект 9"/>
          <p:cNvSpPr>
            <a:spLocks noGrp="1"/>
          </p:cNvSpPr>
          <p:nvPr>
            <p:ph sz="half" idx="2"/>
          </p:nvPr>
        </p:nvSpPr>
        <p:spPr>
          <a:xfrm>
            <a:off x="4605737" y="1268760"/>
            <a:ext cx="4286745" cy="5184576"/>
          </a:xfrm>
        </p:spPr>
        <p:txBody>
          <a:bodyPr>
            <a:noAutofit/>
          </a:bodyPr>
          <a:lstStyle/>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5</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5</a:t>
            </a:r>
            <a:r>
              <a:rPr lang="zh-CN" altLang="en-US" sz="1200" dirty="0">
                <a:solidFill>
                  <a:prstClr val="black"/>
                </a:solidFill>
                <a:ea typeface="宋体" panose="02010600030101010101" pitchFamily="2" charset="-122"/>
              </a:rPr>
              <a:t>日第</a:t>
            </a:r>
            <a:r>
              <a:rPr lang="en-US" altLang="zh-CN" sz="1200" dirty="0">
                <a:solidFill>
                  <a:prstClr val="black"/>
                </a:solidFill>
                <a:ea typeface="宋体" panose="02010600030101010101" pitchFamily="2" charset="-122"/>
              </a:rPr>
              <a:t>528-O3 </a:t>
            </a:r>
            <a:r>
              <a:rPr lang="zh-CN" altLang="en-US" sz="1200" dirty="0">
                <a:solidFill>
                  <a:prstClr val="black"/>
                </a:solidFill>
                <a:ea typeface="宋体" panose="02010600030101010101" pitchFamily="2" charset="-122"/>
              </a:rPr>
              <a:t>号“关于建立一个零税率征收与纳税人简化税制的应用连接</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个体企业家” 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2012</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日第</a:t>
            </a:r>
            <a:r>
              <a:rPr lang="en-US" altLang="zh-CN" sz="1200" dirty="0">
                <a:solidFill>
                  <a:prstClr val="black"/>
                </a:solidFill>
                <a:ea typeface="宋体" panose="02010600030101010101" pitchFamily="2" charset="-122"/>
              </a:rPr>
              <a:t>93-O3 </a:t>
            </a:r>
            <a:r>
              <a:rPr lang="zh-CN" altLang="en-US" sz="1200" dirty="0">
                <a:solidFill>
                  <a:prstClr val="black"/>
                </a:solidFill>
                <a:ea typeface="宋体" panose="02010600030101010101" pitchFamily="2" charset="-122"/>
              </a:rPr>
              <a:t>号“关于阿穆尔州税收的专利制度”阿穆尔州法律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日俄罗斯联邦政府第</a:t>
            </a:r>
            <a:r>
              <a:rPr lang="en-US" altLang="zh-CN" sz="1200" dirty="0">
                <a:solidFill>
                  <a:prstClr val="black"/>
                </a:solidFill>
                <a:ea typeface="宋体" panose="02010600030101010101" pitchFamily="2" charset="-122"/>
              </a:rPr>
              <a:t>141 </a:t>
            </a:r>
            <a:r>
              <a:rPr lang="zh-CN" altLang="en-US" sz="1200" dirty="0">
                <a:solidFill>
                  <a:prstClr val="black"/>
                </a:solidFill>
                <a:ea typeface="宋体" panose="02010600030101010101" pitchFamily="2" charset="-122"/>
              </a:rPr>
              <a:t>号“关于批准联邦预算向俄罗斯信贷机构和国家开发公司对外经济银行提供补贴的规则，以补偿他们以较低利率向投资者发放贷款的收入不足，以实施可持续发展所需的投资项目国内和入境旅游的发展，以及对俄罗斯联邦旅游发展政府委员会条例的修订”令</a:t>
            </a:r>
            <a:endParaRPr lang="ru-RU"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ru-RU"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日俄罗斯联邦政府第</a:t>
            </a:r>
            <a:r>
              <a:rPr lang="en-US" altLang="zh-CN" sz="1200" dirty="0">
                <a:solidFill>
                  <a:prstClr val="black"/>
                </a:solidFill>
                <a:ea typeface="宋体" panose="02010600030101010101" pitchFamily="2" charset="-122"/>
              </a:rPr>
              <a:t>1704 </a:t>
            </a:r>
            <a:r>
              <a:rPr lang="zh-CN" altLang="en-US" sz="1200" dirty="0">
                <a:solidFill>
                  <a:prstClr val="black"/>
                </a:solidFill>
                <a:ea typeface="宋体" panose="02010600030101010101" pitchFamily="2" charset="-122"/>
              </a:rPr>
              <a:t>号“关于批准确定新投资项目的规则，由于俄罗斯联邦主体对俄罗斯联邦的预算贷款债务的偿还减少而释放的俄罗斯联邦主体的预算资金将受到执行俄罗斯联邦主体对基础设施的预算投资的指导”令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日俄罗斯联邦政府第</a:t>
            </a:r>
            <a:r>
              <a:rPr lang="en-US" altLang="zh-CN" sz="1200" dirty="0">
                <a:solidFill>
                  <a:prstClr val="black"/>
                </a:solidFill>
                <a:ea typeface="宋体" panose="02010600030101010101" pitchFamily="2" charset="-122"/>
              </a:rPr>
              <a:t>1740 </a:t>
            </a:r>
            <a:r>
              <a:rPr lang="zh-CN" altLang="en-US" sz="1200" dirty="0">
                <a:solidFill>
                  <a:prstClr val="black"/>
                </a:solidFill>
                <a:ea typeface="宋体" panose="02010600030101010101" pitchFamily="2" charset="-122"/>
              </a:rPr>
              <a:t>号“关于批准俄罗斯联邦组成实体对俄罗斯联邦的预算贷款债务注销规则，计算从实施新的投资项目中收到联邦预算税收的方法，俄罗斯联邦政府有权注销俄罗斯联邦组成实体对预算贷款的债务，以及俄罗斯联邦政府</a:t>
            </a:r>
            <a:r>
              <a:rPr lang="en-US"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日第</a:t>
            </a:r>
            <a:r>
              <a:rPr lang="en-US" altLang="zh-CN" sz="1200" dirty="0">
                <a:solidFill>
                  <a:prstClr val="black"/>
                </a:solidFill>
                <a:ea typeface="宋体" panose="02010600030101010101" pitchFamily="2" charset="-122"/>
              </a:rPr>
              <a:t>1705</a:t>
            </a:r>
            <a:r>
              <a:rPr lang="zh-CN" altLang="en-US" sz="1200" dirty="0">
                <a:solidFill>
                  <a:prstClr val="black"/>
                </a:solidFill>
                <a:ea typeface="宋体" panose="02010600030101010101" pitchFamily="2" charset="-122"/>
              </a:rPr>
              <a:t>号法令无效”令</a:t>
            </a:r>
            <a:endParaRPr lang="en-US" sz="1200" dirty="0">
              <a:solidFill>
                <a:prstClr val="black"/>
              </a:solidFill>
            </a:endParaRPr>
          </a:p>
          <a:p>
            <a:pPr marL="180000" indent="-180000" algn="just">
              <a:spcBef>
                <a:spcPts val="30"/>
              </a:spcBef>
              <a:spcAft>
                <a:spcPts val="600"/>
              </a:spcAft>
              <a:buClr>
                <a:srgbClr val="0070C0"/>
              </a:buClr>
              <a:buFont typeface="Wingdings" pitchFamily="2" charset="2"/>
              <a:buChar char="§"/>
            </a:pPr>
            <a:endParaRPr lang="ru-RU" sz="1000" dirty="0" smtClean="0"/>
          </a:p>
        </p:txBody>
      </p:sp>
      <p:cxnSp>
        <p:nvCxnSpPr>
          <p:cNvPr id="12" name="Прямая соединительная линия 11"/>
          <p:cNvCxnSpPr/>
          <p:nvPr/>
        </p:nvCxnSpPr>
        <p:spPr>
          <a:xfrm>
            <a:off x="4608004" y="1340769"/>
            <a:ext cx="0" cy="5112568"/>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332389"/>
            <a:ext cx="8784976" cy="523220"/>
          </a:xfrm>
          <a:prstGeom prst="rect">
            <a:avLst/>
          </a:prstGeom>
          <a:noFill/>
        </p:spPr>
        <p:txBody>
          <a:bodyPr wrap="square" rtlCol="0">
            <a:spAutoFit/>
          </a:bodyPr>
          <a:lstStyle/>
          <a:p>
            <a:r>
              <a:rPr lang="zh-CN" altLang="en-US" sz="2800" b="1" dirty="0">
                <a:solidFill>
                  <a:schemeClr val="bg1"/>
                </a:solidFill>
              </a:rPr>
              <a:t>对投资及企业活动的法律调节</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6</a:t>
            </a:r>
          </a:p>
        </p:txBody>
      </p:sp>
    </p:spTree>
    <p:extLst>
      <p:ext uri="{BB962C8B-B14F-4D97-AF65-F5344CB8AC3E}">
        <p14:creationId xmlns:p14="http://schemas.microsoft.com/office/powerpoint/2010/main" val="114935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91616" y="329144"/>
            <a:ext cx="8784976" cy="523220"/>
          </a:xfrm>
          <a:prstGeom prst="rect">
            <a:avLst/>
          </a:prstGeom>
          <a:noFill/>
        </p:spPr>
        <p:txBody>
          <a:bodyPr wrap="square" rtlCol="0">
            <a:spAutoFit/>
          </a:bodyPr>
          <a:lstStyle/>
          <a:p>
            <a:r>
              <a:rPr lang="zh-CN" altLang="en-US" sz="2800" b="1" dirty="0">
                <a:solidFill>
                  <a:schemeClr val="bg1"/>
                </a:solidFill>
              </a:rPr>
              <a:t>对投资及企业活动的法律调节</a:t>
            </a:r>
          </a:p>
        </p:txBody>
      </p:sp>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日阿穆尔州长第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217 </a:t>
            </a:r>
            <a:r>
              <a:rPr lang="zh-CN" altLang="en-US" sz="1200" dirty="0">
                <a:solidFill>
                  <a:prstClr val="black"/>
                </a:solidFill>
                <a:ea typeface="宋体" panose="02010600030101010101" pitchFamily="2" charset="-122"/>
              </a:rPr>
              <a:t>号“批准形成优先投资项目清单的程序”令</a:t>
            </a:r>
            <a:endParaRPr lang="ru-RU"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2013</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18</a:t>
            </a:r>
            <a:r>
              <a:rPr lang="zh-CN" altLang="en-US" sz="1200" dirty="0">
                <a:solidFill>
                  <a:prstClr val="black"/>
                </a:solidFill>
                <a:ea typeface="宋体" panose="02010600030101010101" pitchFamily="2" charset="-122"/>
              </a:rPr>
              <a:t>日第№ </a:t>
            </a:r>
            <a:r>
              <a:rPr lang="en-US" altLang="zh-CN" sz="1200" dirty="0">
                <a:solidFill>
                  <a:prstClr val="black"/>
                </a:solidFill>
                <a:ea typeface="宋体" panose="02010600030101010101" pitchFamily="2" charset="-122"/>
              </a:rPr>
              <a:t>186 </a:t>
            </a:r>
            <a:r>
              <a:rPr lang="zh-CN" altLang="en-US" sz="1200" dirty="0">
                <a:solidFill>
                  <a:prstClr val="black"/>
                </a:solidFill>
                <a:ea typeface="宋体" panose="02010600030101010101" pitchFamily="2" charset="-122"/>
              </a:rPr>
              <a:t>号“关于组织提供税收优惠工作”阿穆尔州政府令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日第№ </a:t>
            </a:r>
            <a:r>
              <a:rPr lang="en-US" altLang="zh-CN" sz="1200" dirty="0">
                <a:solidFill>
                  <a:prstClr val="black"/>
                </a:solidFill>
                <a:ea typeface="宋体" panose="02010600030101010101" pitchFamily="2" charset="-122"/>
              </a:rPr>
              <a:t>697 </a:t>
            </a:r>
            <a:r>
              <a:rPr lang="zh-CN" altLang="en-US" sz="1200" dirty="0">
                <a:solidFill>
                  <a:prstClr val="black"/>
                </a:solidFill>
                <a:ea typeface="宋体" panose="02010600030101010101" pitchFamily="2" charset="-122"/>
              </a:rPr>
              <a:t>号“关于按照”“一个窗口”“原则投资项目伴随条例”阿穆尔州政府令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423 </a:t>
            </a:r>
            <a:r>
              <a:rPr lang="zh-CN" altLang="en-US" sz="1200" dirty="0">
                <a:solidFill>
                  <a:prstClr val="black"/>
                </a:solidFill>
                <a:ea typeface="宋体" panose="02010600030101010101" pitchFamily="2" charset="-122"/>
              </a:rPr>
              <a:t>号“关于批准由阿穆尔州经济发展和对外关系部协调的向法人实体提供补贴的程序，以部分偿还将基本建设设施连接（工艺的连接）到实施阿穆尔州优先投资项目的工程和技术支助电力网络的费用根据</a:t>
            </a:r>
            <a:r>
              <a:rPr lang="en-US" altLang="zh-CN" sz="1200" dirty="0">
                <a:solidFill>
                  <a:prstClr val="black"/>
                </a:solidFill>
                <a:ea typeface="宋体" panose="02010600030101010101" pitchFamily="2" charset="-122"/>
              </a:rPr>
              <a:t>2011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8</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8</a:t>
            </a:r>
            <a:r>
              <a:rPr lang="zh-CN" altLang="en-US" sz="1200" dirty="0">
                <a:solidFill>
                  <a:prstClr val="black"/>
                </a:solidFill>
                <a:ea typeface="宋体" panose="02010600030101010101" pitchFamily="2" charset="-122"/>
              </a:rPr>
              <a:t>日阿穆尔州政府第</a:t>
            </a:r>
            <a:r>
              <a:rPr lang="en-US" altLang="zh-CN" sz="1200" dirty="0">
                <a:solidFill>
                  <a:prstClr val="black"/>
                </a:solidFill>
                <a:ea typeface="宋体" panose="02010600030101010101" pitchFamily="2" charset="-122"/>
              </a:rPr>
              <a:t>90-</a:t>
            </a:r>
            <a:r>
              <a:rPr lang="ru-RU" altLang="zh-CN" sz="1200" dirty="0">
                <a:solidFill>
                  <a:prstClr val="black"/>
                </a:solidFill>
                <a:ea typeface="宋体" panose="02010600030101010101" pitchFamily="2" charset="-122"/>
              </a:rPr>
              <a:t>р</a:t>
            </a:r>
            <a:r>
              <a:rPr lang="zh-CN" altLang="en-US" sz="1200" dirty="0">
                <a:solidFill>
                  <a:prstClr val="black"/>
                </a:solidFill>
                <a:ea typeface="宋体" panose="02010600030101010101" pitchFamily="2" charset="-122"/>
              </a:rPr>
              <a:t>号“批准优先投资项目清单”命令” 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13</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796 </a:t>
            </a:r>
            <a:r>
              <a:rPr lang="zh-CN" altLang="en-US" sz="1200" dirty="0">
                <a:solidFill>
                  <a:prstClr val="black"/>
                </a:solidFill>
                <a:ea typeface="宋体" panose="02010600030101010101" pitchFamily="2" charset="-122"/>
              </a:rPr>
              <a:t>号“关于批准从区域预算中发放补贴的程序，以偿还与实施阿穆尔州优先投资项目有关的部分费用”阿穆尔州政府令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16/80 </a:t>
            </a:r>
            <a:r>
              <a:rPr lang="zh-CN" altLang="en-US" sz="1200" dirty="0">
                <a:solidFill>
                  <a:prstClr val="black"/>
                </a:solidFill>
                <a:ea typeface="宋体" panose="02010600030101010101" pitchFamily="2" charset="-122"/>
              </a:rPr>
              <a:t>号“关于中小企业的财产支持”决议</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34/114 </a:t>
            </a:r>
            <a:r>
              <a:rPr lang="zh-CN" altLang="en-US" sz="1200" dirty="0">
                <a:solidFill>
                  <a:prstClr val="black"/>
                </a:solidFill>
                <a:ea typeface="宋体" panose="02010600030101010101" pitchFamily="2" charset="-122"/>
              </a:rPr>
              <a:t>号“关于批准布拉戈维申斯克市市政组建所拥有的土地支付条例”决议</a:t>
            </a:r>
            <a:endParaRPr lang="ru-RU" altLang="zh-CN" sz="1200" dirty="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27</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4/27 </a:t>
            </a:r>
            <a:r>
              <a:rPr lang="zh-CN" altLang="en-US" sz="1200" dirty="0">
                <a:solidFill>
                  <a:prstClr val="black"/>
                </a:solidFill>
                <a:ea typeface="宋体" panose="02010600030101010101" pitchFamily="2" charset="-122"/>
              </a:rPr>
              <a:t>号“关于批准布拉戈维申斯克市自治组织担保基金细则”决议</a:t>
            </a:r>
            <a:endParaRPr lang="en-US" altLang="zh-CN" sz="1200" dirty="0">
              <a:solidFill>
                <a:prstClr val="black"/>
              </a:solidFill>
              <a:ea typeface="宋体" panose="02010600030101010101" pitchFamily="2" charset="-122"/>
            </a:endParaRPr>
          </a:p>
          <a:p>
            <a:pPr marL="180000" lvl="0" indent="-180000" algn="just">
              <a:spcBef>
                <a:spcPts val="30"/>
              </a:spcBef>
              <a:spcAft>
                <a:spcPts val="600"/>
              </a:spcAft>
              <a:buClr>
                <a:srgbClr val="0070C0"/>
              </a:buClr>
              <a:buFont typeface="Wingdings" pitchFamily="2" charset="2"/>
              <a:buChar char="§"/>
            </a:pPr>
            <a:endParaRPr lang="ru-RU" sz="1000" dirty="0"/>
          </a:p>
          <a:p>
            <a:pPr marL="0" indent="0" algn="just">
              <a:buNone/>
            </a:pPr>
            <a:endParaRPr lang="ru-RU" sz="1000" dirty="0" smtClean="0"/>
          </a:p>
          <a:p>
            <a:pPr lvl="0" algn="just"/>
            <a:endParaRPr lang="ru-RU" sz="1000" dirty="0"/>
          </a:p>
        </p:txBody>
      </p:sp>
      <p:cxnSp>
        <p:nvCxnSpPr>
          <p:cNvPr id="11" name="Прямая соединительная линия 10"/>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2" name="Объект 7"/>
          <p:cNvSpPr txBox="1">
            <a:spLocks/>
          </p:cNvSpPr>
          <p:nvPr/>
        </p:nvSpPr>
        <p:spPr>
          <a:xfrm>
            <a:off x="4584104" y="1340768"/>
            <a:ext cx="4320480"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80000" indent="-180000" algn="just">
              <a:spcBef>
                <a:spcPts val="50"/>
              </a:spcBef>
              <a:spcAft>
                <a:spcPts val="600"/>
              </a:spcAft>
              <a:buClr>
                <a:srgbClr val="0070C0"/>
              </a:buClr>
              <a:buFont typeface="Wingdings" pitchFamily="2" charset="2"/>
              <a:buChar char="§"/>
            </a:pPr>
            <a:r>
              <a:rPr lang="en-US" altLang="zh-CN" sz="1200" dirty="0" smtClean="0"/>
              <a:t>2018</a:t>
            </a:r>
            <a:r>
              <a:rPr lang="zh-CN" altLang="en-US" sz="1200" dirty="0" smtClean="0"/>
              <a:t>年</a:t>
            </a:r>
            <a:r>
              <a:rPr lang="en-US" altLang="zh-CN" sz="1200" dirty="0" smtClean="0"/>
              <a:t>12</a:t>
            </a:r>
            <a:r>
              <a:rPr lang="zh-CN" altLang="en-US" sz="1200" dirty="0" smtClean="0"/>
              <a:t>月</a:t>
            </a:r>
            <a:r>
              <a:rPr lang="en-US" altLang="zh-CN" sz="1200" dirty="0" smtClean="0"/>
              <a:t>20</a:t>
            </a:r>
            <a:r>
              <a:rPr lang="zh-CN" altLang="en-US" sz="1200" dirty="0" smtClean="0"/>
              <a:t>日</a:t>
            </a:r>
            <a:r>
              <a:rPr lang="zh-CN" altLang="en-US" sz="1200" dirty="0"/>
              <a:t>布拉戈维申斯克市杜马第№ </a:t>
            </a:r>
            <a:r>
              <a:rPr lang="en-US" altLang="zh-CN" sz="1200" dirty="0" smtClean="0"/>
              <a:t>51/128 </a:t>
            </a:r>
            <a:r>
              <a:rPr lang="zh-CN" altLang="en-US" sz="1200" dirty="0"/>
              <a:t>号“布拉戈维申斯克市到 </a:t>
            </a:r>
            <a:r>
              <a:rPr lang="en-US" altLang="zh-CN" sz="1200" dirty="0"/>
              <a:t>2025 </a:t>
            </a:r>
            <a:r>
              <a:rPr lang="zh-CN" altLang="en-US" sz="1200" dirty="0"/>
              <a:t>年的社会经济发展战略”决议</a:t>
            </a:r>
            <a:endParaRPr lang="ru-RU" sz="1200" dirty="0"/>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2018</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日布拉戈维申斯克的政府第№ </a:t>
            </a:r>
            <a:r>
              <a:rPr lang="en-US" altLang="zh-CN" sz="1200" dirty="0">
                <a:solidFill>
                  <a:prstClr val="black"/>
                </a:solidFill>
                <a:ea typeface="宋体" panose="02010600030101010101" pitchFamily="2" charset="-122"/>
              </a:rPr>
              <a:t>4255 </a:t>
            </a:r>
            <a:r>
              <a:rPr lang="zh-CN" altLang="en-US" sz="1200" dirty="0">
                <a:solidFill>
                  <a:prstClr val="black"/>
                </a:solidFill>
                <a:ea typeface="宋体" panose="02010600030101010101" pitchFamily="2" charset="-122"/>
              </a:rPr>
              <a:t>号“关于批准布拉戈维申斯克市议会于</a:t>
            </a:r>
            <a:r>
              <a:rPr lang="en-US" altLang="zh-CN" sz="1200" dirty="0">
                <a:solidFill>
                  <a:prstClr val="black"/>
                </a:solidFill>
                <a:ea typeface="宋体" panose="02010600030101010101" pitchFamily="2" charset="-122"/>
              </a:rPr>
              <a:t>2018</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20</a:t>
            </a:r>
            <a:r>
              <a:rPr lang="zh-CN" altLang="en-US" sz="1200" dirty="0">
                <a:solidFill>
                  <a:prstClr val="black"/>
                </a:solidFill>
                <a:ea typeface="宋体" panose="02010600030101010101" pitchFamily="2" charset="-122"/>
              </a:rPr>
              <a:t>日（№ </a:t>
            </a:r>
            <a:r>
              <a:rPr lang="en-US" altLang="zh-CN" sz="1200" dirty="0">
                <a:solidFill>
                  <a:prstClr val="black"/>
                </a:solidFill>
                <a:ea typeface="宋体" panose="02010600030101010101" pitchFamily="2" charset="-122"/>
              </a:rPr>
              <a:t>51/128</a:t>
            </a:r>
            <a:r>
              <a:rPr lang="zh-CN" altLang="en-US" sz="1200" dirty="0">
                <a:solidFill>
                  <a:prstClr val="black"/>
                </a:solidFill>
                <a:ea typeface="宋体" panose="02010600030101010101" pitchFamily="2" charset="-122"/>
              </a:rPr>
              <a:t>）做出的关于实施“布拉戈维申斯克市直至</a:t>
            </a:r>
            <a:r>
              <a:rPr lang="en-US" altLang="zh-CN" sz="1200" dirty="0">
                <a:solidFill>
                  <a:prstClr val="black"/>
                </a:solidFill>
                <a:ea typeface="宋体" panose="02010600030101010101" pitchFamily="2" charset="-122"/>
              </a:rPr>
              <a:t>2025</a:t>
            </a:r>
            <a:r>
              <a:rPr lang="zh-CN" altLang="en-US" sz="1200" dirty="0">
                <a:solidFill>
                  <a:prstClr val="black"/>
                </a:solidFill>
                <a:ea typeface="宋体" panose="02010600030101010101" pitchFamily="2" charset="-122"/>
              </a:rPr>
              <a:t>年的城市经济社会发展战略措施”的决定” 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2016</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6</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30</a:t>
            </a:r>
            <a:r>
              <a:rPr lang="zh-CN" altLang="en-US" sz="1200" dirty="0">
                <a:solidFill>
                  <a:prstClr val="black"/>
                </a:solidFill>
                <a:ea typeface="宋体" panose="02010600030101010101" pitchFamily="2" charset="-122"/>
              </a:rPr>
              <a:t>日布拉戈维申斯克市市长第№ </a:t>
            </a:r>
            <a:r>
              <a:rPr lang="en-US" altLang="zh-CN" sz="1200" dirty="0">
                <a:solidFill>
                  <a:prstClr val="black"/>
                </a:solidFill>
                <a:ea typeface="宋体" panose="02010600030101010101" pitchFamily="2" charset="-122"/>
              </a:rPr>
              <a:t>20 </a:t>
            </a:r>
            <a:r>
              <a:rPr lang="zh-CN" altLang="en-US" sz="1200" dirty="0">
                <a:solidFill>
                  <a:prstClr val="black"/>
                </a:solidFill>
                <a:ea typeface="宋体" panose="02010600030101010101" pitchFamily="2" charset="-122"/>
              </a:rPr>
              <a:t>号“关于确定在自治组织</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私人伙伴关系领域实施权限的布拉戈维申斯克市地方自治机关”令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2019</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4387 </a:t>
            </a:r>
            <a:r>
              <a:rPr lang="zh-CN" altLang="en-US" sz="1200" dirty="0">
                <a:solidFill>
                  <a:prstClr val="black"/>
                </a:solidFill>
                <a:ea typeface="宋体" panose="02010600030101010101" pitchFamily="2" charset="-122"/>
              </a:rPr>
              <a:t>号“关于特许权协议立法的某些规定的实施，布拉戈维申斯克市市政组建领土内的市政</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私营伙伴关系”令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3</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4129 </a:t>
            </a:r>
            <a:r>
              <a:rPr lang="zh-CN" altLang="en-US" sz="1200" dirty="0">
                <a:solidFill>
                  <a:prstClr val="black"/>
                </a:solidFill>
                <a:ea typeface="宋体" panose="02010600030101010101" pitchFamily="2" charset="-122"/>
              </a:rPr>
              <a:t>号 “关于市政计划</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在布拉戈维申斯克市领土上发展城市的中小企业和旅游业</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的行动”令</a:t>
            </a:r>
            <a:endParaRPr lang="ru-RU" altLang="zh-CN" sz="1200" dirty="0">
              <a:solidFill>
                <a:prstClr val="black"/>
              </a:solidFill>
              <a:ea typeface="宋体" panose="02010600030101010101" pitchFamily="2" charset="-122"/>
            </a:endParaRPr>
          </a:p>
          <a:p>
            <a:pPr marL="18000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1197 </a:t>
            </a:r>
            <a:r>
              <a:rPr lang="zh-CN" altLang="en-US" sz="1200" dirty="0">
                <a:solidFill>
                  <a:prstClr val="black"/>
                </a:solidFill>
                <a:ea typeface="宋体" panose="02010600030101010101" pitchFamily="2" charset="-122"/>
              </a:rPr>
              <a:t>号“关于批准布拉戈维申斯克市地方自治组织至</a:t>
            </a:r>
            <a:r>
              <a:rPr lang="en-US" altLang="zh-CN" sz="1200" dirty="0">
                <a:solidFill>
                  <a:prstClr val="black"/>
                </a:solidFill>
                <a:ea typeface="宋体" panose="02010600030101010101" pitchFamily="2" charset="-122"/>
              </a:rPr>
              <a:t>2025</a:t>
            </a:r>
            <a:r>
              <a:rPr lang="zh-CN" altLang="en-US" sz="1200" dirty="0">
                <a:solidFill>
                  <a:prstClr val="black"/>
                </a:solidFill>
                <a:ea typeface="宋体" panose="02010600030101010101" pitchFamily="2" charset="-122"/>
              </a:rPr>
              <a:t>年投资战略”令</a:t>
            </a:r>
            <a:endParaRPr lang="ru-RU" sz="1200" dirty="0">
              <a:solidFill>
                <a:prstClr val="black"/>
              </a:solidFill>
            </a:endParaRPr>
          </a:p>
          <a:p>
            <a:pPr marL="180000" indent="-180000" algn="just">
              <a:spcBef>
                <a:spcPts val="50"/>
              </a:spcBef>
              <a:spcAft>
                <a:spcPts val="600"/>
              </a:spcAft>
              <a:buClr>
                <a:srgbClr val="0070C0"/>
              </a:buClr>
              <a:buFont typeface="Wingdings" pitchFamily="2" charset="2"/>
              <a:buChar char="§"/>
            </a:pPr>
            <a:r>
              <a:rPr lang="en-US" altLang="zh-CN" sz="1200" dirty="0" smtClean="0"/>
              <a:t>2017</a:t>
            </a:r>
            <a:r>
              <a:rPr lang="zh-CN" altLang="en-US" sz="1200" dirty="0" smtClean="0"/>
              <a:t>年</a:t>
            </a:r>
            <a:r>
              <a:rPr lang="en-US" altLang="zh-CN" sz="1200" dirty="0" smtClean="0"/>
              <a:t>10</a:t>
            </a:r>
            <a:r>
              <a:rPr lang="zh-CN" altLang="en-US" sz="1200" dirty="0" smtClean="0"/>
              <a:t>月</a:t>
            </a:r>
            <a:r>
              <a:rPr lang="en-US" altLang="zh-CN" sz="1200" dirty="0" smtClean="0"/>
              <a:t>09</a:t>
            </a:r>
            <a:r>
              <a:rPr lang="zh-CN" altLang="en-US" sz="1200" dirty="0" smtClean="0"/>
              <a:t>日</a:t>
            </a:r>
            <a:r>
              <a:rPr lang="zh-CN" altLang="en-US" sz="1200" dirty="0"/>
              <a:t>布拉戈维申斯克的政府第№ </a:t>
            </a:r>
            <a:r>
              <a:rPr lang="en-US" altLang="zh-CN" sz="1200" dirty="0" smtClean="0"/>
              <a:t>3472 </a:t>
            </a:r>
            <a:r>
              <a:rPr lang="zh-CN" altLang="en-US" sz="1200" dirty="0"/>
              <a:t>号 “关于批准布拉戈维申斯克市市政辖区投资活动市政支持条例” 令</a:t>
            </a:r>
          </a:p>
          <a:p>
            <a:pPr marL="180000" indent="-180000" algn="just">
              <a:spcBef>
                <a:spcPts val="50"/>
              </a:spcBef>
              <a:spcAft>
                <a:spcPts val="600"/>
              </a:spcAft>
              <a:buClr>
                <a:srgbClr val="0070C0"/>
              </a:buClr>
              <a:buFont typeface="Wingdings" pitchFamily="2" charset="2"/>
              <a:buChar char="§"/>
            </a:pPr>
            <a:endParaRPr lang="ru-RU" sz="1000" dirty="0"/>
          </a:p>
          <a:p>
            <a:pPr marL="0" lvl="0" indent="0" algn="just">
              <a:spcBef>
                <a:spcPts val="50"/>
              </a:spcBef>
              <a:spcAft>
                <a:spcPts val="600"/>
              </a:spcAft>
              <a:buClr>
                <a:srgbClr val="0070C0"/>
              </a:buClr>
              <a:buNone/>
            </a:pPr>
            <a:endParaRPr lang="ru-RU" sz="1000" dirty="0"/>
          </a:p>
          <a:p>
            <a:pPr marL="0" indent="0" algn="just">
              <a:buNone/>
            </a:pPr>
            <a:endParaRPr lang="ru-RU" sz="1000" dirty="0" smtClean="0"/>
          </a:p>
          <a:p>
            <a:pPr algn="just"/>
            <a:endParaRPr lang="ru-RU" sz="1000" dirty="0"/>
          </a:p>
        </p:txBody>
      </p:sp>
      <p:sp>
        <p:nvSpPr>
          <p:cNvPr id="13" name="Прямоугольник 1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7</a:t>
            </a:r>
          </a:p>
        </p:txBody>
      </p:sp>
    </p:spTree>
    <p:extLst>
      <p:ext uri="{BB962C8B-B14F-4D97-AF65-F5344CB8AC3E}">
        <p14:creationId xmlns:p14="http://schemas.microsoft.com/office/powerpoint/2010/main" val="1351708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107504" y="1340768"/>
            <a:ext cx="4320480" cy="5184576"/>
          </a:xfrm>
        </p:spPr>
        <p:txBody>
          <a:bodyPr>
            <a:noAutofit/>
          </a:bodyPr>
          <a:lstStyle/>
          <a:p>
            <a:pPr marL="180000" lvl="0" indent="-180000" algn="just">
              <a:spcBef>
                <a:spcPts val="50"/>
              </a:spcBef>
              <a:spcAft>
                <a:spcPts val="600"/>
              </a:spcAft>
              <a:buClr>
                <a:srgbClr val="0070C0"/>
              </a:buClr>
              <a:buFont typeface="Wingdings" pitchFamily="2" charset="2"/>
              <a:buChar char="§"/>
            </a:pPr>
            <a:r>
              <a:rPr lang="en-US" altLang="zh-CN" sz="1200" dirty="0" smtClean="0">
                <a:solidFill>
                  <a:prstClr val="black"/>
                </a:solidFill>
                <a:ea typeface="宋体" panose="02010600030101010101" pitchFamily="2" charset="-122"/>
              </a:rPr>
              <a:t>2015</a:t>
            </a:r>
            <a:r>
              <a:rPr lang="zh-CN" altLang="en-US" sz="1200" dirty="0" smtClean="0">
                <a:solidFill>
                  <a:prstClr val="black"/>
                </a:solidFill>
                <a:ea typeface="宋体" panose="02010600030101010101" pitchFamily="2" charset="-122"/>
              </a:rPr>
              <a:t>年</a:t>
            </a:r>
            <a:r>
              <a:rPr lang="en-US" altLang="zh-CN" sz="1200" dirty="0" smtClean="0">
                <a:solidFill>
                  <a:prstClr val="black"/>
                </a:solidFill>
                <a:ea typeface="宋体" panose="02010600030101010101" pitchFamily="2" charset="-122"/>
              </a:rPr>
              <a:t>09</a:t>
            </a:r>
            <a:r>
              <a:rPr lang="zh-CN" altLang="en-US" sz="1200" dirty="0" smtClean="0">
                <a:solidFill>
                  <a:prstClr val="black"/>
                </a:solidFill>
                <a:ea typeface="宋体" panose="02010600030101010101" pitchFamily="2" charset="-122"/>
              </a:rPr>
              <a:t>月</a:t>
            </a:r>
            <a:r>
              <a:rPr lang="en-US" altLang="zh-CN" sz="1200" dirty="0" smtClean="0">
                <a:solidFill>
                  <a:prstClr val="black"/>
                </a:solidFill>
                <a:ea typeface="宋体" panose="02010600030101010101" pitchFamily="2" charset="-122"/>
              </a:rPr>
              <a:t>15</a:t>
            </a:r>
            <a:r>
              <a:rPr lang="zh-CN" altLang="en-US" sz="1200" dirty="0" smtClean="0">
                <a:solidFill>
                  <a:prstClr val="black"/>
                </a:solidFill>
                <a:ea typeface="宋体" panose="02010600030101010101" pitchFamily="2" charset="-122"/>
              </a:rPr>
              <a:t>日</a:t>
            </a:r>
            <a:r>
              <a:rPr lang="zh-CN" altLang="en-US" sz="1200" dirty="0">
                <a:solidFill>
                  <a:prstClr val="black"/>
                </a:solidFill>
                <a:ea typeface="宋体" panose="02010600030101010101" pitchFamily="2" charset="-122"/>
              </a:rPr>
              <a:t>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a:t>
            </a:r>
            <a:r>
              <a:rPr lang="en-US" altLang="zh-CN" sz="1200" dirty="0" smtClean="0">
                <a:solidFill>
                  <a:prstClr val="black"/>
                </a:solidFill>
                <a:ea typeface="宋体" panose="02010600030101010101" pitchFamily="2" charset="-122"/>
              </a:rPr>
              <a:t>3484 </a:t>
            </a:r>
            <a:r>
              <a:rPr lang="zh-CN" altLang="en-US" sz="1200" dirty="0">
                <a:solidFill>
                  <a:prstClr val="black"/>
                </a:solidFill>
                <a:ea typeface="宋体" panose="02010600030101010101" pitchFamily="2" charset="-122"/>
              </a:rPr>
              <a:t>号“关于评估市级监管法律行为草案的监管影响以及审查影响商业和投资活动实施的市级监管法律行为”</a:t>
            </a:r>
            <a:r>
              <a:rPr lang="zh-CN" altLang="en-US" sz="1200" dirty="0" smtClean="0">
                <a:solidFill>
                  <a:prstClr val="black"/>
                </a:solidFill>
                <a:ea typeface="宋体" panose="02010600030101010101" pitchFamily="2" charset="-122"/>
              </a:rPr>
              <a:t>令</a:t>
            </a:r>
            <a:endParaRPr lang="ru-RU" sz="1200" dirty="0"/>
          </a:p>
          <a:p>
            <a:pPr marL="180000" lvl="0" indent="-180000" algn="just">
              <a:spcBef>
                <a:spcPts val="50"/>
              </a:spcBef>
              <a:spcAft>
                <a:spcPts val="800"/>
              </a:spcAft>
              <a:buClr>
                <a:srgbClr val="0070C0"/>
              </a:buClr>
              <a:buFont typeface="Wingdings" pitchFamily="2" charset="2"/>
              <a:buChar char="§"/>
            </a:pPr>
            <a:r>
              <a:rPr lang="en-US" altLang="zh-CN" sz="1200" dirty="0" smtClean="0">
                <a:solidFill>
                  <a:prstClr val="black"/>
                </a:solidFill>
                <a:ea typeface="宋体" panose="02010600030101010101" pitchFamily="2" charset="-122"/>
              </a:rPr>
              <a:t>2015</a:t>
            </a:r>
            <a:r>
              <a:rPr lang="zh-CN" altLang="en-US" sz="1200" dirty="0" smtClean="0">
                <a:solidFill>
                  <a:prstClr val="black"/>
                </a:solidFill>
                <a:ea typeface="宋体" panose="02010600030101010101" pitchFamily="2" charset="-122"/>
              </a:rPr>
              <a:t>年</a:t>
            </a:r>
            <a:r>
              <a:rPr lang="en-US" altLang="zh-CN" sz="1200" dirty="0" smtClean="0">
                <a:solidFill>
                  <a:prstClr val="black"/>
                </a:solidFill>
                <a:ea typeface="宋体" panose="02010600030101010101" pitchFamily="2" charset="-122"/>
              </a:rPr>
              <a:t>07</a:t>
            </a:r>
            <a:r>
              <a:rPr lang="zh-CN" altLang="en-US" sz="1200" dirty="0" smtClean="0">
                <a:solidFill>
                  <a:prstClr val="black"/>
                </a:solidFill>
                <a:ea typeface="宋体" panose="02010600030101010101" pitchFamily="2" charset="-122"/>
              </a:rPr>
              <a:t>月</a:t>
            </a:r>
            <a:r>
              <a:rPr lang="en-US" altLang="zh-CN" sz="1200" dirty="0" smtClean="0">
                <a:solidFill>
                  <a:prstClr val="black"/>
                </a:solidFill>
                <a:ea typeface="宋体" panose="02010600030101010101" pitchFamily="2" charset="-122"/>
              </a:rPr>
              <a:t>17</a:t>
            </a:r>
            <a:r>
              <a:rPr lang="zh-CN" altLang="en-US" sz="1200" dirty="0" smtClean="0">
                <a:solidFill>
                  <a:prstClr val="black"/>
                </a:solidFill>
                <a:ea typeface="宋体" panose="02010600030101010101" pitchFamily="2" charset="-122"/>
              </a:rPr>
              <a:t>日</a:t>
            </a:r>
            <a:r>
              <a:rPr lang="zh-CN" altLang="en-US" sz="1200" dirty="0">
                <a:solidFill>
                  <a:prstClr val="black"/>
                </a:solidFill>
                <a:ea typeface="宋体" panose="02010600030101010101" pitchFamily="2" charset="-122"/>
              </a:rPr>
              <a:t>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a:t>
            </a:r>
            <a:r>
              <a:rPr lang="en-US" altLang="zh-CN" sz="1200" dirty="0" smtClean="0">
                <a:solidFill>
                  <a:prstClr val="black"/>
                </a:solidFill>
                <a:ea typeface="宋体" panose="02010600030101010101" pitchFamily="2" charset="-122"/>
              </a:rPr>
              <a:t>2691 </a:t>
            </a:r>
            <a:r>
              <a:rPr lang="zh-CN" altLang="en-US" sz="1200" dirty="0">
                <a:solidFill>
                  <a:prstClr val="black"/>
                </a:solidFill>
                <a:ea typeface="宋体" panose="02010600030101010101" pitchFamily="2" charset="-122"/>
              </a:rPr>
              <a:t>号“关于根据“单一窗口”原则批准布拉戈维申斯克市投资项目支持条例”</a:t>
            </a:r>
            <a:r>
              <a:rPr lang="zh-CN" altLang="en-US" sz="1200" dirty="0" smtClean="0">
                <a:solidFill>
                  <a:prstClr val="black"/>
                </a:solidFill>
                <a:ea typeface="宋体" panose="02010600030101010101" pitchFamily="2" charset="-122"/>
              </a:rPr>
              <a:t>令</a:t>
            </a:r>
            <a:endParaRPr lang="ru-RU" sz="1200" dirty="0"/>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3040 </a:t>
            </a:r>
            <a:r>
              <a:rPr lang="zh-CN" altLang="en-US" sz="1200" dirty="0">
                <a:solidFill>
                  <a:prstClr val="black"/>
                </a:solidFill>
                <a:ea typeface="宋体" panose="02010600030101010101" pitchFamily="2" charset="-122"/>
              </a:rPr>
              <a:t>号“关于成立布拉戈维申斯克市长直属的改善投资环境及企业发展委员会”令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6</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2415 </a:t>
            </a:r>
            <a:r>
              <a:rPr lang="zh-CN" altLang="en-US" sz="1200" dirty="0">
                <a:solidFill>
                  <a:prstClr val="black"/>
                </a:solidFill>
                <a:ea typeface="宋体" panose="02010600030101010101" pitchFamily="2" charset="-122"/>
              </a:rPr>
              <a:t>号关于批准“对布拉戈维申斯克市自治组织所有市政财产以及中小企业主体所租赁的产权属布市政府所有的市政财产实行优先购买权” 令</a:t>
            </a:r>
            <a:endParaRPr lang="ru-RU" sz="1200" dirty="0">
              <a:solidFill>
                <a:prstClr val="black"/>
              </a:solidFill>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266 </a:t>
            </a:r>
            <a:r>
              <a:rPr lang="zh-CN" altLang="en-US" sz="1200" dirty="0">
                <a:solidFill>
                  <a:prstClr val="black"/>
                </a:solidFill>
                <a:ea typeface="宋体" panose="02010600030101010101" pitchFamily="2" charset="-122"/>
              </a:rPr>
              <a:t>号“关于批准布拉戈维申斯克市自治组织市政保障细则”令</a:t>
            </a:r>
            <a:endParaRPr lang="ru-RU" altLang="zh-CN" sz="1200" dirty="0">
              <a:solidFill>
                <a:prstClr val="black"/>
              </a:solidFill>
              <a:ea typeface="宋体" panose="02010600030101010101" pitchFamily="2" charset="-122"/>
            </a:endParaRPr>
          </a:p>
          <a:p>
            <a:pPr marL="18000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3</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1066 </a:t>
            </a:r>
            <a:r>
              <a:rPr lang="zh-CN" altLang="en-US" sz="1200" dirty="0">
                <a:solidFill>
                  <a:prstClr val="black"/>
                </a:solidFill>
                <a:ea typeface="宋体" panose="02010600030101010101" pitchFamily="2" charset="-122"/>
              </a:rPr>
              <a:t>号“关于布拉戈维申斯克市自治组织抵押基金提供抵押的程序”令</a:t>
            </a:r>
            <a:endParaRPr lang="ru-RU" sz="1200" dirty="0">
              <a:solidFill>
                <a:prstClr val="black"/>
              </a:solidFill>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2022</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14</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149 </a:t>
            </a:r>
            <a:r>
              <a:rPr lang="zh-CN" altLang="en-US" sz="1200" dirty="0">
                <a:solidFill>
                  <a:prstClr val="black"/>
                </a:solidFill>
                <a:ea typeface="宋体" panose="02010600030101010101" pitchFamily="2" charset="-122"/>
              </a:rPr>
              <a:t>号 “关于批准布拉戈维申斯克市的土地使用和市政建设规则”令</a:t>
            </a:r>
            <a:endParaRPr lang="ru-RU" sz="1200" dirty="0">
              <a:solidFill>
                <a:prstClr val="black"/>
              </a:solidFill>
            </a:endParaRPr>
          </a:p>
          <a:p>
            <a:pPr marL="0" indent="0" algn="just">
              <a:spcBef>
                <a:spcPts val="50"/>
              </a:spcBef>
              <a:spcAft>
                <a:spcPts val="800"/>
              </a:spcAft>
              <a:buClr>
                <a:srgbClr val="0070C0"/>
              </a:buClr>
              <a:buNone/>
            </a:pPr>
            <a:endParaRPr lang="ru-RU" sz="1000" dirty="0"/>
          </a:p>
          <a:p>
            <a:pPr lvl="0" algn="just"/>
            <a:endParaRPr lang="ru-RU" sz="1000" dirty="0"/>
          </a:p>
        </p:txBody>
      </p:sp>
      <p:cxnSp>
        <p:nvCxnSpPr>
          <p:cNvPr id="10" name="Прямая соединительная линия 9"/>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4" name="Объект 7"/>
          <p:cNvSpPr>
            <a:spLocks noGrp="1"/>
          </p:cNvSpPr>
          <p:nvPr>
            <p:ph sz="half" idx="1"/>
          </p:nvPr>
        </p:nvSpPr>
        <p:spPr>
          <a:xfrm>
            <a:off x="4572000" y="1340768"/>
            <a:ext cx="4320480" cy="5184576"/>
          </a:xfrm>
        </p:spPr>
        <p:txBody>
          <a:bodyPr>
            <a:noAutofit/>
          </a:bodyPr>
          <a:lstStyle/>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3894 </a:t>
            </a:r>
            <a:r>
              <a:rPr lang="zh-CN" altLang="en-US" sz="1200" dirty="0">
                <a:solidFill>
                  <a:prstClr val="black"/>
                </a:solidFill>
                <a:ea typeface="宋体" panose="02010600030101010101" pitchFamily="2" charset="-122"/>
              </a:rPr>
              <a:t>号 “关于批准布拉戈维申斯克市市政组建所拥有的财产和土地清单，以及未划定国家所有权的土地，旨在向中小企业和组织提供所有权和（或）使用，这些企业和组织构成支持中小企业的基础设施”令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pPr>
            <a:r>
              <a:rPr lang="ru-RU" sz="1200" dirty="0" smtClean="0"/>
              <a:t>(в ред. от 04.04.2024 № 1487)</a:t>
            </a:r>
            <a:r>
              <a:rPr lang="en-US" sz="1200" dirty="0" smtClean="0"/>
              <a:t> </a:t>
            </a:r>
            <a:r>
              <a:rPr lang="en-US" altLang="zh-CN" sz="1200" dirty="0" smtClean="0">
                <a:solidFill>
                  <a:prstClr val="black"/>
                </a:solidFill>
                <a:ea typeface="宋体" panose="02010600030101010101" pitchFamily="2" charset="-122"/>
              </a:rPr>
              <a:t>2022</a:t>
            </a:r>
            <a:r>
              <a:rPr lang="zh-CN" altLang="en-US" sz="1200" dirty="0" smtClean="0">
                <a:solidFill>
                  <a:prstClr val="black"/>
                </a:solidFill>
                <a:ea typeface="宋体" panose="02010600030101010101" pitchFamily="2" charset="-122"/>
              </a:rPr>
              <a:t>年</a:t>
            </a:r>
            <a:r>
              <a:rPr lang="en-US" altLang="zh-CN" sz="1200" dirty="0" smtClean="0">
                <a:solidFill>
                  <a:prstClr val="black"/>
                </a:solidFill>
                <a:ea typeface="宋体" panose="02010600030101010101" pitchFamily="2" charset="-122"/>
              </a:rPr>
              <a:t>08</a:t>
            </a:r>
            <a:r>
              <a:rPr lang="zh-CN" altLang="en-US" sz="1200" dirty="0" smtClean="0">
                <a:solidFill>
                  <a:prstClr val="black"/>
                </a:solidFill>
                <a:ea typeface="宋体" panose="02010600030101010101" pitchFamily="2" charset="-122"/>
              </a:rPr>
              <a:t>月</a:t>
            </a:r>
            <a:r>
              <a:rPr lang="en-US" altLang="zh-CN" sz="1200" dirty="0" smtClean="0">
                <a:solidFill>
                  <a:prstClr val="black"/>
                </a:solidFill>
                <a:ea typeface="宋体" panose="02010600030101010101" pitchFamily="2" charset="-122"/>
              </a:rPr>
              <a:t>17</a:t>
            </a:r>
            <a:r>
              <a:rPr lang="zh-CN" altLang="en-US" sz="1200" dirty="0" smtClean="0">
                <a:solidFill>
                  <a:prstClr val="black"/>
                </a:solidFill>
                <a:ea typeface="宋体" panose="02010600030101010101" pitchFamily="2" charset="-122"/>
              </a:rPr>
              <a:t>日</a:t>
            </a:r>
            <a:r>
              <a:rPr lang="zh-CN" altLang="en-US" sz="1200" dirty="0">
                <a:solidFill>
                  <a:prstClr val="black"/>
                </a:solidFill>
                <a:ea typeface="宋体" panose="02010600030101010101" pitchFamily="2" charset="-122"/>
              </a:rPr>
              <a:t>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a:t>
            </a:r>
            <a:r>
              <a:rPr lang="en-US" altLang="zh-CN" sz="1200" dirty="0" smtClean="0">
                <a:solidFill>
                  <a:prstClr val="black"/>
                </a:solidFill>
                <a:ea typeface="宋体" panose="02010600030101010101" pitchFamily="2" charset="-122"/>
              </a:rPr>
              <a:t>4407 </a:t>
            </a:r>
            <a:r>
              <a:rPr lang="zh-CN" altLang="en-US" sz="1200" dirty="0">
                <a:solidFill>
                  <a:prstClr val="black"/>
                </a:solidFill>
                <a:ea typeface="宋体" panose="02010600030101010101" pitchFamily="2" charset="-122"/>
              </a:rPr>
              <a:t>号“关于布拉戈维申斯克市第一副市长、副市长和布拉戈维申斯克市市长办公室负责人的职责分配”令 （于 </a:t>
            </a:r>
            <a:r>
              <a:rPr lang="en-US" altLang="zh-CN" sz="1200" dirty="0" smtClean="0">
                <a:solidFill>
                  <a:prstClr val="black"/>
                </a:solidFill>
                <a:ea typeface="宋体" panose="02010600030101010101" pitchFamily="2" charset="-122"/>
              </a:rPr>
              <a:t>2024</a:t>
            </a:r>
            <a:r>
              <a:rPr lang="zh-CN" altLang="en-US" sz="1200" dirty="0" smtClean="0">
                <a:solidFill>
                  <a:prstClr val="black"/>
                </a:solidFill>
                <a:ea typeface="宋体" panose="02010600030101010101" pitchFamily="2" charset="-122"/>
              </a:rPr>
              <a:t>年 </a:t>
            </a:r>
            <a:r>
              <a:rPr lang="en-US" altLang="zh-CN" sz="1200" dirty="0" smtClean="0">
                <a:solidFill>
                  <a:prstClr val="black"/>
                </a:solidFill>
                <a:ea typeface="宋体" panose="02010600030101010101" pitchFamily="2" charset="-122"/>
              </a:rPr>
              <a:t>04 </a:t>
            </a:r>
            <a:r>
              <a:rPr lang="zh-CN" altLang="en-US" sz="1200" dirty="0">
                <a:solidFill>
                  <a:prstClr val="black"/>
                </a:solidFill>
                <a:ea typeface="宋体" panose="02010600030101010101" pitchFamily="2" charset="-122"/>
              </a:rPr>
              <a:t>月 </a:t>
            </a:r>
            <a:r>
              <a:rPr lang="en-US" altLang="zh-CN" sz="1200" dirty="0" smtClean="0">
                <a:solidFill>
                  <a:prstClr val="black"/>
                </a:solidFill>
                <a:ea typeface="宋体" panose="02010600030101010101" pitchFamily="2" charset="-122"/>
              </a:rPr>
              <a:t>04</a:t>
            </a:r>
            <a:r>
              <a:rPr lang="zh-CN" altLang="en-US" sz="1200" dirty="0">
                <a:solidFill>
                  <a:prstClr val="black"/>
                </a:solidFill>
                <a:ea typeface="宋体" panose="02010600030101010101" pitchFamily="2" charset="-122"/>
              </a:rPr>
              <a:t>日№ </a:t>
            </a:r>
            <a:r>
              <a:rPr lang="en-US" altLang="zh-CN" sz="1200" dirty="0" smtClean="0">
                <a:solidFill>
                  <a:prstClr val="black"/>
                </a:solidFill>
                <a:ea typeface="宋体" panose="02010600030101010101" pitchFamily="2" charset="-122"/>
              </a:rPr>
              <a:t>1487 </a:t>
            </a:r>
            <a:r>
              <a:rPr lang="zh-CN" altLang="en-US" sz="1200" dirty="0">
                <a:solidFill>
                  <a:prstClr val="black"/>
                </a:solidFill>
                <a:ea typeface="宋体" panose="02010600030101010101" pitchFamily="2" charset="-122"/>
              </a:rPr>
              <a:t>号修订）</a:t>
            </a:r>
          </a:p>
          <a:p>
            <a:pPr marL="180000" indent="-180000" algn="just">
              <a:spcBef>
                <a:spcPts val="50"/>
              </a:spcBef>
              <a:spcAft>
                <a:spcPts val="600"/>
              </a:spcAft>
              <a:buClr>
                <a:srgbClr val="0070C0"/>
              </a:buClr>
              <a:buFont typeface="Wingdings" pitchFamily="2" charset="2"/>
              <a:buChar char="§"/>
            </a:pPr>
            <a:endParaRPr lang="en-US" altLang="zh-CN" sz="1000" dirty="0">
              <a:solidFill>
                <a:prstClr val="black"/>
              </a:solidFill>
              <a:ea typeface="宋体" panose="02010600030101010101" pitchFamily="2" charset="-122"/>
            </a:endParaRPr>
          </a:p>
          <a:p>
            <a:pPr marL="0" lvl="0" indent="0" algn="just">
              <a:spcBef>
                <a:spcPts val="50"/>
              </a:spcBef>
              <a:spcAft>
                <a:spcPts val="600"/>
              </a:spcAft>
              <a:buClr>
                <a:srgbClr val="0070C0"/>
              </a:buClr>
              <a:buNone/>
            </a:pPr>
            <a:endParaRPr lang="ru-RU" sz="1000" dirty="0"/>
          </a:p>
          <a:p>
            <a:pPr marL="0" lvl="0" indent="0" algn="just">
              <a:buNone/>
            </a:pPr>
            <a:endParaRPr lang="ru-RU" sz="1000" dirty="0"/>
          </a:p>
        </p:txBody>
      </p: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332389"/>
            <a:ext cx="8784976" cy="523220"/>
          </a:xfrm>
          <a:prstGeom prst="rect">
            <a:avLst/>
          </a:prstGeom>
          <a:noFill/>
        </p:spPr>
        <p:txBody>
          <a:bodyPr wrap="square" rtlCol="0">
            <a:spAutoFit/>
          </a:bodyPr>
          <a:lstStyle/>
          <a:p>
            <a:r>
              <a:rPr lang="zh-CN" altLang="en-US" sz="2800" b="1" dirty="0">
                <a:solidFill>
                  <a:schemeClr val="bg1"/>
                </a:solidFill>
              </a:rPr>
              <a:t>对投资及企业活动的法律调节</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8</a:t>
            </a:r>
          </a:p>
        </p:txBody>
      </p:sp>
    </p:spTree>
    <p:extLst>
      <p:ext uri="{BB962C8B-B14F-4D97-AF65-F5344CB8AC3E}">
        <p14:creationId xmlns:p14="http://schemas.microsoft.com/office/powerpoint/2010/main" val="30087820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404024"/>
            <a:ext cx="8424936" cy="440800"/>
          </a:xfrm>
        </p:spPr>
        <p:txBody>
          <a:bodyPr>
            <a:noAutofit/>
          </a:bodyPr>
          <a:lstStyle/>
          <a:p>
            <a:pPr lvl="0">
              <a:defRPr/>
            </a:pPr>
            <a:r>
              <a:rPr lang="zh-CN" altLang="en-US" sz="1600" dirty="0">
                <a:solidFill>
                  <a:srgbClr val="F79646"/>
                </a:solidFill>
                <a:ea typeface="宋体" panose="02010600030101010101" pitchFamily="2" charset="-122"/>
              </a:rPr>
              <a:t>“阿穆尔州投资局”自治非营利组织（自治非营利组织包括阿穆尔州出口支持中心）</a:t>
            </a:r>
          </a:p>
        </p:txBody>
      </p:sp>
      <p:sp>
        <p:nvSpPr>
          <p:cNvPr id="9" name="Объект 8"/>
          <p:cNvSpPr>
            <a:spLocks noGrp="1"/>
          </p:cNvSpPr>
          <p:nvPr>
            <p:ph sz="half" idx="2"/>
          </p:nvPr>
        </p:nvSpPr>
        <p:spPr>
          <a:xfrm>
            <a:off x="251520" y="1844824"/>
            <a:ext cx="6120680" cy="1728192"/>
          </a:xfrm>
          <a:ln>
            <a:noFill/>
          </a:ln>
        </p:spPr>
        <p:txBody>
          <a:bodyPr>
            <a:noAutofit/>
          </a:bodyPr>
          <a:lstStyle/>
          <a:p>
            <a:pPr lvl="0">
              <a:defRPr/>
            </a:pPr>
            <a:r>
              <a:rPr lang="zh-CN" altLang="en-US" sz="1400" dirty="0">
                <a:solidFill>
                  <a:prstClr val="black"/>
                </a:solidFill>
                <a:ea typeface="宋体" panose="02010600030101010101" pitchFamily="2" charset="-122"/>
              </a:rPr>
              <a:t>制定商业计划、可行性报告</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协助企业和组织为项目融资准备必要的文件</a:t>
            </a:r>
            <a:r>
              <a:rPr lang="ru-RU" sz="1400" dirty="0">
                <a:solidFill>
                  <a:prstClr val="black"/>
                </a:solidFill>
              </a:rPr>
              <a:t>, </a:t>
            </a:r>
            <a:r>
              <a:rPr lang="zh-CN" altLang="en-US" sz="1400" dirty="0">
                <a:solidFill>
                  <a:prstClr val="black"/>
                </a:solidFill>
                <a:ea typeface="宋体" panose="02010600030101010101" pitchFamily="2" charset="-122"/>
              </a:rPr>
              <a:t>包括国家支助</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组织与举办展览和推介活动</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组织与实施市场营销调研</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阿穆尔州法律允许的活动和其他活动</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为投资项目提供机构和信息服务</a:t>
            </a:r>
            <a:r>
              <a:rPr lang="ru-RU" sz="1400" dirty="0">
                <a:solidFill>
                  <a:prstClr val="black"/>
                </a:solidFill>
              </a:rPr>
              <a:t>, </a:t>
            </a:r>
            <a:r>
              <a:rPr lang="zh-CN" altLang="en-US" sz="1400" dirty="0">
                <a:solidFill>
                  <a:prstClr val="black"/>
                </a:solidFill>
                <a:ea typeface="宋体" panose="02010600030101010101" pitchFamily="2" charset="-122"/>
              </a:rPr>
              <a:t>包括协调投资商与国家和地方政府各部门的关系</a:t>
            </a:r>
            <a:r>
              <a:rPr lang="ru-RU" sz="1400" dirty="0">
                <a:solidFill>
                  <a:prstClr val="black"/>
                </a:solidFill>
              </a:rPr>
              <a:t>,</a:t>
            </a:r>
            <a:r>
              <a:rPr lang="zh-CN" altLang="en-US" sz="1400" dirty="0">
                <a:solidFill>
                  <a:prstClr val="black"/>
                </a:solidFill>
                <a:ea typeface="宋体" panose="02010600030101010101" pitchFamily="2" charset="-122"/>
              </a:rPr>
              <a:t>原则上 “一个窗口”服务</a:t>
            </a:r>
            <a:endParaRPr lang="ru-RU" altLang="zh-CN" sz="1400" dirty="0">
              <a:solidFill>
                <a:prstClr val="black"/>
              </a:solidFill>
              <a:ea typeface="宋体" panose="02010600030101010101" pitchFamily="2" charset="-122"/>
            </a:endParaRPr>
          </a:p>
          <a:p>
            <a:pPr lvl="0">
              <a:defRPr/>
            </a:pPr>
            <a:r>
              <a:rPr lang="zh-CN" altLang="en-US" sz="1400" dirty="0">
                <a:solidFill>
                  <a:prstClr val="black"/>
                </a:solidFill>
                <a:ea typeface="宋体" panose="02010600030101010101" pitchFamily="2" charset="-122"/>
              </a:rPr>
              <a:t>在国外协助知识产权保护</a:t>
            </a:r>
            <a:endParaRPr lang="ru-RU" altLang="zh-CN" sz="1400" dirty="0">
              <a:solidFill>
                <a:prstClr val="black"/>
              </a:solidFill>
              <a:ea typeface="宋体" panose="02010600030101010101" pitchFamily="2" charset="-122"/>
            </a:endParaRPr>
          </a:p>
          <a:p>
            <a:pPr lvl="0">
              <a:defRPr/>
            </a:pPr>
            <a:r>
              <a:rPr lang="zh-CN" altLang="en-US" sz="1400" dirty="0">
                <a:solidFill>
                  <a:prstClr val="black"/>
                </a:solidFill>
                <a:ea typeface="宋体" panose="02010600030101010101" pitchFamily="2" charset="-122"/>
              </a:rPr>
              <a:t>协助中小企业加入国际电子贸易平台</a:t>
            </a:r>
          </a:p>
        </p:txBody>
      </p:sp>
      <p:sp>
        <p:nvSpPr>
          <p:cNvPr id="12" name="Объект 8"/>
          <p:cNvSpPr txBox="1">
            <a:spLocks/>
          </p:cNvSpPr>
          <p:nvPr/>
        </p:nvSpPr>
        <p:spPr>
          <a:xfrm>
            <a:off x="6535166" y="1844824"/>
            <a:ext cx="2340000" cy="1584176"/>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布拉戈维申斯克市泽</a:t>
            </a:r>
            <a:r>
              <a:rPr lang="ru-RU" sz="1100" dirty="0"/>
              <a:t>, </a:t>
            </a:r>
            <a:r>
              <a:rPr lang="zh-CN" altLang="en-US" sz="1100" dirty="0"/>
              <a:t>阿穆尔街 </a:t>
            </a:r>
            <a:r>
              <a:rPr lang="en-US" altLang="zh-CN" sz="1100" dirty="0"/>
              <a:t>38 </a:t>
            </a:r>
            <a:r>
              <a:rPr lang="zh-CN" altLang="en-US" sz="1100" dirty="0"/>
              <a:t>号二楼，办公室 </a:t>
            </a:r>
            <a:r>
              <a:rPr lang="en-US" altLang="zh-CN" sz="1100" dirty="0"/>
              <a:t>212</a:t>
            </a:r>
            <a:r>
              <a:rPr lang="zh-CN" altLang="en-US" sz="1100" dirty="0"/>
              <a:t>、</a:t>
            </a:r>
            <a:r>
              <a:rPr lang="en-US" altLang="zh-CN" sz="1100" dirty="0"/>
              <a:t>213</a:t>
            </a:r>
            <a:endParaRPr lang="ru-RU" altLang="zh-CN" sz="1100" dirty="0"/>
          </a:p>
          <a:p>
            <a:pPr marL="0" indent="0" algn="r">
              <a:spcBef>
                <a:spcPts val="0"/>
              </a:spcBef>
              <a:buNone/>
            </a:pPr>
            <a:r>
              <a:rPr lang="zh-CN" altLang="en-US" sz="1100" dirty="0"/>
              <a:t>邮箱：</a:t>
            </a:r>
            <a:r>
              <a:rPr lang="ru-RU" sz="1100" dirty="0"/>
              <a:t> </a:t>
            </a:r>
            <a:r>
              <a:rPr lang="en-US" sz="1100" dirty="0"/>
              <a:t>invest</a:t>
            </a:r>
            <a:r>
              <a:rPr lang="ru-RU" sz="1100" dirty="0"/>
              <a:t>.</a:t>
            </a:r>
            <a:r>
              <a:rPr lang="en-US" sz="1100" dirty="0" err="1"/>
              <a:t>amurobl</a:t>
            </a:r>
            <a:r>
              <a:rPr lang="ru-RU" sz="1100" dirty="0"/>
              <a:t>@</a:t>
            </a:r>
            <a:r>
              <a:rPr lang="en-US" sz="1100" dirty="0"/>
              <a:t>mail</a:t>
            </a:r>
            <a:r>
              <a:rPr lang="ru-RU" sz="1100" dirty="0"/>
              <a:t>.</a:t>
            </a:r>
            <a:r>
              <a:rPr lang="en-US" sz="1100" dirty="0" err="1"/>
              <a:t>ru</a:t>
            </a:r>
            <a:endParaRPr lang="ru-RU" sz="1100" dirty="0"/>
          </a:p>
          <a:p>
            <a:pPr marL="0" indent="0" algn="r">
              <a:spcBef>
                <a:spcPts val="0"/>
              </a:spcBef>
              <a:buNone/>
            </a:pPr>
            <a:r>
              <a:rPr lang="zh-CN" altLang="en-US" sz="1100" dirty="0"/>
              <a:t>网址：</a:t>
            </a:r>
            <a:r>
              <a:rPr lang="en-US" sz="1100" dirty="0"/>
              <a:t>www</a:t>
            </a:r>
            <a:r>
              <a:rPr lang="ru-RU" sz="1100" dirty="0"/>
              <a:t>.</a:t>
            </a:r>
            <a:r>
              <a:rPr lang="ru-RU" sz="1100" dirty="0" err="1"/>
              <a:t>invest.amurobl.r</a:t>
            </a:r>
            <a:r>
              <a:rPr lang="en-US" sz="1100" dirty="0"/>
              <a:t>u</a:t>
            </a:r>
            <a:endParaRPr lang="ru-RU" sz="1100" dirty="0"/>
          </a:p>
          <a:p>
            <a:pPr marL="0" indent="0" algn="r">
              <a:spcBef>
                <a:spcPts val="0"/>
              </a:spcBef>
              <a:buNone/>
            </a:pPr>
            <a:r>
              <a:rPr lang="zh-CN" altLang="en-US" sz="1100" dirty="0"/>
              <a:t>阿穆尔州出口支持中心</a:t>
            </a:r>
          </a:p>
          <a:p>
            <a:pPr marL="0" indent="0" algn="r">
              <a:spcBef>
                <a:spcPts val="0"/>
              </a:spcBef>
              <a:buNone/>
            </a:pPr>
            <a:r>
              <a:rPr lang="zh-CN" altLang="en-US" sz="1100" dirty="0"/>
              <a:t>电话：</a:t>
            </a:r>
            <a:r>
              <a:rPr lang="ru-RU" sz="1100" dirty="0"/>
              <a:t>(4162) 772-609</a:t>
            </a:r>
          </a:p>
          <a:p>
            <a:pPr marL="0" indent="0" algn="r">
              <a:spcBef>
                <a:spcPts val="0"/>
              </a:spcBef>
              <a:buNone/>
            </a:pPr>
            <a:r>
              <a:rPr lang="zh-CN" altLang="en-US" sz="1100" dirty="0"/>
              <a:t>邮箱：</a:t>
            </a:r>
            <a:r>
              <a:rPr lang="en-US" sz="1100" dirty="0"/>
              <a:t> </a:t>
            </a:r>
            <a:r>
              <a:rPr lang="en-US" sz="1100" dirty="0" err="1"/>
              <a:t>info@amurexport</a:t>
            </a:r>
            <a:endParaRPr lang="ru-RU" sz="1100" dirty="0"/>
          </a:p>
          <a:p>
            <a:pPr marL="0" indent="0" algn="r">
              <a:spcBef>
                <a:spcPts val="0"/>
              </a:spcBef>
              <a:buNone/>
            </a:pPr>
            <a:endParaRPr lang="ru-RU" sz="1100" dirty="0"/>
          </a:p>
        </p:txBody>
      </p:sp>
      <p:sp>
        <p:nvSpPr>
          <p:cNvPr id="8" name="Текст 2"/>
          <p:cNvSpPr>
            <a:spLocks noGrp="1"/>
          </p:cNvSpPr>
          <p:nvPr>
            <p:ph type="body" idx="1"/>
          </p:nvPr>
        </p:nvSpPr>
        <p:spPr>
          <a:xfrm>
            <a:off x="323528" y="4077072"/>
            <a:ext cx="8424936" cy="432048"/>
          </a:xfrm>
        </p:spPr>
        <p:txBody>
          <a:bodyPr>
            <a:noAutofit/>
          </a:bodyPr>
          <a:lstStyle/>
          <a:p>
            <a:r>
              <a:rPr lang="zh-CN" altLang="en-US" sz="1600" dirty="0">
                <a:solidFill>
                  <a:schemeClr val="accent6">
                    <a:lumMod val="75000"/>
                  </a:schemeClr>
                </a:solidFill>
              </a:rPr>
              <a:t>“阿穆尔州中小企业促进基金”非营利组织 （非营利组织包括企业支持中心、集群发展中心）</a:t>
            </a:r>
          </a:p>
        </p:txBody>
      </p:sp>
      <p:sp>
        <p:nvSpPr>
          <p:cNvPr id="10" name="Объект 8"/>
          <p:cNvSpPr>
            <a:spLocks noGrp="1"/>
          </p:cNvSpPr>
          <p:nvPr>
            <p:ph sz="half" idx="2"/>
          </p:nvPr>
        </p:nvSpPr>
        <p:spPr>
          <a:xfrm>
            <a:off x="251520" y="4521857"/>
            <a:ext cx="6120680" cy="1224136"/>
          </a:xfrm>
          <a:ln>
            <a:noFill/>
          </a:ln>
        </p:spPr>
        <p:txBody>
          <a:bodyPr vert="horz" lIns="91440" tIns="45720" rIns="91440" bIns="45720" rtlCol="0">
            <a:noAutofit/>
          </a:bodyPr>
          <a:lstStyle/>
          <a:p>
            <a:pPr algn="just">
              <a:spcBef>
                <a:spcPts val="50"/>
              </a:spcBef>
              <a:buClr>
                <a:srgbClr val="0070C0"/>
              </a:buClr>
            </a:pPr>
            <a:r>
              <a:rPr lang="zh-CN" altLang="en-US" sz="1400" dirty="0">
                <a:solidFill>
                  <a:prstClr val="black"/>
                </a:solidFill>
                <a:ea typeface="宋体" panose="02010600030101010101" pitchFamily="2" charset="-122"/>
              </a:rPr>
              <a:t>向中小企业提供担保 </a:t>
            </a:r>
            <a:r>
              <a:rPr lang="en-US" altLang="zh-CN" sz="1400" dirty="0">
                <a:solidFill>
                  <a:prstClr val="black"/>
                </a:solidFill>
                <a:ea typeface="宋体" panose="02010600030101010101" pitchFamily="2" charset="-122"/>
              </a:rPr>
              <a:t>(</a:t>
            </a:r>
            <a:r>
              <a:rPr lang="zh-CN" altLang="en-US" sz="1400" dirty="0">
                <a:solidFill>
                  <a:prstClr val="black"/>
                </a:solidFill>
                <a:ea typeface="宋体" panose="02010600030101010101" pitchFamily="2" charset="-122"/>
              </a:rPr>
              <a:t>贷款合同、债券合同、租赁合同、银行担保合同</a:t>
            </a:r>
            <a:r>
              <a:rPr lang="en-US" altLang="zh-CN" sz="1400" dirty="0">
                <a:solidFill>
                  <a:prstClr val="black"/>
                </a:solidFill>
                <a:ea typeface="宋体" panose="02010600030101010101" pitchFamily="2" charset="-122"/>
              </a:rPr>
              <a:t>)</a:t>
            </a:r>
          </a:p>
          <a:p>
            <a:pPr algn="just">
              <a:spcBef>
                <a:spcPts val="50"/>
              </a:spcBef>
              <a:buClr>
                <a:srgbClr val="0070C0"/>
              </a:buClr>
            </a:pPr>
            <a:r>
              <a:rPr lang="zh-CN" altLang="en-US" sz="1400" dirty="0">
                <a:solidFill>
                  <a:prstClr val="black"/>
                </a:solidFill>
                <a:ea typeface="宋体" panose="02010600030101010101" pitchFamily="2" charset="-122"/>
              </a:rPr>
              <a:t>向中小企业在财务、销售、信息、法律方面提供协助</a:t>
            </a:r>
          </a:p>
          <a:p>
            <a:pPr algn="just">
              <a:spcBef>
                <a:spcPts val="50"/>
              </a:spcBef>
              <a:buClr>
                <a:srgbClr val="0070C0"/>
              </a:buClr>
            </a:pPr>
            <a:r>
              <a:rPr lang="zh-CN" altLang="en-US" sz="1400" dirty="0">
                <a:solidFill>
                  <a:prstClr val="black"/>
                </a:solidFill>
                <a:ea typeface="宋体" panose="02010600030101010101" pitchFamily="2" charset="-122"/>
              </a:rPr>
              <a:t>组织和进行培训、培训、大师班、论坛</a:t>
            </a:r>
          </a:p>
          <a:p>
            <a:pPr algn="just">
              <a:spcBef>
                <a:spcPts val="50"/>
              </a:spcBef>
              <a:buClr>
                <a:srgbClr val="0070C0"/>
              </a:buClr>
            </a:pPr>
            <a:r>
              <a:rPr lang="zh-CN" altLang="en-US" sz="1400" dirty="0">
                <a:solidFill>
                  <a:prstClr val="black"/>
                </a:solidFill>
                <a:ea typeface="宋体" panose="02010600030101010101" pitchFamily="2" charset="-122"/>
              </a:rPr>
              <a:t>协助走向市场、推销产品或服务</a:t>
            </a:r>
          </a:p>
          <a:p>
            <a:pPr algn="just">
              <a:spcBef>
                <a:spcPts val="50"/>
              </a:spcBef>
              <a:buClr>
                <a:srgbClr val="0070C0"/>
              </a:buClr>
            </a:pPr>
            <a:r>
              <a:rPr lang="zh-CN" altLang="en-US" sz="1400" dirty="0">
                <a:solidFill>
                  <a:prstClr val="black"/>
                </a:solidFill>
                <a:ea typeface="宋体" panose="02010600030101010101" pitchFamily="2" charset="-122"/>
              </a:rPr>
              <a:t>协助参加俄罗斯、国际活动</a:t>
            </a:r>
            <a:endParaRPr lang="ru-RU" sz="1400" dirty="0">
              <a:solidFill>
                <a:prstClr val="black"/>
              </a:solidFill>
              <a:ea typeface="宋体" panose="02010600030101010101" pitchFamily="2" charset="-122"/>
            </a:endParaRPr>
          </a:p>
        </p:txBody>
      </p:sp>
      <p:sp>
        <p:nvSpPr>
          <p:cNvPr id="11" name="Объект 8"/>
          <p:cNvSpPr txBox="1">
            <a:spLocks/>
          </p:cNvSpPr>
          <p:nvPr/>
        </p:nvSpPr>
        <p:spPr>
          <a:xfrm>
            <a:off x="6535166" y="4571206"/>
            <a:ext cx="2340000" cy="1368152"/>
          </a:xfrm>
          <a:prstGeom prst="rect">
            <a:avLst/>
          </a:prstGeom>
          <a:ln>
            <a:noFill/>
          </a:ln>
        </p:spPr>
        <p:txBody>
          <a:bodyPr vert="horz" lIns="0" tIns="45720" rIns="9000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布拉戈维申斯克市泽</a:t>
            </a:r>
            <a:r>
              <a:rPr lang="en-US" altLang="zh-CN" sz="1100" dirty="0"/>
              <a:t>, </a:t>
            </a:r>
            <a:r>
              <a:rPr lang="zh-CN" altLang="en-US" sz="1100" dirty="0"/>
              <a:t>阿穆尔街 </a:t>
            </a:r>
            <a:r>
              <a:rPr lang="en-US" altLang="zh-CN" sz="1100" dirty="0"/>
              <a:t>38 </a:t>
            </a:r>
            <a:r>
              <a:rPr lang="zh-CN" altLang="en-US" sz="1100" dirty="0"/>
              <a:t>号</a:t>
            </a:r>
            <a:endParaRPr lang="ru-RU" sz="1100" dirty="0"/>
          </a:p>
          <a:p>
            <a:pPr marL="0" indent="0" algn="r">
              <a:spcBef>
                <a:spcPts val="0"/>
              </a:spcBef>
              <a:buNone/>
            </a:pPr>
            <a:r>
              <a:rPr lang="zh-CN" altLang="en-US" sz="1100" dirty="0"/>
              <a:t>电话：</a:t>
            </a:r>
            <a:r>
              <a:rPr lang="ru-RU" altLang="zh-CN" sz="1100" dirty="0"/>
              <a:t>+7 </a:t>
            </a:r>
            <a:r>
              <a:rPr lang="ru-RU" sz="1100" dirty="0"/>
              <a:t>(4162) 77 26 46,  </a:t>
            </a:r>
          </a:p>
          <a:p>
            <a:pPr marL="0" indent="0" algn="r">
              <a:spcBef>
                <a:spcPts val="0"/>
              </a:spcBef>
              <a:buNone/>
            </a:pPr>
            <a:r>
              <a:rPr lang="ru-RU" sz="1100" dirty="0"/>
              <a:t>  +7</a:t>
            </a:r>
            <a:r>
              <a:rPr lang="en-US" sz="1100" dirty="0"/>
              <a:t> </a:t>
            </a:r>
            <a:r>
              <a:rPr lang="ru-RU" sz="1100" dirty="0"/>
              <a:t>(965) 671-10-70,</a:t>
            </a:r>
            <a:r>
              <a:rPr lang="en-US" sz="1100" dirty="0"/>
              <a:t> </a:t>
            </a:r>
          </a:p>
          <a:p>
            <a:pPr marL="0" indent="0" algn="r">
              <a:spcBef>
                <a:spcPts val="0"/>
              </a:spcBef>
              <a:buNone/>
            </a:pPr>
            <a:r>
              <a:rPr lang="zh-CN" altLang="en-US" sz="1100" dirty="0"/>
              <a:t>网址：</a:t>
            </a:r>
            <a:r>
              <a:rPr lang="en-US" sz="1100" dirty="0"/>
              <a:t>https://business.amurobl.ru,</a:t>
            </a:r>
          </a:p>
          <a:p>
            <a:pPr marL="0" indent="0" algn="r">
              <a:spcBef>
                <a:spcPts val="0"/>
              </a:spcBef>
              <a:buNone/>
            </a:pPr>
            <a:r>
              <a:rPr lang="en-US" sz="1100" dirty="0"/>
              <a:t>amurfondgarant.ru</a:t>
            </a:r>
            <a:endParaRPr lang="ru-RU" sz="1100" dirty="0"/>
          </a:p>
        </p:txBody>
      </p: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17" name="Прямоугольник 16"/>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9</a:t>
            </a:r>
          </a:p>
        </p:txBody>
      </p:sp>
    </p:spTree>
    <p:extLst>
      <p:ext uri="{BB962C8B-B14F-4D97-AF65-F5344CB8AC3E}">
        <p14:creationId xmlns:p14="http://schemas.microsoft.com/office/powerpoint/2010/main" val="380302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92696"/>
            <a:ext cx="6696744" cy="5078313"/>
          </a:xfrm>
          <a:prstGeom prst="rect">
            <a:avLst/>
          </a:prstGeom>
          <a:noFill/>
        </p:spPr>
        <p:txBody>
          <a:bodyPr wrap="square" rtlCol="0">
            <a:spAutoFit/>
          </a:bodyPr>
          <a:lstStyle/>
          <a:p>
            <a:pPr lvl="0" algn="ctr"/>
            <a:r>
              <a:rPr lang="zh-CN" altLang="en-US" b="1" dirty="0">
                <a:solidFill>
                  <a:prstClr val="black"/>
                </a:solidFill>
              </a:rPr>
              <a:t>尊敬的企业主和投资者们，你们好！</a:t>
            </a:r>
            <a:endParaRPr lang="ru-RU" altLang="zh-CN" b="1" dirty="0">
              <a:solidFill>
                <a:prstClr val="black"/>
              </a:solidFill>
            </a:endParaRPr>
          </a:p>
          <a:p>
            <a:pPr lvl="0" algn="ctr"/>
            <a:endParaRPr lang="ru-RU" b="1" i="1" dirty="0">
              <a:solidFill>
                <a:prstClr val="black"/>
              </a:solidFill>
            </a:endParaRPr>
          </a:p>
          <a:p>
            <a:pPr lvl="0" indent="457200" algn="just"/>
            <a:r>
              <a:rPr lang="zh-CN" altLang="en-US" dirty="0">
                <a:solidFill>
                  <a:prstClr val="black"/>
                </a:solidFill>
              </a:rPr>
              <a:t>布拉戈维申斯克市成立于 </a:t>
            </a:r>
            <a:r>
              <a:rPr lang="en-US" altLang="zh-CN" dirty="0">
                <a:solidFill>
                  <a:prstClr val="black"/>
                </a:solidFill>
              </a:rPr>
              <a:t>1856 </a:t>
            </a:r>
            <a:r>
              <a:rPr lang="zh-CN" altLang="en-US" dirty="0">
                <a:solidFill>
                  <a:prstClr val="black"/>
                </a:solidFill>
              </a:rPr>
              <a:t>年，是阿穆尔河上与中国接壤的乌斯季</a:t>
            </a:r>
            <a:r>
              <a:rPr lang="en-US" altLang="zh-CN" dirty="0">
                <a:solidFill>
                  <a:prstClr val="black"/>
                </a:solidFill>
              </a:rPr>
              <a:t>-</a:t>
            </a:r>
            <a:r>
              <a:rPr lang="zh-CN" altLang="en-US" dirty="0">
                <a:solidFill>
                  <a:prstClr val="black"/>
                </a:solidFill>
              </a:rPr>
              <a:t>泽伊斯基军事哨所。目前布拉戈维申斯克是阿穆尔州的行政、政治、商业、工业、科学、教育和文化中心。市行政公署正在尽一切可能增加阿穆尔州首府的商业投资吸引力。</a:t>
            </a:r>
          </a:p>
          <a:p>
            <a:pPr lvl="0" indent="457200" algn="just"/>
            <a:r>
              <a:rPr lang="zh-CN" altLang="en-US" dirty="0">
                <a:solidFill>
                  <a:prstClr val="black"/>
                </a:solidFill>
              </a:rPr>
              <a:t>布拉戈维申斯克具有与中国接壤的独特地理位置、海关口岸和发达的交通基础设施</a:t>
            </a:r>
            <a:r>
              <a:rPr lang="en-US" altLang="zh-CN" dirty="0">
                <a:solidFill>
                  <a:prstClr val="black"/>
                </a:solidFill>
              </a:rPr>
              <a:t>—</a:t>
            </a:r>
            <a:r>
              <a:rPr lang="zh-CN" altLang="en-US" dirty="0">
                <a:solidFill>
                  <a:prstClr val="black"/>
                </a:solidFill>
              </a:rPr>
              <a:t>国际机场、铁路、公路、河流运输</a:t>
            </a:r>
            <a:r>
              <a:rPr lang="en-US" altLang="zh-CN" dirty="0">
                <a:solidFill>
                  <a:prstClr val="black"/>
                </a:solidFill>
              </a:rPr>
              <a:t>—</a:t>
            </a:r>
            <a:r>
              <a:rPr lang="zh-CN" altLang="en-US" dirty="0">
                <a:solidFill>
                  <a:prstClr val="black"/>
                </a:solidFill>
              </a:rPr>
              <a:t>有助于加强俄罗斯和中国之间的经济和社会合作。跨黑龙江公路大桥和跨境索道为旅游、贸易和工业生产的发展开辟了新的机遇。</a:t>
            </a:r>
            <a:r>
              <a:rPr lang="ru-RU" dirty="0">
                <a:solidFill>
                  <a:prstClr val="black"/>
                </a:solidFill>
              </a:rPr>
              <a:t>  </a:t>
            </a:r>
          </a:p>
          <a:p>
            <a:pPr lvl="0" indent="457200" algn="just"/>
            <a:r>
              <a:rPr lang="zh-CN" altLang="en-US" dirty="0">
                <a:solidFill>
                  <a:prstClr val="black"/>
                </a:solidFill>
              </a:rPr>
              <a:t>布拉戈维申斯克积极实施大型投资项目，并向新的商业伙伴敞开怀抱。我们的投资政策旨在保持良好竞争力，减少行政壁垒，支持有前景的项目，并与各行各业的投资者建立有效的合作关系。</a:t>
            </a:r>
            <a:endParaRPr lang="ru-RU" altLang="zh-CN" dirty="0">
              <a:solidFill>
                <a:prstClr val="black"/>
              </a:solidFill>
            </a:endParaRPr>
          </a:p>
          <a:p>
            <a:pPr lvl="0" indent="457200" algn="just"/>
            <a:r>
              <a:rPr lang="zh-CN" altLang="en-US" dirty="0">
                <a:solidFill>
                  <a:prstClr val="black"/>
                </a:solidFill>
              </a:rPr>
              <a:t>我们准备好与投资界进行对话。</a:t>
            </a:r>
            <a:endParaRPr lang="ru-RU" altLang="zh-CN" dirty="0">
              <a:solidFill>
                <a:prstClr val="black"/>
              </a:solidFill>
            </a:endParaRPr>
          </a:p>
          <a:p>
            <a:pPr lvl="0" indent="457200" algn="just"/>
            <a:r>
              <a:rPr lang="zh-CN" altLang="en-US" dirty="0">
                <a:solidFill>
                  <a:prstClr val="black"/>
                </a:solidFill>
              </a:rPr>
              <a:t>邀请您了解布拉戈维申斯克市的投资潜力和合作前景。</a:t>
            </a:r>
            <a:endParaRPr lang="ru-RU" dirty="0">
              <a:solidFill>
                <a:prstClr val="black"/>
              </a:solidFill>
              <a:cs typeface="Arial" pitchFamily="34" charset="0"/>
            </a:endParaRPr>
          </a:p>
          <a:p>
            <a:pPr lvl="0" algn="just"/>
            <a:endParaRPr lang="ru-RU" dirty="0">
              <a:solidFill>
                <a:prstClr val="black"/>
              </a:solidFill>
              <a:cs typeface="Arial" pitchFamily="34" charset="0"/>
            </a:endParaRPr>
          </a:p>
          <a:p>
            <a:pPr lvl="0"/>
            <a:r>
              <a:rPr lang="zh-CN" altLang="en-US" b="1" dirty="0">
                <a:solidFill>
                  <a:prstClr val="black"/>
                </a:solidFill>
                <a:cs typeface="Arial" pitchFamily="34" charset="0"/>
              </a:rPr>
              <a:t>布拉戈维申斯克市市长</a:t>
            </a:r>
            <a:endParaRPr lang="ru-RU" altLang="zh-CN" b="1" dirty="0">
              <a:solidFill>
                <a:prstClr val="black"/>
              </a:solidFill>
              <a:cs typeface="Arial" pitchFamily="34" charset="0"/>
            </a:endParaRPr>
          </a:p>
          <a:p>
            <a:pPr lvl="0"/>
            <a:r>
              <a:rPr lang="zh-CN" altLang="en-US" b="1" dirty="0">
                <a:solidFill>
                  <a:prstClr val="black"/>
                </a:solidFill>
                <a:cs typeface="Arial" pitchFamily="34" charset="0"/>
              </a:rPr>
              <a:t>奥列格</a:t>
            </a:r>
            <a:r>
              <a:rPr lang="en-US" altLang="zh-CN" b="1" dirty="0">
                <a:solidFill>
                  <a:prstClr val="black"/>
                </a:solidFill>
                <a:cs typeface="Arial" pitchFamily="34" charset="0"/>
              </a:rPr>
              <a:t>·</a:t>
            </a:r>
            <a:r>
              <a:rPr lang="zh-CN" altLang="en-US" b="1" dirty="0">
                <a:solidFill>
                  <a:prstClr val="black"/>
                </a:solidFill>
                <a:cs typeface="Arial" pitchFamily="34" charset="0"/>
              </a:rPr>
              <a:t>伊马梅耶夫</a:t>
            </a:r>
            <a:endParaRPr lang="ru-RU" b="1" dirty="0">
              <a:solidFill>
                <a:prstClr val="black"/>
              </a:solidFill>
              <a:cs typeface="Arial" pitchFamily="34" charset="0"/>
            </a:endParaRPr>
          </a:p>
        </p:txBody>
      </p:sp>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5</a:t>
            </a:r>
          </a:p>
        </p:txBody>
      </p:sp>
    </p:spTree>
    <p:extLst>
      <p:ext uri="{BB962C8B-B14F-4D97-AF65-F5344CB8AC3E}">
        <p14:creationId xmlns:p14="http://schemas.microsoft.com/office/powerpoint/2010/main" val="1500852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8827" y="3212976"/>
            <a:ext cx="8424936" cy="432048"/>
          </a:xfrm>
        </p:spPr>
        <p:txBody>
          <a:bodyPr>
            <a:noAutofit/>
          </a:bodyPr>
          <a:lstStyle/>
          <a:p>
            <a:r>
              <a:rPr lang="ru-RU" sz="1600" dirty="0">
                <a:solidFill>
                  <a:schemeClr val="accent6"/>
                </a:solidFill>
              </a:rPr>
              <a:t>"</a:t>
            </a:r>
            <a:r>
              <a:rPr lang="zh-CN" altLang="en-US" sz="1600" dirty="0">
                <a:solidFill>
                  <a:schemeClr val="accent6"/>
                </a:solidFill>
              </a:rPr>
              <a:t>俄罗斯支柱</a:t>
            </a:r>
            <a:r>
              <a:rPr lang="ru-RU" sz="1600" dirty="0">
                <a:solidFill>
                  <a:schemeClr val="accent6"/>
                </a:solidFill>
              </a:rPr>
              <a:t>"</a:t>
            </a:r>
            <a:r>
              <a:rPr lang="zh-CN" altLang="en-US" sz="1600" dirty="0">
                <a:solidFill>
                  <a:schemeClr val="accent6"/>
                </a:solidFill>
              </a:rPr>
              <a:t>俄罗斯中小企业协会阿穆尔州分会</a:t>
            </a:r>
            <a:endParaRPr lang="ru-RU" sz="1600" dirty="0">
              <a:solidFill>
                <a:schemeClr val="accent6"/>
              </a:solidFill>
            </a:endParaRPr>
          </a:p>
        </p:txBody>
      </p:sp>
      <p:sp>
        <p:nvSpPr>
          <p:cNvPr id="8" name="Объект 8"/>
          <p:cNvSpPr txBox="1">
            <a:spLocks/>
          </p:cNvSpPr>
          <p:nvPr/>
        </p:nvSpPr>
        <p:spPr>
          <a:xfrm>
            <a:off x="6377568" y="3609021"/>
            <a:ext cx="2520280" cy="1044115"/>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布拉戈维申斯克市普希金大街</a:t>
            </a:r>
            <a:r>
              <a:rPr lang="en-US" altLang="zh-CN" sz="1100" dirty="0"/>
              <a:t>64</a:t>
            </a:r>
            <a:r>
              <a:rPr lang="zh-CN" altLang="en-US" sz="1100" dirty="0"/>
              <a:t>号</a:t>
            </a:r>
          </a:p>
          <a:p>
            <a:pPr marL="0" indent="0" algn="r">
              <a:spcBef>
                <a:spcPts val="0"/>
              </a:spcBef>
              <a:buNone/>
            </a:pPr>
            <a:r>
              <a:rPr lang="zh-CN" altLang="en-US" sz="1100" dirty="0"/>
              <a:t>电话：</a:t>
            </a:r>
            <a:r>
              <a:rPr lang="ru-RU" sz="1100" dirty="0"/>
              <a:t>(4162) 58-21-92</a:t>
            </a:r>
            <a:endParaRPr lang="en-US" sz="1100" dirty="0"/>
          </a:p>
          <a:p>
            <a:pPr marL="0" indent="0" algn="r">
              <a:spcBef>
                <a:spcPts val="0"/>
              </a:spcBef>
              <a:buNone/>
            </a:pPr>
            <a:r>
              <a:rPr lang="en-US" sz="1100" dirty="0"/>
              <a:t>+7 (914) 558-21-92</a:t>
            </a:r>
            <a:endParaRPr lang="ru-RU" sz="1100" dirty="0"/>
          </a:p>
          <a:p>
            <a:pPr marL="0" indent="0" algn="r">
              <a:spcBef>
                <a:spcPts val="0"/>
              </a:spcBef>
              <a:buNone/>
            </a:pPr>
            <a:r>
              <a:rPr lang="zh-CN" altLang="en-US" sz="1100" dirty="0"/>
              <a:t>邮箱： </a:t>
            </a:r>
            <a:r>
              <a:rPr lang="ru-RU" sz="1100" dirty="0"/>
              <a:t>opora-amur@mail.ru</a:t>
            </a:r>
          </a:p>
          <a:p>
            <a:pPr marL="0" indent="0" algn="r">
              <a:spcBef>
                <a:spcPts val="0"/>
              </a:spcBef>
              <a:buNone/>
            </a:pPr>
            <a:r>
              <a:rPr lang="zh-CN" altLang="en-US" sz="1100" dirty="0"/>
              <a:t>网址：</a:t>
            </a:r>
            <a:r>
              <a:rPr lang="en-US" sz="1100" dirty="0"/>
              <a:t>www</a:t>
            </a:r>
            <a:r>
              <a:rPr lang="ru-RU" sz="1100" dirty="0"/>
              <a:t>.opora-amur.ru</a:t>
            </a:r>
          </a:p>
          <a:p>
            <a:pPr marL="0" indent="0" algn="r">
              <a:spcBef>
                <a:spcPts val="0"/>
              </a:spcBef>
              <a:buNone/>
            </a:pPr>
            <a:endParaRPr lang="ru-RU" sz="1100" dirty="0"/>
          </a:p>
        </p:txBody>
      </p:sp>
      <p:sp>
        <p:nvSpPr>
          <p:cNvPr id="10" name="Объект 8"/>
          <p:cNvSpPr>
            <a:spLocks noGrp="1"/>
          </p:cNvSpPr>
          <p:nvPr>
            <p:ph sz="half" idx="2"/>
          </p:nvPr>
        </p:nvSpPr>
        <p:spPr>
          <a:xfrm>
            <a:off x="251519" y="3644033"/>
            <a:ext cx="6264697" cy="1152128"/>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a:t>为中小型企业的活动提供法律支持</a:t>
            </a:r>
          </a:p>
          <a:p>
            <a:pPr marL="180000" indent="-180000" algn="just">
              <a:spcBef>
                <a:spcPts val="50"/>
              </a:spcBef>
              <a:buClr>
                <a:srgbClr val="0070C0"/>
              </a:buClr>
              <a:buFont typeface="Wingdings" pitchFamily="2" charset="2"/>
              <a:buChar char="§"/>
            </a:pPr>
            <a:r>
              <a:rPr lang="zh-CN" altLang="en-US" sz="1400" dirty="0"/>
              <a:t>提供商业推广咨询服务</a:t>
            </a:r>
          </a:p>
          <a:p>
            <a:pPr marL="180000" indent="-180000" algn="just">
              <a:spcBef>
                <a:spcPts val="50"/>
              </a:spcBef>
              <a:buClr>
                <a:srgbClr val="0070C0"/>
              </a:buClr>
              <a:buFont typeface="Wingdings" pitchFamily="2" charset="2"/>
              <a:buChar char="§"/>
            </a:pPr>
            <a:r>
              <a:rPr lang="zh-CN" altLang="en-US" sz="1400" dirty="0"/>
              <a:t>为中小型企业举办研讨会、推介会、论坛、圆桌会议</a:t>
            </a:r>
          </a:p>
        </p:txBody>
      </p:sp>
      <p:pic>
        <p:nvPicPr>
          <p:cNvPr id="1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2" name="Прямоугольник 2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50</a:t>
            </a:r>
            <a:endParaRPr lang="ru-RU" sz="2600" b="1" dirty="0">
              <a:cs typeface="Times New Roman" pitchFamily="18" charset="0"/>
            </a:endParaRPr>
          </a:p>
        </p:txBody>
      </p:sp>
      <p:sp>
        <p:nvSpPr>
          <p:cNvPr id="23" name="Текст 2"/>
          <p:cNvSpPr>
            <a:spLocks noGrp="1"/>
          </p:cNvSpPr>
          <p:nvPr>
            <p:ph type="body" idx="1"/>
          </p:nvPr>
        </p:nvSpPr>
        <p:spPr>
          <a:xfrm>
            <a:off x="330384" y="4792589"/>
            <a:ext cx="8424936" cy="216024"/>
          </a:xfrm>
        </p:spPr>
        <p:txBody>
          <a:bodyPr vert="horz" lIns="91440" tIns="45720" rIns="91440" bIns="45720" rtlCol="0" anchor="b">
            <a:noAutofit/>
          </a:bodyPr>
          <a:lstStyle/>
          <a:p>
            <a:r>
              <a:rPr lang="zh-CN" altLang="en-US" sz="1600" dirty="0">
                <a:solidFill>
                  <a:schemeClr val="accent6"/>
                </a:solidFill>
              </a:rPr>
              <a:t>全俄公共组织“商业俄罗斯”的阿穆尔河地区支部</a:t>
            </a:r>
            <a:endParaRPr lang="ru-RU" sz="1600" dirty="0">
              <a:solidFill>
                <a:schemeClr val="accent6"/>
              </a:solidFill>
            </a:endParaRPr>
          </a:p>
        </p:txBody>
      </p:sp>
      <p:sp>
        <p:nvSpPr>
          <p:cNvPr id="24" name="Объект 8"/>
          <p:cNvSpPr>
            <a:spLocks noGrp="1"/>
          </p:cNvSpPr>
          <p:nvPr>
            <p:ph sz="half" idx="2"/>
          </p:nvPr>
        </p:nvSpPr>
        <p:spPr>
          <a:xfrm>
            <a:off x="251521" y="5008614"/>
            <a:ext cx="6137604" cy="792088"/>
          </a:xfrm>
          <a:ln>
            <a:noFill/>
          </a:ln>
        </p:spPr>
        <p:txBody>
          <a:bodyPr>
            <a:noAutofit/>
          </a:bodyPr>
          <a:lstStyle/>
          <a:p>
            <a:pPr marL="0" indent="0">
              <a:buNone/>
            </a:pPr>
            <a:r>
              <a:rPr lang="zh-CN" altLang="en-US" sz="1400" dirty="0"/>
              <a:t>企业家的共同努力，以帮助在俄罗斯创造良好的商业氛围，加速国内经济的发展，建立中产阶级</a:t>
            </a:r>
            <a:r>
              <a:rPr lang="en-US" altLang="zh-CN" sz="1400" dirty="0"/>
              <a:t>-</a:t>
            </a:r>
            <a:r>
              <a:rPr lang="zh-CN" altLang="en-US" sz="1400" dirty="0"/>
              <a:t>新的俄罗斯老板阶层</a:t>
            </a:r>
            <a:r>
              <a:rPr lang="en-US" altLang="zh-CN" sz="1400" dirty="0"/>
              <a:t>-</a:t>
            </a:r>
            <a:r>
              <a:rPr lang="zh-CN" altLang="en-US" sz="1400" dirty="0"/>
              <a:t>并提高人民的福祉； 在政府与企业界之间建立商业和社会伙伴关系； 保护企业家的合法权益。</a:t>
            </a:r>
            <a:endParaRPr lang="ru-RU" sz="1400" dirty="0"/>
          </a:p>
        </p:txBody>
      </p:sp>
      <p:sp>
        <p:nvSpPr>
          <p:cNvPr id="25" name="Объект 8"/>
          <p:cNvSpPr txBox="1">
            <a:spLocks/>
          </p:cNvSpPr>
          <p:nvPr/>
        </p:nvSpPr>
        <p:spPr>
          <a:xfrm>
            <a:off x="6300192" y="5008614"/>
            <a:ext cx="2599144" cy="122869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a:t>
            </a:r>
            <a:r>
              <a:rPr lang="zh-CN" altLang="en-US" sz="1100" dirty="0"/>
              <a:t>阿穆尔州</a:t>
            </a:r>
          </a:p>
          <a:p>
            <a:pPr marL="0" indent="0" algn="r">
              <a:spcBef>
                <a:spcPts val="0"/>
              </a:spcBef>
              <a:buNone/>
            </a:pPr>
            <a:r>
              <a:rPr lang="zh-CN" altLang="en-US" sz="1100" dirty="0"/>
              <a:t>布拉戈维申斯克市结雅斯卡亚街</a:t>
            </a:r>
            <a:r>
              <a:rPr lang="ru-RU" altLang="zh-CN" sz="1100" dirty="0"/>
              <a:t>301</a:t>
            </a:r>
            <a:r>
              <a:rPr lang="zh-CN" altLang="en-US" sz="1100" dirty="0"/>
              <a:t>号</a:t>
            </a:r>
            <a:r>
              <a:rPr lang="ru-RU" altLang="zh-CN" sz="1100" dirty="0"/>
              <a:t>118</a:t>
            </a:r>
            <a:r>
              <a:rPr lang="zh-CN" altLang="en-US" sz="1100" dirty="0"/>
              <a:t>室</a:t>
            </a:r>
          </a:p>
          <a:p>
            <a:pPr marL="0" indent="0" algn="r">
              <a:spcBef>
                <a:spcPts val="0"/>
              </a:spcBef>
              <a:buNone/>
            </a:pPr>
            <a:r>
              <a:rPr lang="zh-CN" altLang="en-US" sz="1100" dirty="0"/>
              <a:t>电话</a:t>
            </a:r>
            <a:r>
              <a:rPr lang="en-US" altLang="zh-CN" sz="1100" dirty="0"/>
              <a:t>: </a:t>
            </a:r>
            <a:r>
              <a:rPr lang="ru-RU" sz="1100" dirty="0"/>
              <a:t>(4162) 37-70-10, </a:t>
            </a:r>
          </a:p>
          <a:p>
            <a:pPr marL="0" indent="0" algn="r">
              <a:spcBef>
                <a:spcPts val="0"/>
              </a:spcBef>
              <a:buNone/>
            </a:pPr>
            <a:r>
              <a:rPr lang="ru-RU" sz="1100" dirty="0"/>
              <a:t>+7 (909) 817 70 10</a:t>
            </a:r>
          </a:p>
          <a:p>
            <a:pPr marL="0" indent="0" algn="r">
              <a:spcBef>
                <a:spcPts val="0"/>
              </a:spcBef>
              <a:buNone/>
            </a:pPr>
            <a:r>
              <a:rPr lang="zh-CN" altLang="en-US" sz="1100" dirty="0"/>
              <a:t>邮箱</a:t>
            </a:r>
            <a:r>
              <a:rPr lang="en-US" altLang="zh-CN" sz="1100" dirty="0"/>
              <a:t>: </a:t>
            </a:r>
            <a:r>
              <a:rPr lang="ru-RU" sz="1100" dirty="0"/>
              <a:t> Dellorosamur28@mail.ru</a:t>
            </a:r>
          </a:p>
          <a:p>
            <a:pPr marL="0" indent="0" algn="r">
              <a:spcBef>
                <a:spcPts val="0"/>
              </a:spcBef>
              <a:buNone/>
            </a:pPr>
            <a:r>
              <a:rPr lang="zh-CN" altLang="en-US" sz="1100" dirty="0"/>
              <a:t>网址</a:t>
            </a:r>
            <a:r>
              <a:rPr lang="en-US" altLang="zh-CN" sz="1100" dirty="0"/>
              <a:t>: </a:t>
            </a:r>
            <a:r>
              <a:rPr lang="en-US" sz="1100" dirty="0"/>
              <a:t>https://deloros.ru/regiony/dalnevostochnyy/amurskaya-oblast</a:t>
            </a:r>
            <a:endParaRPr lang="ru-RU" sz="1100" dirty="0"/>
          </a:p>
        </p:txBody>
      </p:sp>
      <p:sp>
        <p:nvSpPr>
          <p:cNvPr id="15" name="Текст 2"/>
          <p:cNvSpPr>
            <a:spLocks noGrp="1"/>
          </p:cNvSpPr>
          <p:nvPr>
            <p:ph type="body" idx="1"/>
          </p:nvPr>
        </p:nvSpPr>
        <p:spPr>
          <a:xfrm>
            <a:off x="324195" y="1270695"/>
            <a:ext cx="8424936" cy="432048"/>
          </a:xfrm>
        </p:spPr>
        <p:txBody>
          <a:bodyPr vert="horz" lIns="91440" tIns="45720" rIns="91440" bIns="45720" rtlCol="0" anchor="b">
            <a:noAutofit/>
          </a:bodyPr>
          <a:lstStyle/>
          <a:p>
            <a:r>
              <a:rPr lang="zh-CN" altLang="en-US" sz="1600" dirty="0">
                <a:solidFill>
                  <a:schemeClr val="accent6"/>
                </a:solidFill>
              </a:rPr>
              <a:t>布拉戈维申斯克市长直属的改善投资环境及企业发展委员会</a:t>
            </a:r>
            <a:endParaRPr lang="ru-RU" sz="1600" dirty="0">
              <a:solidFill>
                <a:schemeClr val="accent6"/>
              </a:solidFill>
            </a:endParaRPr>
          </a:p>
        </p:txBody>
      </p:sp>
      <p:sp>
        <p:nvSpPr>
          <p:cNvPr id="16" name="Объект 8"/>
          <p:cNvSpPr>
            <a:spLocks noGrp="1"/>
          </p:cNvSpPr>
          <p:nvPr>
            <p:ph sz="half" idx="2"/>
          </p:nvPr>
        </p:nvSpPr>
        <p:spPr>
          <a:xfrm>
            <a:off x="251519" y="1702743"/>
            <a:ext cx="6265363" cy="1510233"/>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a:t>协助投资项目投资者 </a:t>
            </a:r>
            <a:r>
              <a:rPr lang="en-US" altLang="zh-CN" sz="1400" dirty="0"/>
              <a:t>(</a:t>
            </a:r>
            <a:r>
              <a:rPr lang="zh-CN" altLang="en-US" sz="1400" dirty="0"/>
              <a:t>发起人</a:t>
            </a:r>
            <a:r>
              <a:rPr lang="en-US" altLang="zh-CN" sz="1400" dirty="0"/>
              <a:t>)</a:t>
            </a:r>
            <a:r>
              <a:rPr lang="zh-CN" altLang="en-US" sz="1400" dirty="0"/>
              <a:t>和中小企业主体克服在布拉戈维申斯克市境内实施投资项目和其它项目时发生的行政和其他行政壁垒和障碍</a:t>
            </a:r>
          </a:p>
          <a:p>
            <a:pPr marL="180000" indent="-180000" algn="just">
              <a:spcBef>
                <a:spcPts val="50"/>
              </a:spcBef>
              <a:buClr>
                <a:srgbClr val="0070C0"/>
              </a:buClr>
              <a:buFont typeface="Wingdings" pitchFamily="2" charset="2"/>
              <a:buChar char="§"/>
            </a:pPr>
            <a:r>
              <a:rPr lang="zh-CN" altLang="en-US" sz="1400" dirty="0"/>
              <a:t>研究投资者和企业主体实施投资和其他项目发生的问题</a:t>
            </a:r>
          </a:p>
          <a:p>
            <a:pPr marL="180000" indent="-180000" algn="just">
              <a:spcBef>
                <a:spcPts val="50"/>
              </a:spcBef>
              <a:buClr>
                <a:srgbClr val="0070C0"/>
              </a:buClr>
              <a:buFont typeface="Wingdings" pitchFamily="2" charset="2"/>
              <a:buChar char="§"/>
            </a:pPr>
            <a:r>
              <a:rPr lang="zh-CN" altLang="en-US" sz="1400" dirty="0"/>
              <a:t>为布拉戈维申斯克市的企业发展创造有利环境、为提高投资吸引力提供建议</a:t>
            </a:r>
          </a:p>
        </p:txBody>
      </p:sp>
      <p:sp>
        <p:nvSpPr>
          <p:cNvPr id="18" name="Объект 8"/>
          <p:cNvSpPr txBox="1">
            <a:spLocks/>
          </p:cNvSpPr>
          <p:nvPr/>
        </p:nvSpPr>
        <p:spPr>
          <a:xfrm>
            <a:off x="6379056" y="1734740"/>
            <a:ext cx="2520280" cy="9021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布拉戈维申斯克市列宁大街</a:t>
            </a:r>
            <a:r>
              <a:rPr lang="en-US" altLang="zh-CN" sz="1100" dirty="0"/>
              <a:t>131</a:t>
            </a:r>
            <a:r>
              <a:rPr lang="zh-CN" altLang="en-US" sz="1100" dirty="0"/>
              <a:t>号</a:t>
            </a:r>
            <a:r>
              <a:rPr lang="en-US" altLang="zh-CN" sz="1100" dirty="0"/>
              <a:t>105</a:t>
            </a:r>
            <a:r>
              <a:rPr lang="zh-CN" altLang="en-US" sz="1100" dirty="0"/>
              <a:t>室</a:t>
            </a:r>
          </a:p>
          <a:p>
            <a:pPr marL="0" indent="0" algn="r">
              <a:spcBef>
                <a:spcPts val="0"/>
              </a:spcBef>
              <a:buNone/>
            </a:pPr>
            <a:r>
              <a:rPr lang="zh-CN" altLang="en-US" sz="1100" dirty="0"/>
              <a:t>电话：</a:t>
            </a:r>
            <a:r>
              <a:rPr lang="ru-RU" sz="1100" dirty="0"/>
              <a:t> (4162) </a:t>
            </a:r>
            <a:r>
              <a:rPr lang="en-US" sz="1100" dirty="0"/>
              <a:t>233</a:t>
            </a:r>
            <a:r>
              <a:rPr lang="ru-RU" sz="1100" dirty="0"/>
              <a:t>-</a:t>
            </a:r>
            <a:r>
              <a:rPr lang="en-US" sz="1100" dirty="0"/>
              <a:t>911</a:t>
            </a:r>
            <a:r>
              <a:rPr lang="ru-RU" sz="1100" dirty="0"/>
              <a:t>, </a:t>
            </a:r>
            <a:r>
              <a:rPr lang="en-US" sz="1100" dirty="0"/>
              <a:t>233</a:t>
            </a:r>
            <a:r>
              <a:rPr lang="ru-RU" sz="1100" dirty="0"/>
              <a:t>-</a:t>
            </a:r>
            <a:r>
              <a:rPr lang="en-US" sz="1100" dirty="0"/>
              <a:t>912</a:t>
            </a:r>
            <a:endParaRPr lang="ru-RU" sz="1100" dirty="0"/>
          </a:p>
        </p:txBody>
      </p:sp>
    </p:spTree>
    <p:extLst>
      <p:ext uri="{BB962C8B-B14F-4D97-AF65-F5344CB8AC3E}">
        <p14:creationId xmlns:p14="http://schemas.microsoft.com/office/powerpoint/2010/main" val="3056744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2">
            <a:extLst>
              <a:ext uri="{FF2B5EF4-FFF2-40B4-BE49-F238E27FC236}">
                <a16:creationId xmlns="" xmlns:a16="http://schemas.microsoft.com/office/drawing/2014/main" id="{5B250E72-4137-4719-88DB-598E66CE8D4F}"/>
              </a:ext>
            </a:extLst>
          </p:cNvPr>
          <p:cNvSpPr txBox="1">
            <a:spLocks/>
          </p:cNvSpPr>
          <p:nvPr/>
        </p:nvSpPr>
        <p:spPr>
          <a:xfrm>
            <a:off x="334624" y="1426794"/>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600" dirty="0">
                <a:solidFill>
                  <a:schemeClr val="accent6"/>
                </a:solidFill>
              </a:rPr>
              <a:t>阿穆尔州国家自治机构“布拉戈维申斯克市国家和市政服务的多功能中心”</a:t>
            </a:r>
            <a:endParaRPr lang="ru-RU" altLang="en-US" sz="1600" dirty="0">
              <a:solidFill>
                <a:schemeClr val="accent6"/>
              </a:solidFill>
            </a:endParaRPr>
          </a:p>
        </p:txBody>
      </p:sp>
      <p:sp>
        <p:nvSpPr>
          <p:cNvPr id="20" name="Объект 8">
            <a:extLst>
              <a:ext uri="{FF2B5EF4-FFF2-40B4-BE49-F238E27FC236}">
                <a16:creationId xmlns="" xmlns:a16="http://schemas.microsoft.com/office/drawing/2014/main" id="{4B53A936-08A0-4DEE-802A-334B8A0B6B8A}"/>
              </a:ext>
            </a:extLst>
          </p:cNvPr>
          <p:cNvSpPr txBox="1">
            <a:spLocks/>
          </p:cNvSpPr>
          <p:nvPr/>
        </p:nvSpPr>
        <p:spPr>
          <a:xfrm>
            <a:off x="241160" y="1840723"/>
            <a:ext cx="6328684" cy="5040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zh-CN" altLang="en-US" sz="1400" dirty="0"/>
              <a:t>原则上“一个窗口”，提供国家和市政服</a:t>
            </a:r>
            <a:r>
              <a:rPr lang="zh-CN" altLang="en-US" sz="1400" dirty="0" smtClean="0"/>
              <a:t>务。</a:t>
            </a:r>
            <a:endParaRPr lang="zh-CN" altLang="en-US" sz="1400" dirty="0"/>
          </a:p>
        </p:txBody>
      </p:sp>
      <p:sp>
        <p:nvSpPr>
          <p:cNvPr id="21" name="Объект 8">
            <a:extLst>
              <a:ext uri="{FF2B5EF4-FFF2-40B4-BE49-F238E27FC236}">
                <a16:creationId xmlns="" xmlns:a16="http://schemas.microsoft.com/office/drawing/2014/main" id="{DC18403B-2B96-42F6-B0FC-8E97615A3308}"/>
              </a:ext>
            </a:extLst>
          </p:cNvPr>
          <p:cNvSpPr txBox="1">
            <a:spLocks/>
          </p:cNvSpPr>
          <p:nvPr/>
        </p:nvSpPr>
        <p:spPr>
          <a:xfrm>
            <a:off x="6363990" y="1685831"/>
            <a:ext cx="2520280" cy="1152128"/>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布拉戈维申斯克市十月</a:t>
            </a:r>
            <a:r>
              <a:rPr lang="en-US" altLang="zh-CN" sz="1000" dirty="0"/>
              <a:t>50</a:t>
            </a:r>
            <a:r>
              <a:rPr lang="zh-CN" altLang="en-US" sz="1000" dirty="0"/>
              <a:t>年大街</a:t>
            </a:r>
            <a:r>
              <a:rPr lang="ru-RU" sz="1000" dirty="0"/>
              <a:t>, 4/2</a:t>
            </a:r>
            <a:r>
              <a:rPr lang="zh-CN" altLang="en-US" sz="1000" dirty="0"/>
              <a:t>号、</a:t>
            </a:r>
            <a:r>
              <a:rPr lang="ru-RU" sz="1000" dirty="0"/>
              <a:t> 6/1</a:t>
            </a:r>
            <a:r>
              <a:rPr lang="zh-CN" altLang="en-US" sz="1000" dirty="0"/>
              <a:t>号、</a:t>
            </a:r>
            <a:r>
              <a:rPr lang="ru-RU" sz="1000" dirty="0"/>
              <a:t> 8/2</a:t>
            </a:r>
            <a:r>
              <a:rPr lang="zh-CN" altLang="en-US" sz="1000" dirty="0"/>
              <a:t>号</a:t>
            </a:r>
            <a:endParaRPr lang="ru-RU" sz="1000" dirty="0"/>
          </a:p>
          <a:p>
            <a:pPr marL="0" indent="0" algn="r">
              <a:spcBef>
                <a:spcPts val="0"/>
              </a:spcBef>
              <a:buNone/>
            </a:pPr>
            <a:r>
              <a:rPr lang="zh-CN" altLang="en-US" sz="1000" dirty="0"/>
              <a:t>电话：</a:t>
            </a:r>
            <a:r>
              <a:rPr lang="en-US" sz="1000" dirty="0"/>
              <a:t> (4162) 992-222</a:t>
            </a:r>
            <a:endParaRPr lang="ru-RU" sz="1000" dirty="0"/>
          </a:p>
          <a:p>
            <a:pPr marL="0" indent="0" algn="r">
              <a:spcBef>
                <a:spcPts val="0"/>
              </a:spcBef>
              <a:buNone/>
            </a:pPr>
            <a:r>
              <a:rPr lang="zh-CN" altLang="en-US" sz="1000" dirty="0"/>
              <a:t>邮箱：</a:t>
            </a:r>
            <a:r>
              <a:rPr lang="en-US" sz="1000" dirty="0"/>
              <a:t>mfc_blag@mail.ru</a:t>
            </a:r>
            <a:endParaRPr lang="ru-RU" sz="1000" dirty="0"/>
          </a:p>
          <a:p>
            <a:pPr marL="0" indent="0" algn="r">
              <a:spcBef>
                <a:spcPts val="0"/>
              </a:spcBef>
              <a:buNone/>
            </a:pPr>
            <a:r>
              <a:rPr lang="zh-CN" altLang="en-US" sz="1000" dirty="0"/>
              <a:t>网址：</a:t>
            </a:r>
            <a:r>
              <a:rPr lang="en-US" sz="1000" dirty="0"/>
              <a:t>https://mfc-amur.ru</a:t>
            </a:r>
            <a:endParaRPr lang="ru-RU" sz="1000" dirty="0"/>
          </a:p>
        </p:txBody>
      </p:sp>
      <p:sp>
        <p:nvSpPr>
          <p:cNvPr id="22" name="Текст 2">
            <a:extLst>
              <a:ext uri="{FF2B5EF4-FFF2-40B4-BE49-F238E27FC236}">
                <a16:creationId xmlns="" xmlns:a16="http://schemas.microsoft.com/office/drawing/2014/main" id="{04C39658-2938-4233-B196-2A2A5F54A32F}"/>
              </a:ext>
            </a:extLst>
          </p:cNvPr>
          <p:cNvSpPr txBox="1">
            <a:spLocks/>
          </p:cNvSpPr>
          <p:nvPr/>
        </p:nvSpPr>
        <p:spPr>
          <a:xfrm>
            <a:off x="323975" y="2621935"/>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ru-RU" sz="1600" dirty="0" smtClean="0">
                <a:solidFill>
                  <a:schemeClr val="accent6"/>
                </a:solidFill>
              </a:rPr>
              <a:t>«</a:t>
            </a:r>
            <a:r>
              <a:rPr lang="zh-CN" altLang="en-US" sz="1600" dirty="0">
                <a:solidFill>
                  <a:schemeClr val="accent6"/>
                </a:solidFill>
              </a:rPr>
              <a:t>阿穆尔州创业信贷支持中心</a:t>
            </a:r>
            <a:r>
              <a:rPr lang="ru-RU" sz="1600" dirty="0" smtClean="0">
                <a:solidFill>
                  <a:schemeClr val="accent6"/>
                </a:solidFill>
              </a:rPr>
              <a:t>»</a:t>
            </a:r>
            <a:r>
              <a:rPr lang="zh-CN" altLang="en-US" sz="1600" dirty="0">
                <a:solidFill>
                  <a:schemeClr val="accent6"/>
                </a:solidFill>
              </a:rPr>
              <a:t>自治非营利组</a:t>
            </a:r>
            <a:r>
              <a:rPr lang="zh-CN" altLang="en-US" sz="1600" dirty="0" smtClean="0">
                <a:solidFill>
                  <a:schemeClr val="accent6"/>
                </a:solidFill>
              </a:rPr>
              <a:t>织</a:t>
            </a:r>
            <a:endParaRPr lang="en-US" sz="1600" dirty="0">
              <a:solidFill>
                <a:schemeClr val="accent6"/>
              </a:solidFill>
            </a:endParaRPr>
          </a:p>
        </p:txBody>
      </p:sp>
      <p:sp>
        <p:nvSpPr>
          <p:cNvPr id="23" name="Объект 8">
            <a:extLst>
              <a:ext uri="{FF2B5EF4-FFF2-40B4-BE49-F238E27FC236}">
                <a16:creationId xmlns="" xmlns:a16="http://schemas.microsoft.com/office/drawing/2014/main" id="{9AE3E78C-34AC-4A83-9302-9B65CDFC1275}"/>
              </a:ext>
            </a:extLst>
          </p:cNvPr>
          <p:cNvSpPr txBox="1">
            <a:spLocks/>
          </p:cNvSpPr>
          <p:nvPr/>
        </p:nvSpPr>
        <p:spPr>
          <a:xfrm>
            <a:off x="6533621" y="3053983"/>
            <a:ext cx="2340000" cy="100811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布拉戈维申斯克市泽</a:t>
            </a:r>
            <a:r>
              <a:rPr lang="ru-RU" sz="1000" dirty="0"/>
              <a:t>, </a:t>
            </a:r>
            <a:r>
              <a:rPr lang="zh-CN" altLang="en-US" sz="1000" dirty="0"/>
              <a:t>阿穆尔街 </a:t>
            </a:r>
            <a:r>
              <a:rPr lang="en-US" altLang="zh-CN" sz="1000" dirty="0"/>
              <a:t>38 </a:t>
            </a:r>
            <a:r>
              <a:rPr lang="zh-CN" altLang="en-US" sz="1000" dirty="0"/>
              <a:t>号</a:t>
            </a:r>
            <a:endParaRPr lang="en-US" altLang="zh-CN" sz="1000" dirty="0"/>
          </a:p>
          <a:p>
            <a:pPr marL="0" indent="0" algn="r">
              <a:spcBef>
                <a:spcPts val="0"/>
              </a:spcBef>
              <a:buNone/>
            </a:pPr>
            <a:r>
              <a:rPr lang="zh-CN" altLang="en-US" sz="1000" dirty="0"/>
              <a:t>电话：</a:t>
            </a:r>
            <a:r>
              <a:rPr lang="ru-RU" sz="1000" dirty="0"/>
              <a:t> (4162) 770-730</a:t>
            </a:r>
          </a:p>
          <a:p>
            <a:pPr marL="0" indent="0" algn="r">
              <a:spcBef>
                <a:spcPts val="0"/>
              </a:spcBef>
              <a:buNone/>
            </a:pPr>
            <a:r>
              <a:rPr lang="ru-RU" sz="1000" dirty="0"/>
              <a:t>+7-914-556-36-06</a:t>
            </a:r>
          </a:p>
          <a:p>
            <a:pPr marL="0" indent="0" algn="r">
              <a:spcBef>
                <a:spcPts val="0"/>
              </a:spcBef>
              <a:buNone/>
            </a:pPr>
            <a:r>
              <a:rPr lang="zh-CN" altLang="en-US" sz="1000" dirty="0"/>
              <a:t>网址：</a:t>
            </a:r>
            <a:r>
              <a:rPr lang="en-US" sz="1000" dirty="0"/>
              <a:t>https://</a:t>
            </a:r>
            <a:r>
              <a:rPr lang="ru-RU" sz="1000" dirty="0"/>
              <a:t>бизнескредит28.рф</a:t>
            </a:r>
          </a:p>
        </p:txBody>
      </p:sp>
      <p:sp>
        <p:nvSpPr>
          <p:cNvPr id="24" name="Объект 8">
            <a:extLst>
              <a:ext uri="{FF2B5EF4-FFF2-40B4-BE49-F238E27FC236}">
                <a16:creationId xmlns="" xmlns:a16="http://schemas.microsoft.com/office/drawing/2014/main" id="{A3B5E2F8-753D-4448-87A2-5550F7B77754}"/>
              </a:ext>
            </a:extLst>
          </p:cNvPr>
          <p:cNvSpPr txBox="1">
            <a:spLocks/>
          </p:cNvSpPr>
          <p:nvPr/>
        </p:nvSpPr>
        <p:spPr>
          <a:xfrm>
            <a:off x="232661" y="3053983"/>
            <a:ext cx="6120680" cy="79208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zh-CN" altLang="en-US" sz="1400" dirty="0"/>
              <a:t>通过提供小额贷款，为构成支持阿穆尔州中小型企业基础架构的中小型企业和组织提供访问资金的途径。</a:t>
            </a:r>
            <a:endParaRPr lang="ru-RU" sz="1400" dirty="0"/>
          </a:p>
        </p:txBody>
      </p:sp>
      <p:pic>
        <p:nvPicPr>
          <p:cNvPr id="25"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1</a:t>
            </a:r>
          </a:p>
        </p:txBody>
      </p:sp>
      <p:sp>
        <p:nvSpPr>
          <p:cNvPr id="12" name="Текст 2">
            <a:extLst>
              <a:ext uri="{FF2B5EF4-FFF2-40B4-BE49-F238E27FC236}">
                <a16:creationId xmlns="" xmlns:a16="http://schemas.microsoft.com/office/drawing/2014/main" id="{5B250E72-4137-4719-88DB-598E66CE8D4F}"/>
              </a:ext>
            </a:extLst>
          </p:cNvPr>
          <p:cNvSpPr txBox="1">
            <a:spLocks/>
          </p:cNvSpPr>
          <p:nvPr/>
        </p:nvSpPr>
        <p:spPr>
          <a:xfrm>
            <a:off x="323975" y="4025824"/>
            <a:ext cx="8424936" cy="288566"/>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600" dirty="0">
                <a:solidFill>
                  <a:schemeClr val="accent6"/>
                </a:solidFill>
              </a:rPr>
              <a:t>阿穆尔州企业家权利保护专员 </a:t>
            </a:r>
            <a:r>
              <a:rPr lang="en-US" altLang="zh-CN" sz="1600" dirty="0">
                <a:solidFill>
                  <a:schemeClr val="accent6"/>
                </a:solidFill>
              </a:rPr>
              <a:t>- </a:t>
            </a:r>
            <a:r>
              <a:rPr lang="zh-CN" altLang="en-US" sz="1600" dirty="0">
                <a:solidFill>
                  <a:schemeClr val="accent6"/>
                </a:solidFill>
              </a:rPr>
              <a:t>拉琴科</a:t>
            </a:r>
            <a:r>
              <a:rPr lang="en-US" altLang="zh-CN" sz="1600" dirty="0">
                <a:solidFill>
                  <a:schemeClr val="accent6"/>
                </a:solidFill>
              </a:rPr>
              <a:t>·</a:t>
            </a:r>
            <a:r>
              <a:rPr lang="zh-CN" altLang="en-US" sz="1600" dirty="0">
                <a:solidFill>
                  <a:schemeClr val="accent6"/>
                </a:solidFill>
              </a:rPr>
              <a:t>伊戈里</a:t>
            </a:r>
            <a:r>
              <a:rPr lang="en-US" altLang="zh-CN" sz="1600" dirty="0">
                <a:solidFill>
                  <a:schemeClr val="accent6"/>
                </a:solidFill>
              </a:rPr>
              <a:t>·</a:t>
            </a:r>
            <a:r>
              <a:rPr lang="zh-CN" altLang="en-US" sz="1600" dirty="0">
                <a:solidFill>
                  <a:schemeClr val="accent6"/>
                </a:solidFill>
              </a:rPr>
              <a:t>帕夫洛维奇</a:t>
            </a:r>
          </a:p>
        </p:txBody>
      </p:sp>
      <p:sp>
        <p:nvSpPr>
          <p:cNvPr id="13" name="Объект 8">
            <a:extLst>
              <a:ext uri="{FF2B5EF4-FFF2-40B4-BE49-F238E27FC236}">
                <a16:creationId xmlns="" xmlns:a16="http://schemas.microsoft.com/office/drawing/2014/main" id="{4B53A936-08A0-4DEE-802A-334B8A0B6B8A}"/>
              </a:ext>
            </a:extLst>
          </p:cNvPr>
          <p:cNvSpPr txBox="1">
            <a:spLocks/>
          </p:cNvSpPr>
          <p:nvPr/>
        </p:nvSpPr>
        <p:spPr>
          <a:xfrm>
            <a:off x="230511" y="4346080"/>
            <a:ext cx="6336704" cy="169650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77800" indent="-165100" algn="just">
              <a:spcBef>
                <a:spcPts val="50"/>
              </a:spcBef>
              <a:buClr>
                <a:srgbClr val="0070C0"/>
              </a:buClr>
              <a:buFont typeface="Wingdings" panose="05000000000000000000" pitchFamily="2" charset="2"/>
              <a:buChar char="§"/>
            </a:pPr>
            <a:r>
              <a:rPr lang="zh-CN" altLang="en-US" sz="1100" dirty="0"/>
              <a:t>保护商业主体的权利和合法利益</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监督联邦行政机关、俄罗斯联邦主体行政机关和地方政府机构对企业家权利和合法利益的遵守情况</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促进以保护企业主体合法权益为重点的事业单位发展</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与企业界的互动</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参与商业发展领域国家政策的制定和实施。</a:t>
            </a:r>
            <a:endParaRPr lang="ru-RU" sz="1100" dirty="0"/>
          </a:p>
        </p:txBody>
      </p:sp>
      <p:sp>
        <p:nvSpPr>
          <p:cNvPr id="14" name="Объект 8">
            <a:extLst>
              <a:ext uri="{FF2B5EF4-FFF2-40B4-BE49-F238E27FC236}">
                <a16:creationId xmlns="" xmlns:a16="http://schemas.microsoft.com/office/drawing/2014/main" id="{DC18403B-2B96-42F6-B0FC-8E97615A3308}"/>
              </a:ext>
            </a:extLst>
          </p:cNvPr>
          <p:cNvSpPr txBox="1">
            <a:spLocks/>
          </p:cNvSpPr>
          <p:nvPr/>
        </p:nvSpPr>
        <p:spPr>
          <a:xfrm>
            <a:off x="6361361" y="4292190"/>
            <a:ext cx="2520280" cy="175039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a:t>
            </a:r>
            <a:endParaRPr lang="en-US" altLang="zh-CN" sz="1000" dirty="0"/>
          </a:p>
          <a:p>
            <a:pPr marL="0" indent="0" algn="r">
              <a:spcBef>
                <a:spcPts val="0"/>
              </a:spcBef>
              <a:buNone/>
            </a:pPr>
            <a:r>
              <a:rPr lang="zh-CN" altLang="en-US" sz="1000" dirty="0"/>
              <a:t>电话：</a:t>
            </a:r>
            <a:r>
              <a:rPr lang="ru-RU" sz="1000" dirty="0"/>
              <a:t> 8 909 817 08 56,</a:t>
            </a:r>
          </a:p>
          <a:p>
            <a:pPr marL="0" indent="0" algn="r">
              <a:spcBef>
                <a:spcPts val="0"/>
              </a:spcBef>
              <a:buNone/>
            </a:pPr>
            <a:r>
              <a:rPr lang="ru-RU" sz="1000" dirty="0"/>
              <a:t>8 914 387 16 06</a:t>
            </a:r>
          </a:p>
          <a:p>
            <a:pPr marL="0" indent="0" algn="r">
              <a:spcBef>
                <a:spcPts val="0"/>
              </a:spcBef>
              <a:buNone/>
            </a:pPr>
            <a:r>
              <a:rPr lang="zh-CN" altLang="en-US" sz="1000" dirty="0" smtClean="0"/>
              <a:t>邮箱</a:t>
            </a:r>
            <a:r>
              <a:rPr lang="en-US" sz="1000" dirty="0" smtClean="0"/>
              <a:t>:</a:t>
            </a:r>
            <a:r>
              <a:rPr lang="ru-RU" sz="1000" dirty="0" smtClean="0"/>
              <a:t> </a:t>
            </a:r>
            <a:r>
              <a:rPr lang="en-US" sz="1000" dirty="0" smtClean="0"/>
              <a:t>amurobl@ombudsmanbiz.ru</a:t>
            </a:r>
          </a:p>
        </p:txBody>
      </p:sp>
    </p:spTree>
    <p:extLst>
      <p:ext uri="{BB962C8B-B14F-4D97-AF65-F5344CB8AC3E}">
        <p14:creationId xmlns:p14="http://schemas.microsoft.com/office/powerpoint/2010/main" val="3421870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2"/>
          <p:cNvSpPr>
            <a:spLocks noGrp="1"/>
          </p:cNvSpPr>
          <p:nvPr>
            <p:ph type="body" idx="1"/>
          </p:nvPr>
        </p:nvSpPr>
        <p:spPr>
          <a:xfrm>
            <a:off x="327234" y="2838847"/>
            <a:ext cx="8424936" cy="288032"/>
          </a:xfrm>
        </p:spPr>
        <p:txBody>
          <a:bodyPr vert="horz" lIns="91440" tIns="45720" rIns="91440" bIns="45720" rtlCol="0" anchor="b">
            <a:noAutofit/>
          </a:bodyPr>
          <a:lstStyle/>
          <a:p>
            <a:r>
              <a:rPr lang="zh-CN" altLang="en-US" sz="1600" dirty="0">
                <a:solidFill>
                  <a:schemeClr val="accent6"/>
                </a:solidFill>
              </a:rPr>
              <a:t>阿穆尔工商联合会</a:t>
            </a:r>
          </a:p>
        </p:txBody>
      </p:sp>
      <p:sp>
        <p:nvSpPr>
          <p:cNvPr id="18" name="Объект 8"/>
          <p:cNvSpPr>
            <a:spLocks noGrp="1"/>
          </p:cNvSpPr>
          <p:nvPr>
            <p:ph sz="half" idx="2"/>
          </p:nvPr>
        </p:nvSpPr>
        <p:spPr>
          <a:xfrm>
            <a:off x="228295" y="3126879"/>
            <a:ext cx="6192688" cy="1368152"/>
          </a:xfrm>
          <a:ln>
            <a:noFill/>
          </a:ln>
        </p:spPr>
        <p:txBody>
          <a:bodyPr>
            <a:noAutofit/>
          </a:bodyPr>
          <a:lstStyle/>
          <a:p>
            <a:pPr marL="0" indent="0" algn="just">
              <a:spcBef>
                <a:spcPts val="50"/>
              </a:spcBef>
              <a:buClr>
                <a:srgbClr val="0070C0"/>
              </a:buClr>
              <a:buNone/>
            </a:pPr>
            <a:r>
              <a:rPr lang="zh-CN" altLang="en-US" sz="1400" dirty="0"/>
              <a:t>代表和保护企业合法权益</a:t>
            </a:r>
            <a:r>
              <a:rPr lang="en-US" altLang="zh-CN" sz="1400" dirty="0"/>
              <a:t>;</a:t>
            </a:r>
            <a:r>
              <a:rPr lang="zh-CN" altLang="en-US" sz="1400" dirty="0"/>
              <a:t>促进调解经济主体之间的争议；促进企业干部教育和培训；协助办理专利发明、实用模型、工业设计、商标注册等。组织和开展企业活动的信息和咨询服务、各类财产的评估、对外经济和商业活动服务、劳动保护服务、翻译</a:t>
            </a:r>
            <a:r>
              <a:rPr lang="zh-CN" altLang="en-US" sz="1100" dirty="0"/>
              <a:t>。</a:t>
            </a:r>
          </a:p>
        </p:txBody>
      </p:sp>
      <p:sp>
        <p:nvSpPr>
          <p:cNvPr id="19" name="Объект 8"/>
          <p:cNvSpPr txBox="1">
            <a:spLocks/>
          </p:cNvSpPr>
          <p:nvPr/>
        </p:nvSpPr>
        <p:spPr>
          <a:xfrm>
            <a:off x="6446133" y="3227385"/>
            <a:ext cx="2422405" cy="1246051"/>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a:t>
            </a:r>
            <a:r>
              <a:rPr lang="zh-CN" altLang="en-US" sz="1100" dirty="0"/>
              <a:t>阿穆尔州</a:t>
            </a:r>
          </a:p>
          <a:p>
            <a:pPr marL="0" indent="0" algn="r">
              <a:spcBef>
                <a:spcPts val="0"/>
              </a:spcBef>
              <a:buNone/>
            </a:pPr>
            <a:r>
              <a:rPr lang="zh-CN" altLang="en-US" sz="1100" dirty="0"/>
              <a:t>布拉戈维申斯克市柴科夫斯科戈大街</a:t>
            </a:r>
            <a:r>
              <a:rPr lang="en-US" altLang="zh-CN" sz="1100" dirty="0"/>
              <a:t>1</a:t>
            </a:r>
            <a:r>
              <a:rPr lang="zh-CN" altLang="en-US" sz="1100" dirty="0"/>
              <a:t>号</a:t>
            </a:r>
            <a:r>
              <a:rPr lang="en-US" altLang="zh-CN" sz="1100" dirty="0"/>
              <a:t>314</a:t>
            </a:r>
            <a:r>
              <a:rPr lang="zh-CN" altLang="en-US" sz="1100" dirty="0"/>
              <a:t>室</a:t>
            </a:r>
          </a:p>
          <a:p>
            <a:pPr marL="0" indent="0" algn="r">
              <a:spcBef>
                <a:spcPts val="0"/>
              </a:spcBef>
              <a:buNone/>
            </a:pPr>
            <a:r>
              <a:rPr lang="zh-CN" altLang="en-US" sz="1100" dirty="0"/>
              <a:t>热线电话</a:t>
            </a:r>
            <a:r>
              <a:rPr lang="en-US" altLang="zh-CN" sz="1100" dirty="0"/>
              <a:t>/</a:t>
            </a:r>
            <a:r>
              <a:rPr lang="zh-CN" altLang="en-US" sz="1100" dirty="0"/>
              <a:t>接待处：</a:t>
            </a:r>
          </a:p>
          <a:p>
            <a:pPr marL="0" indent="0" algn="r">
              <a:spcBef>
                <a:spcPts val="0"/>
              </a:spcBef>
              <a:buNone/>
            </a:pPr>
            <a:r>
              <a:rPr lang="ru-RU" sz="1100" dirty="0"/>
              <a:t>+7 (929) 475-72-03;</a:t>
            </a:r>
          </a:p>
          <a:p>
            <a:pPr marL="0" indent="0" algn="r">
              <a:spcBef>
                <a:spcPts val="0"/>
              </a:spcBef>
              <a:buNone/>
            </a:pPr>
            <a:r>
              <a:rPr lang="zh-CN" altLang="en-US" sz="1100" dirty="0"/>
              <a:t>邮箱：</a:t>
            </a:r>
            <a:r>
              <a:rPr lang="en-US" sz="1100" dirty="0"/>
              <a:t>info@tppamur.ru</a:t>
            </a:r>
          </a:p>
          <a:p>
            <a:pPr marL="0" indent="0" algn="r">
              <a:spcBef>
                <a:spcPts val="0"/>
              </a:spcBef>
              <a:buNone/>
            </a:pPr>
            <a:r>
              <a:rPr lang="zh-CN" altLang="en-US" sz="1100" dirty="0"/>
              <a:t>网址： </a:t>
            </a:r>
            <a:r>
              <a:rPr lang="en-US" sz="1100" dirty="0"/>
              <a:t>http://www.amur.tpprf.ru</a:t>
            </a:r>
          </a:p>
        </p:txBody>
      </p:sp>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2</a:t>
            </a:r>
          </a:p>
        </p:txBody>
      </p:sp>
      <p:sp>
        <p:nvSpPr>
          <p:cNvPr id="32" name="Текст 2"/>
          <p:cNvSpPr>
            <a:spLocks noGrp="1"/>
          </p:cNvSpPr>
          <p:nvPr>
            <p:ph type="body" idx="1"/>
          </p:nvPr>
        </p:nvSpPr>
        <p:spPr>
          <a:xfrm>
            <a:off x="318827" y="1448780"/>
            <a:ext cx="8424936" cy="432048"/>
          </a:xfrm>
        </p:spPr>
        <p:txBody>
          <a:bodyPr>
            <a:noAutofit/>
          </a:bodyPr>
          <a:lstStyle/>
          <a:p>
            <a:r>
              <a:rPr lang="zh-CN" altLang="en-US" sz="1600" dirty="0">
                <a:solidFill>
                  <a:schemeClr val="accent6"/>
                </a:solidFill>
              </a:rPr>
              <a:t>雇主区域协会“阿穆尔州工业家，企业家和雇主联盟”</a:t>
            </a:r>
            <a:endParaRPr lang="ru-RU" sz="1600" dirty="0">
              <a:solidFill>
                <a:schemeClr val="accent6"/>
              </a:solidFill>
            </a:endParaRPr>
          </a:p>
        </p:txBody>
      </p:sp>
      <p:sp>
        <p:nvSpPr>
          <p:cNvPr id="33" name="Объект 8"/>
          <p:cNvSpPr txBox="1">
            <a:spLocks/>
          </p:cNvSpPr>
          <p:nvPr/>
        </p:nvSpPr>
        <p:spPr>
          <a:xfrm>
            <a:off x="6348193" y="1880828"/>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zh-CN" altLang="en-US" sz="1100" dirty="0"/>
              <a:t>电话：</a:t>
            </a:r>
            <a:r>
              <a:rPr lang="ru-RU" sz="1100" dirty="0"/>
              <a:t> (4162) 51-07-65</a:t>
            </a:r>
          </a:p>
          <a:p>
            <a:pPr marL="0" indent="0" algn="r">
              <a:spcBef>
                <a:spcPts val="0"/>
              </a:spcBef>
              <a:buNone/>
            </a:pPr>
            <a:r>
              <a:rPr lang="zh-CN" altLang="en-US" sz="1100" dirty="0"/>
              <a:t>邮箱：</a:t>
            </a:r>
            <a:r>
              <a:rPr lang="ru-RU" sz="1100" dirty="0"/>
              <a:t> Pvb-amur@mail.ru</a:t>
            </a:r>
          </a:p>
          <a:p>
            <a:pPr marL="0" indent="0" algn="r">
              <a:spcBef>
                <a:spcPts val="0"/>
              </a:spcBef>
              <a:buNone/>
            </a:pPr>
            <a:r>
              <a:rPr lang="en-US" sz="1100" dirty="0"/>
              <a:t>class@drsk.ru</a:t>
            </a:r>
            <a:endParaRPr lang="ru-RU" sz="1100" dirty="0"/>
          </a:p>
          <a:p>
            <a:pPr marL="0" indent="0" algn="r" fontAlgn="base">
              <a:spcBef>
                <a:spcPts val="0"/>
              </a:spcBef>
              <a:buNone/>
            </a:pPr>
            <a:r>
              <a:rPr lang="zh-CN" altLang="en-US" sz="1100" dirty="0"/>
              <a:t>网址：</a:t>
            </a:r>
            <a:r>
              <a:rPr lang="ru-RU" sz="1100" dirty="0"/>
              <a:t>http://amur.rspp.ru</a:t>
            </a:r>
          </a:p>
          <a:p>
            <a:pPr marL="0" indent="0" algn="r">
              <a:spcBef>
                <a:spcPts val="0"/>
              </a:spcBef>
              <a:buNone/>
            </a:pP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26703" y="1901788"/>
            <a:ext cx="5974498" cy="927352"/>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a:t>评估法律法规行为的监管影响</a:t>
            </a:r>
          </a:p>
          <a:p>
            <a:pPr marL="180000" indent="-180000" algn="just">
              <a:spcBef>
                <a:spcPts val="50"/>
              </a:spcBef>
              <a:buClr>
                <a:srgbClr val="0070C0"/>
              </a:buClr>
              <a:buFont typeface="Wingdings" pitchFamily="2" charset="2"/>
              <a:buChar char="§"/>
            </a:pPr>
            <a:r>
              <a:rPr lang="zh-CN" altLang="en-US" sz="1400" dirty="0"/>
              <a:t>国际合作服务</a:t>
            </a:r>
          </a:p>
          <a:p>
            <a:pPr marL="180000" indent="-180000" algn="just">
              <a:spcBef>
                <a:spcPts val="50"/>
              </a:spcBef>
              <a:buClr>
                <a:srgbClr val="0070C0"/>
              </a:buClr>
              <a:buFont typeface="Wingdings" pitchFamily="2" charset="2"/>
              <a:buChar char="§"/>
            </a:pPr>
            <a:r>
              <a:rPr lang="zh-CN" altLang="en-US" sz="1400" dirty="0"/>
              <a:t>提供有关社会责任以及社会和劳动关系的信息和建议</a:t>
            </a:r>
          </a:p>
        </p:txBody>
      </p:sp>
      <p:sp>
        <p:nvSpPr>
          <p:cNvPr id="20" name="Текст 2"/>
          <p:cNvSpPr>
            <a:spLocks noGrp="1"/>
          </p:cNvSpPr>
          <p:nvPr>
            <p:ph type="body" idx="1"/>
          </p:nvPr>
        </p:nvSpPr>
        <p:spPr>
          <a:xfrm>
            <a:off x="302419" y="4617132"/>
            <a:ext cx="8424936" cy="432048"/>
          </a:xfrm>
        </p:spPr>
        <p:txBody>
          <a:bodyPr>
            <a:noAutofit/>
          </a:bodyPr>
          <a:lstStyle/>
          <a:p>
            <a:r>
              <a:rPr lang="ru-RU" sz="1400" dirty="0" smtClean="0">
                <a:solidFill>
                  <a:schemeClr val="accent6">
                    <a:lumMod val="75000"/>
                  </a:schemeClr>
                </a:solidFill>
              </a:rPr>
              <a:t> </a:t>
            </a:r>
            <a:r>
              <a:rPr lang="ru-RU" sz="1600" dirty="0" smtClean="0">
                <a:solidFill>
                  <a:schemeClr val="accent6"/>
                </a:solidFill>
              </a:rPr>
              <a:t>«</a:t>
            </a:r>
            <a:r>
              <a:rPr lang="zh-CN" altLang="en-US" sz="1600" dirty="0">
                <a:solidFill>
                  <a:schemeClr val="accent6"/>
                </a:solidFill>
              </a:rPr>
              <a:t>阿穆尔州农业合作和支持农民能力中心</a:t>
            </a:r>
            <a:r>
              <a:rPr lang="ru-RU" sz="1600" dirty="0" smtClean="0">
                <a:solidFill>
                  <a:schemeClr val="accent6"/>
                </a:solidFill>
              </a:rPr>
              <a:t>»</a:t>
            </a:r>
            <a:r>
              <a:rPr lang="zh-CN" altLang="en-US" sz="1600" dirty="0" smtClean="0">
                <a:solidFill>
                  <a:schemeClr val="accent6"/>
                </a:solidFill>
              </a:rPr>
              <a:t> </a:t>
            </a:r>
            <a:r>
              <a:rPr lang="zh-CN" altLang="en-US" sz="1600" dirty="0">
                <a:solidFill>
                  <a:schemeClr val="accent6"/>
                </a:solidFill>
              </a:rPr>
              <a:t>储备</a:t>
            </a:r>
            <a:endParaRPr lang="ru-RU" sz="1600" dirty="0">
              <a:solidFill>
                <a:schemeClr val="accent6"/>
              </a:solidFill>
            </a:endParaRPr>
          </a:p>
        </p:txBody>
      </p:sp>
      <p:sp>
        <p:nvSpPr>
          <p:cNvPr id="25" name="Объект 8"/>
          <p:cNvSpPr txBox="1">
            <a:spLocks/>
          </p:cNvSpPr>
          <p:nvPr/>
        </p:nvSpPr>
        <p:spPr>
          <a:xfrm>
            <a:off x="6331785" y="5049180"/>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ru-RU" sz="1100" dirty="0"/>
              <a:t>675000, </a:t>
            </a:r>
            <a:r>
              <a:rPr lang="zh-CN" altLang="en-US" sz="1100" dirty="0"/>
              <a:t>阿穆尔州</a:t>
            </a:r>
            <a:r>
              <a:rPr lang="ru-RU" sz="1100" dirty="0" smtClean="0"/>
              <a:t>, </a:t>
            </a:r>
            <a:endParaRPr lang="ru-RU" sz="1100" dirty="0"/>
          </a:p>
          <a:p>
            <a:pPr marL="0" indent="0" algn="r">
              <a:spcBef>
                <a:spcPts val="0"/>
              </a:spcBef>
              <a:buNone/>
            </a:pPr>
            <a:r>
              <a:rPr lang="zh-CN" altLang="en-US" sz="1100" dirty="0"/>
              <a:t>布拉戈维申斯克市</a:t>
            </a:r>
            <a:r>
              <a:rPr lang="ru-RU" sz="1100" dirty="0" smtClean="0"/>
              <a:t>, </a:t>
            </a:r>
            <a:endParaRPr lang="ru-RU" sz="1100" dirty="0"/>
          </a:p>
          <a:p>
            <a:pPr marL="0" indent="0" algn="r">
              <a:spcBef>
                <a:spcPts val="0"/>
              </a:spcBef>
              <a:buNone/>
            </a:pPr>
            <a:r>
              <a:rPr lang="zh-CN" altLang="en-US" sz="1100" dirty="0" smtClean="0"/>
              <a:t>列宁街</a:t>
            </a:r>
            <a:r>
              <a:rPr lang="en-US" altLang="zh-CN" sz="1100" dirty="0" smtClean="0"/>
              <a:t>120</a:t>
            </a:r>
            <a:r>
              <a:rPr lang="zh-CN" altLang="en-US" sz="1100" dirty="0" smtClean="0"/>
              <a:t>号，办公室</a:t>
            </a:r>
            <a:r>
              <a:rPr lang="en-US" altLang="zh-CN" sz="1100" dirty="0" smtClean="0"/>
              <a:t>37</a:t>
            </a:r>
            <a:r>
              <a:rPr lang="ru-RU" sz="1100" dirty="0" smtClean="0"/>
              <a:t>; </a:t>
            </a:r>
            <a:endParaRPr lang="ru-RU" sz="1100" dirty="0"/>
          </a:p>
          <a:p>
            <a:pPr marL="0" indent="0" algn="r">
              <a:spcBef>
                <a:spcPts val="0"/>
              </a:spcBef>
              <a:buNone/>
            </a:pPr>
            <a:r>
              <a:rPr lang="zh-CN" altLang="en-US" sz="1100" dirty="0" smtClean="0"/>
              <a:t>电话：</a:t>
            </a:r>
            <a:r>
              <a:rPr lang="ru-RU" sz="1100" dirty="0" smtClean="0"/>
              <a:t>(4162) 209-533, 219-533,</a:t>
            </a:r>
            <a:r>
              <a:rPr lang="en-US" sz="1100" dirty="0" smtClean="0"/>
              <a:t> </a:t>
            </a:r>
            <a:endParaRPr lang="ru-RU" sz="1100" dirty="0" smtClean="0"/>
          </a:p>
          <a:p>
            <a:pPr marL="0" indent="0" algn="r">
              <a:spcBef>
                <a:spcPts val="0"/>
              </a:spcBef>
              <a:buNone/>
            </a:pPr>
            <a:r>
              <a:rPr lang="ru-RU" sz="1100" dirty="0" smtClean="0"/>
              <a:t>+</a:t>
            </a:r>
            <a:r>
              <a:rPr lang="ru-RU" sz="1100" dirty="0"/>
              <a:t>7 (929</a:t>
            </a:r>
            <a:r>
              <a:rPr lang="ru-RU" sz="1100" dirty="0" smtClean="0"/>
              <a:t>) </a:t>
            </a:r>
            <a:r>
              <a:rPr lang="ru-RU" sz="1100" dirty="0"/>
              <a:t>475-72-03;</a:t>
            </a:r>
          </a:p>
          <a:p>
            <a:pPr marL="0" indent="0" algn="r">
              <a:spcBef>
                <a:spcPts val="0"/>
              </a:spcBef>
              <a:buNone/>
            </a:pPr>
            <a:r>
              <a:rPr lang="zh-CN" altLang="en-US" sz="1100" dirty="0" smtClean="0"/>
              <a:t>邮箱</a:t>
            </a:r>
            <a:r>
              <a:rPr lang="zh-CN" altLang="en-US" sz="1100" dirty="0"/>
              <a:t>：</a:t>
            </a:r>
            <a:r>
              <a:rPr lang="ru-RU" sz="1100" dirty="0" smtClean="0"/>
              <a:t> </a:t>
            </a:r>
            <a:r>
              <a:rPr lang="en-US" sz="1100" dirty="0" smtClean="0"/>
              <a:t>ck-amur@yandex.ru</a:t>
            </a:r>
            <a:endParaRPr lang="en-US" sz="1100" dirty="0"/>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10295" y="5070140"/>
            <a:ext cx="5974498" cy="927352"/>
          </a:xfrm>
          <a:ln>
            <a:noFill/>
          </a:ln>
        </p:spPr>
        <p:txBody>
          <a:bodyPr>
            <a:noAutofit/>
          </a:bodyPr>
          <a:lstStyle/>
          <a:p>
            <a:pPr marL="0" indent="0" algn="just">
              <a:spcBef>
                <a:spcPts val="50"/>
              </a:spcBef>
              <a:buClr>
                <a:srgbClr val="0070C0"/>
              </a:buClr>
              <a:buNone/>
            </a:pPr>
            <a:r>
              <a:rPr lang="zh-CN" altLang="en-US" sz="1400" dirty="0"/>
              <a:t>能力中心的主要目标是向个人和法人提供农业领域的信息和咨询服务，包括个体私营农业公民和农</a:t>
            </a:r>
            <a:r>
              <a:rPr lang="zh-CN" altLang="en-US" sz="1400" dirty="0" smtClean="0"/>
              <a:t>民农</a:t>
            </a:r>
            <a:r>
              <a:rPr lang="zh-CN" altLang="en-US" sz="1400" dirty="0"/>
              <a:t>场主。</a:t>
            </a:r>
            <a:endParaRPr lang="ru-RU" sz="1400" dirty="0"/>
          </a:p>
        </p:txBody>
      </p:sp>
    </p:spTree>
    <p:extLst>
      <p:ext uri="{BB962C8B-B14F-4D97-AF65-F5344CB8AC3E}">
        <p14:creationId xmlns:p14="http://schemas.microsoft.com/office/powerpoint/2010/main" val="2195414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3</a:t>
            </a:r>
          </a:p>
        </p:txBody>
      </p:sp>
      <p:sp>
        <p:nvSpPr>
          <p:cNvPr id="32" name="Текст 2"/>
          <p:cNvSpPr>
            <a:spLocks noGrp="1"/>
          </p:cNvSpPr>
          <p:nvPr>
            <p:ph type="body" idx="1"/>
          </p:nvPr>
        </p:nvSpPr>
        <p:spPr>
          <a:xfrm>
            <a:off x="301923" y="1304764"/>
            <a:ext cx="8424936" cy="432048"/>
          </a:xfrm>
        </p:spPr>
        <p:txBody>
          <a:bodyPr>
            <a:noAutofit/>
          </a:bodyPr>
          <a:lstStyle/>
          <a:p>
            <a:r>
              <a:rPr lang="zh-CN" altLang="en-US" sz="1600" dirty="0">
                <a:solidFill>
                  <a:schemeClr val="accent6"/>
                </a:solidFill>
              </a:rPr>
              <a:t>阿穆尔州发展储备</a:t>
            </a:r>
            <a:endParaRPr lang="ru-RU" sz="1600" dirty="0">
              <a:solidFill>
                <a:schemeClr val="accent6"/>
              </a:solidFill>
            </a:endParaRPr>
          </a:p>
        </p:txBody>
      </p:sp>
      <p:sp>
        <p:nvSpPr>
          <p:cNvPr id="33" name="Объект 8"/>
          <p:cNvSpPr txBox="1">
            <a:spLocks/>
          </p:cNvSpPr>
          <p:nvPr/>
        </p:nvSpPr>
        <p:spPr>
          <a:xfrm>
            <a:off x="6331289" y="173681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ru-RU" sz="1100" dirty="0" smtClean="0"/>
              <a:t>675002, </a:t>
            </a:r>
            <a:r>
              <a:rPr lang="zh-CN" altLang="en-US" sz="1100" dirty="0" smtClean="0"/>
              <a:t>阿穆尔州</a:t>
            </a:r>
            <a:r>
              <a:rPr lang="ru-RU" sz="1100" dirty="0" smtClean="0"/>
              <a:t>,</a:t>
            </a:r>
          </a:p>
          <a:p>
            <a:pPr marL="0" indent="0" algn="r">
              <a:spcBef>
                <a:spcPts val="0"/>
              </a:spcBef>
              <a:buNone/>
            </a:pPr>
            <a:r>
              <a:rPr lang="zh-CN" altLang="en-US" sz="1100" dirty="0" smtClean="0"/>
              <a:t>布拉戈维申斯克市</a:t>
            </a:r>
            <a:r>
              <a:rPr lang="ru-RU" sz="1100" dirty="0" smtClean="0"/>
              <a:t>,</a:t>
            </a:r>
          </a:p>
          <a:p>
            <a:pPr marL="0" indent="0" algn="r">
              <a:spcBef>
                <a:spcPts val="0"/>
              </a:spcBef>
              <a:buNone/>
            </a:pPr>
            <a:r>
              <a:rPr lang="zh-CN" altLang="en-US" sz="1100" dirty="0" smtClean="0"/>
              <a:t>阿</a:t>
            </a:r>
            <a:r>
              <a:rPr lang="zh-CN" altLang="en-US" sz="1100" dirty="0"/>
              <a:t>穆尔</a:t>
            </a:r>
            <a:r>
              <a:rPr lang="zh-CN" altLang="en-US" sz="1100" dirty="0" smtClean="0"/>
              <a:t>街</a:t>
            </a:r>
            <a:r>
              <a:rPr lang="en-US" altLang="zh-CN" sz="1100" dirty="0" smtClean="0"/>
              <a:t>38</a:t>
            </a:r>
            <a:r>
              <a:rPr lang="zh-CN" altLang="en-US" sz="1100" dirty="0" smtClean="0"/>
              <a:t>号，办公室</a:t>
            </a:r>
            <a:r>
              <a:rPr lang="en-US" altLang="zh-CN" sz="1100" dirty="0" smtClean="0"/>
              <a:t>306-308</a:t>
            </a:r>
            <a:endParaRPr lang="ru-RU" sz="1100" dirty="0" smtClean="0"/>
          </a:p>
          <a:p>
            <a:pPr marL="0" indent="0" algn="r">
              <a:spcBef>
                <a:spcPts val="0"/>
              </a:spcBef>
              <a:buNone/>
            </a:pPr>
            <a:r>
              <a:rPr lang="zh-CN" altLang="en-US" sz="1100" dirty="0" smtClean="0"/>
              <a:t>电话</a:t>
            </a:r>
            <a:r>
              <a:rPr lang="zh-CN" altLang="en-US" sz="1100" dirty="0"/>
              <a:t>：</a:t>
            </a:r>
            <a:r>
              <a:rPr lang="ru-RU" sz="1100" dirty="0" smtClean="0"/>
              <a:t> </a:t>
            </a:r>
            <a:r>
              <a:rPr lang="ru-RU" sz="1100" dirty="0"/>
              <a:t>(4162) </a:t>
            </a:r>
            <a:r>
              <a:rPr lang="ru-RU" sz="1100" dirty="0" smtClean="0"/>
              <a:t>777-778;</a:t>
            </a:r>
            <a:endParaRPr lang="ru-RU" sz="1100" dirty="0"/>
          </a:p>
          <a:p>
            <a:pPr marL="0" indent="0" algn="r">
              <a:spcBef>
                <a:spcPts val="0"/>
              </a:spcBef>
              <a:buNone/>
            </a:pPr>
            <a:r>
              <a:rPr lang="zh-CN" altLang="en-US" sz="1100" dirty="0"/>
              <a:t>邮</a:t>
            </a:r>
            <a:r>
              <a:rPr lang="zh-CN" altLang="en-US" sz="1100" dirty="0" smtClean="0"/>
              <a:t>箱：</a:t>
            </a:r>
            <a:r>
              <a:rPr lang="en-US" sz="1100" dirty="0" err="1" smtClean="0"/>
              <a:t>frao.amurobl</a:t>
            </a:r>
            <a:r>
              <a:rPr lang="ru-RU" sz="1100" dirty="0" smtClean="0"/>
              <a:t>@mail.ru,</a:t>
            </a:r>
            <a:endParaRPr lang="ru-RU" sz="1100" dirty="0"/>
          </a:p>
          <a:p>
            <a:pPr marL="0" indent="0" algn="r" fontAlgn="base">
              <a:spcBef>
                <a:spcPts val="0"/>
              </a:spcBef>
              <a:buNone/>
            </a:pPr>
            <a:r>
              <a:rPr lang="en-US" sz="1100" dirty="0"/>
              <a:t>https://</a:t>
            </a:r>
            <a:r>
              <a:rPr lang="en-US" sz="1100" dirty="0" smtClean="0"/>
              <a:t>fond.amurobl.ru</a:t>
            </a: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09799" y="1757772"/>
            <a:ext cx="5974498" cy="927352"/>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smtClean="0"/>
              <a:t>就</a:t>
            </a:r>
            <a:r>
              <a:rPr lang="zh-CN" altLang="en-US" sz="1400" dirty="0"/>
              <a:t>国家对阿穆尔州工业实体和其他经济部门的支持措施提供一系列金融和咨询服</a:t>
            </a:r>
            <a:r>
              <a:rPr lang="zh-CN" altLang="en-US" sz="1400" dirty="0" smtClean="0"/>
              <a:t>务</a:t>
            </a:r>
            <a:r>
              <a:rPr lang="zh-CN" altLang="en-US" sz="1400" dirty="0"/>
              <a:t>以“单一窗口”形式</a:t>
            </a:r>
            <a:endParaRPr lang="en-US" altLang="zh-CN" sz="1400" dirty="0" smtClean="0"/>
          </a:p>
          <a:p>
            <a:pPr marL="180000" indent="-180000" algn="just">
              <a:spcBef>
                <a:spcPts val="50"/>
              </a:spcBef>
              <a:buClr>
                <a:srgbClr val="0070C0"/>
              </a:buClr>
              <a:buFont typeface="Wingdings" pitchFamily="2" charset="2"/>
              <a:buChar char="§"/>
            </a:pPr>
            <a:r>
              <a:rPr lang="zh-CN" altLang="en-US" sz="1400" dirty="0"/>
              <a:t>为购买技术设备、开发新产品和实施技术、开展营销活动、认证、许可证、专利注册、设计概算准备、设计和开发工作、可行性研究、组织</a:t>
            </a:r>
            <a:r>
              <a:rPr lang="en-US" altLang="zh-CN" sz="1400" dirty="0"/>
              <a:t>/</a:t>
            </a:r>
            <a:r>
              <a:rPr lang="zh-CN" altLang="en-US" sz="1400" dirty="0"/>
              <a:t>现代化提供优惠贷款生产零部件、购买木工设备、支付协议租赁下的部分首付款、当前活动框架内的融资费</a:t>
            </a:r>
            <a:r>
              <a:rPr lang="zh-CN" altLang="en-US" sz="1400" dirty="0" smtClean="0"/>
              <a:t>用</a:t>
            </a:r>
            <a:endParaRPr lang="en-US" altLang="zh-CN" sz="1400" dirty="0" smtClean="0"/>
          </a:p>
          <a:p>
            <a:pPr marL="180000" indent="-180000" algn="just">
              <a:spcBef>
                <a:spcPts val="50"/>
              </a:spcBef>
              <a:buClr>
                <a:srgbClr val="0070C0"/>
              </a:buClr>
              <a:buFont typeface="Wingdings" pitchFamily="2" charset="2"/>
              <a:buChar char="§"/>
            </a:pPr>
            <a:r>
              <a:rPr lang="zh-CN" altLang="en-US" sz="1400" dirty="0"/>
              <a:t>推动阿穆尔州</a:t>
            </a:r>
            <a:r>
              <a:rPr lang="zh-CN" altLang="en-US" sz="1400" dirty="0" smtClean="0"/>
              <a:t>新企业、</a:t>
            </a:r>
            <a:r>
              <a:rPr lang="zh-CN" altLang="en-US" sz="1400" dirty="0"/>
              <a:t>产业集群、经济特区和优先发展区开放发</a:t>
            </a:r>
            <a:r>
              <a:rPr lang="zh-CN" altLang="en-US" sz="1400" dirty="0" smtClean="0"/>
              <a:t>展</a:t>
            </a:r>
            <a:endParaRPr lang="ru-RU" altLang="zh-CN" sz="1400" dirty="0" smtClean="0"/>
          </a:p>
          <a:p>
            <a:pPr marL="180000" indent="-180000" algn="just">
              <a:spcBef>
                <a:spcPts val="50"/>
              </a:spcBef>
              <a:buClr>
                <a:srgbClr val="0070C0"/>
              </a:buClr>
              <a:buFont typeface="Wingdings" pitchFamily="2" charset="2"/>
              <a:buChar char="§"/>
            </a:pPr>
            <a:r>
              <a:rPr lang="zh-CN" altLang="en-US" sz="1400" dirty="0"/>
              <a:t>储备控制财务支持资金的用途和偿还情况，并监控项目的实施和抵押物的状况</a:t>
            </a:r>
            <a:endParaRPr lang="ru-RU" sz="1400" u="sng" dirty="0"/>
          </a:p>
        </p:txBody>
      </p:sp>
      <p:sp>
        <p:nvSpPr>
          <p:cNvPr id="20" name="Текст 2"/>
          <p:cNvSpPr>
            <a:spLocks noGrp="1"/>
          </p:cNvSpPr>
          <p:nvPr>
            <p:ph type="body" idx="1"/>
          </p:nvPr>
        </p:nvSpPr>
        <p:spPr>
          <a:xfrm>
            <a:off x="318827" y="4545124"/>
            <a:ext cx="8424936" cy="432048"/>
          </a:xfrm>
        </p:spPr>
        <p:txBody>
          <a:bodyPr>
            <a:noAutofit/>
          </a:bodyPr>
          <a:lstStyle/>
          <a:p>
            <a:r>
              <a:rPr lang="ru-RU" sz="1600" dirty="0" smtClean="0">
                <a:solidFill>
                  <a:schemeClr val="accent6"/>
                </a:solidFill>
              </a:rPr>
              <a:t>«</a:t>
            </a:r>
            <a:r>
              <a:rPr lang="zh-CN" altLang="en-US" sz="1600" dirty="0" smtClean="0">
                <a:solidFill>
                  <a:schemeClr val="accent6"/>
                </a:solidFill>
              </a:rPr>
              <a:t>“阿穆尔”远东发</a:t>
            </a:r>
            <a:r>
              <a:rPr lang="zh-CN" altLang="en-US" sz="1600" dirty="0">
                <a:solidFill>
                  <a:schemeClr val="accent6"/>
                </a:solidFill>
              </a:rPr>
              <a:t>展集</a:t>
            </a:r>
            <a:r>
              <a:rPr lang="zh-CN" altLang="en-US" sz="1600" dirty="0" smtClean="0">
                <a:solidFill>
                  <a:schemeClr val="accent6"/>
                </a:solidFill>
              </a:rPr>
              <a:t>团</a:t>
            </a:r>
            <a:r>
              <a:rPr lang="ru-RU" sz="1600" dirty="0" smtClean="0">
                <a:solidFill>
                  <a:schemeClr val="accent6"/>
                </a:solidFill>
              </a:rPr>
              <a:t>»</a:t>
            </a:r>
            <a:r>
              <a:rPr lang="zh-CN" altLang="en-US" sz="1600" dirty="0" smtClean="0">
                <a:solidFill>
                  <a:schemeClr val="accent6"/>
                </a:solidFill>
              </a:rPr>
              <a:t>有限公司</a:t>
            </a:r>
            <a:endParaRPr lang="ru-RU" sz="1600" dirty="0">
              <a:solidFill>
                <a:schemeClr val="accent6"/>
              </a:solidFill>
            </a:endParaRPr>
          </a:p>
        </p:txBody>
      </p:sp>
      <p:sp>
        <p:nvSpPr>
          <p:cNvPr id="25" name="Объект 8"/>
          <p:cNvSpPr txBox="1">
            <a:spLocks/>
          </p:cNvSpPr>
          <p:nvPr/>
        </p:nvSpPr>
        <p:spPr>
          <a:xfrm>
            <a:off x="6348193" y="497717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smtClean="0"/>
              <a:t>67500</a:t>
            </a:r>
            <a:r>
              <a:rPr lang="ru-RU" altLang="zh-CN" sz="1100" dirty="0" smtClean="0"/>
              <a:t>4</a:t>
            </a:r>
            <a:r>
              <a:rPr lang="en-US" altLang="zh-CN" sz="1100" dirty="0" smtClean="0"/>
              <a:t>, </a:t>
            </a:r>
            <a:r>
              <a:rPr lang="zh-CN" altLang="en-US" sz="1100" dirty="0"/>
              <a:t>阿穆尔州</a:t>
            </a:r>
            <a:r>
              <a:rPr lang="en-US" altLang="zh-CN" sz="1100" dirty="0"/>
              <a:t>,</a:t>
            </a:r>
          </a:p>
          <a:p>
            <a:pPr marL="0" indent="0" algn="r">
              <a:spcBef>
                <a:spcPts val="0"/>
              </a:spcBef>
              <a:buNone/>
            </a:pPr>
            <a:r>
              <a:rPr lang="zh-CN" altLang="en-US" sz="1100" dirty="0"/>
              <a:t>布拉戈维申斯克市</a:t>
            </a:r>
            <a:r>
              <a:rPr lang="en-US" altLang="zh-CN" sz="1100" dirty="0"/>
              <a:t>,</a:t>
            </a:r>
          </a:p>
          <a:p>
            <a:pPr marL="0" indent="0" algn="r">
              <a:spcBef>
                <a:spcPts val="0"/>
              </a:spcBef>
              <a:buNone/>
            </a:pPr>
            <a:r>
              <a:rPr lang="zh-CN" altLang="en-US" sz="1100" dirty="0"/>
              <a:t>阿穆尔街</a:t>
            </a:r>
            <a:r>
              <a:rPr lang="en-US" altLang="zh-CN" sz="1100" dirty="0"/>
              <a:t>38</a:t>
            </a:r>
            <a:r>
              <a:rPr lang="zh-CN" altLang="en-US" sz="1100" dirty="0"/>
              <a:t>号，办公室</a:t>
            </a:r>
            <a:r>
              <a:rPr lang="en-US" altLang="zh-CN" sz="1100" dirty="0" smtClean="0"/>
              <a:t>315</a:t>
            </a:r>
            <a:endParaRPr lang="en-US" altLang="zh-CN" sz="1100" dirty="0"/>
          </a:p>
          <a:p>
            <a:pPr marL="0" indent="0" algn="r">
              <a:spcBef>
                <a:spcPts val="0"/>
              </a:spcBef>
              <a:buNone/>
            </a:pPr>
            <a:r>
              <a:rPr lang="zh-CN" altLang="en-US" sz="1100" dirty="0"/>
              <a:t>电</a:t>
            </a:r>
            <a:r>
              <a:rPr lang="zh-CN" altLang="en-US" sz="1100" dirty="0" smtClean="0"/>
              <a:t>话：</a:t>
            </a:r>
            <a:r>
              <a:rPr lang="ru-RU" sz="1100" dirty="0" smtClean="0"/>
              <a:t>8 (914) 610-01-21,</a:t>
            </a:r>
            <a:endParaRPr lang="ru-RU" sz="1100" dirty="0"/>
          </a:p>
          <a:p>
            <a:pPr marL="0" indent="0" algn="r">
              <a:spcBef>
                <a:spcPts val="0"/>
              </a:spcBef>
              <a:buNone/>
            </a:pPr>
            <a:r>
              <a:rPr lang="zh-CN" altLang="en-US" sz="1100" dirty="0"/>
              <a:t>邮</a:t>
            </a:r>
            <a:r>
              <a:rPr lang="zh-CN" altLang="en-US" sz="1100" dirty="0" smtClean="0"/>
              <a:t>箱：</a:t>
            </a:r>
            <a:r>
              <a:rPr lang="en-US" sz="1100" dirty="0" smtClean="0"/>
              <a:t>info.amurskaya@erdc.ru</a:t>
            </a:r>
          </a:p>
          <a:p>
            <a:pPr marL="0" indent="0" algn="r">
              <a:spcBef>
                <a:spcPts val="0"/>
              </a:spcBef>
              <a:buNone/>
            </a:pPr>
            <a:r>
              <a:rPr lang="en-US" sz="1100" dirty="0"/>
              <a:t>https://erdc.ru/dzo/ooo-uk-amurskaya/</a:t>
            </a:r>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26703" y="4998132"/>
            <a:ext cx="5974498" cy="927352"/>
          </a:xfrm>
          <a:ln>
            <a:noFill/>
          </a:ln>
        </p:spPr>
        <p:txBody>
          <a:bodyPr>
            <a:noAutofit/>
          </a:bodyPr>
          <a:lstStyle/>
          <a:p>
            <a:pPr marL="0" indent="0" algn="just">
              <a:spcBef>
                <a:spcPts val="50"/>
              </a:spcBef>
              <a:buClr>
                <a:srgbClr val="0070C0"/>
              </a:buClr>
              <a:buNone/>
            </a:pPr>
            <a:r>
              <a:rPr lang="en-US" altLang="zh-CN" sz="1400" dirty="0" smtClean="0"/>
              <a:t>«</a:t>
            </a:r>
            <a:r>
              <a:rPr lang="zh-CN" altLang="en-US" sz="1400" dirty="0" smtClean="0"/>
              <a:t>“阿</a:t>
            </a:r>
            <a:r>
              <a:rPr lang="zh-CN" altLang="en-US" sz="1400" dirty="0"/>
              <a:t>穆尔”远东发展集团</a:t>
            </a:r>
            <a:r>
              <a:rPr lang="en-US" altLang="zh-CN" sz="1400" dirty="0"/>
              <a:t>»</a:t>
            </a:r>
            <a:r>
              <a:rPr lang="zh-CN" altLang="en-US" sz="1400" dirty="0"/>
              <a:t>有限公司是阿穆尔州超前发展区的管理公司</a:t>
            </a:r>
            <a:r>
              <a:rPr lang="zh-CN" altLang="en-US" sz="1400" dirty="0" smtClean="0"/>
              <a:t>。</a:t>
            </a:r>
            <a:endParaRPr lang="en-US" altLang="zh-CN" sz="1400" dirty="0" smtClean="0"/>
          </a:p>
          <a:p>
            <a:pPr marL="0" indent="0" algn="just">
              <a:spcBef>
                <a:spcPts val="50"/>
              </a:spcBef>
              <a:buClr>
                <a:srgbClr val="0070C0"/>
              </a:buClr>
              <a:buNone/>
            </a:pPr>
            <a:r>
              <a:rPr lang="zh-CN" altLang="en-US" sz="1400" dirty="0" smtClean="0"/>
              <a:t>阿</a:t>
            </a:r>
            <a:r>
              <a:rPr lang="zh-CN" altLang="en-US" sz="1400" dirty="0"/>
              <a:t>穆尔州</a:t>
            </a:r>
            <a:r>
              <a:rPr lang="zh-CN" altLang="en-US" sz="1400" dirty="0" smtClean="0"/>
              <a:t>超前发展区是阿</a:t>
            </a:r>
            <a:r>
              <a:rPr lang="zh-CN" altLang="en-US" sz="1400" dirty="0"/>
              <a:t>穆尔州领土的一部分，为开展商业和其他类型的活动建立了特殊的法律制度，旨在创造有利于吸引投资者和确保社会经济领域发展的条件加快的步伐。</a:t>
            </a:r>
            <a:endParaRPr lang="ru-RU" sz="1400" dirty="0"/>
          </a:p>
        </p:txBody>
      </p:sp>
    </p:spTree>
    <p:extLst>
      <p:ext uri="{BB962C8B-B14F-4D97-AF65-F5344CB8AC3E}">
        <p14:creationId xmlns:p14="http://schemas.microsoft.com/office/powerpoint/2010/main" val="2273291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447" y="3753036"/>
            <a:ext cx="4555008" cy="2923877"/>
          </a:xfrm>
          <a:prstGeom prst="rect">
            <a:avLst/>
          </a:prstGeom>
          <a:noFill/>
        </p:spPr>
        <p:txBody>
          <a:bodyPr wrap="square" rtlCol="0">
            <a:spAutoFit/>
          </a:bodyPr>
          <a:lstStyle/>
          <a:p>
            <a:endParaRPr lang="ru-RU" sz="1200" b="1" dirty="0">
              <a:solidFill>
                <a:srgbClr val="0070C0"/>
              </a:solidFill>
            </a:endParaRPr>
          </a:p>
          <a:p>
            <a:pPr lvl="0"/>
            <a:r>
              <a:rPr lang="zh-CN" altLang="en-US" sz="1600" b="1" dirty="0">
                <a:solidFill>
                  <a:srgbClr val="1F497D">
                    <a:lumMod val="60000"/>
                    <a:lumOff val="40000"/>
                  </a:srgbClr>
                </a:solidFill>
              </a:rPr>
              <a:t>布拉戈维申斯克市投资和经济发展局</a:t>
            </a:r>
            <a:endParaRPr lang="en-US" altLang="zh-CN" sz="1600" b="1" dirty="0">
              <a:solidFill>
                <a:srgbClr val="1F497D">
                  <a:lumMod val="60000"/>
                  <a:lumOff val="40000"/>
                </a:srgbClr>
              </a:solidFill>
            </a:endParaRPr>
          </a:p>
          <a:p>
            <a:pPr lvl="0"/>
            <a:endParaRPr lang="ru-RU" sz="1200" b="1" dirty="0">
              <a:solidFill>
                <a:srgbClr val="0070C0"/>
              </a:solidFill>
            </a:endParaRPr>
          </a:p>
          <a:p>
            <a:pPr lvl="0"/>
            <a:r>
              <a:rPr lang="zh-CN" altLang="en-US" sz="1200" dirty="0">
                <a:solidFill>
                  <a:prstClr val="black"/>
                </a:solidFill>
              </a:rPr>
              <a:t>阿穆尔州布拉戈维申斯克市列宁大街</a:t>
            </a:r>
            <a:r>
              <a:rPr lang="ru-RU" sz="1200" dirty="0">
                <a:solidFill>
                  <a:prstClr val="black"/>
                </a:solidFill>
              </a:rPr>
              <a:t>131</a:t>
            </a:r>
            <a:r>
              <a:rPr lang="zh-CN" altLang="en-US" sz="1200" dirty="0">
                <a:solidFill>
                  <a:prstClr val="black"/>
                </a:solidFill>
              </a:rPr>
              <a:t>号</a:t>
            </a:r>
            <a:endParaRPr lang="en-US" altLang="zh-CN" sz="1200" dirty="0">
              <a:solidFill>
                <a:prstClr val="black"/>
              </a:solidFill>
            </a:endParaRPr>
          </a:p>
          <a:p>
            <a:pPr lvl="0"/>
            <a:endParaRPr lang="ru-RU" sz="1200" dirty="0">
              <a:solidFill>
                <a:prstClr val="black"/>
              </a:solidFill>
            </a:endParaRPr>
          </a:p>
          <a:p>
            <a:pPr lvl="0"/>
            <a:r>
              <a:rPr lang="zh-CN" altLang="en-US" sz="1200" dirty="0">
                <a:solidFill>
                  <a:prstClr val="black"/>
                </a:solidFill>
              </a:rPr>
              <a:t>布拉戈维申斯克市投资和经济发展局局长索科洛夫斯卡娅叶琳娜亚历山大罗夫娜。</a:t>
            </a:r>
            <a:endParaRPr lang="en-US" altLang="zh-CN" sz="1200" dirty="0">
              <a:solidFill>
                <a:prstClr val="black"/>
              </a:solidFill>
            </a:endParaRPr>
          </a:p>
          <a:p>
            <a:pPr lvl="0"/>
            <a:r>
              <a:rPr lang="zh-CN" altLang="en-US" sz="1200" dirty="0">
                <a:solidFill>
                  <a:prstClr val="black"/>
                </a:solidFill>
              </a:rPr>
              <a:t>电话：</a:t>
            </a:r>
            <a:r>
              <a:rPr lang="ru-RU" sz="1200" dirty="0">
                <a:solidFill>
                  <a:prstClr val="black"/>
                </a:solidFill>
              </a:rPr>
              <a:t> +7 (4162) 233-900</a:t>
            </a:r>
          </a:p>
          <a:p>
            <a:pPr lvl="0"/>
            <a:endParaRPr lang="ru-RU" sz="1200" dirty="0">
              <a:solidFill>
                <a:prstClr val="black"/>
              </a:solidFill>
            </a:endParaRPr>
          </a:p>
          <a:p>
            <a:pPr lvl="0"/>
            <a:r>
              <a:rPr lang="zh-CN" altLang="en-US" sz="1200" dirty="0">
                <a:solidFill>
                  <a:prstClr val="black"/>
                </a:solidFill>
              </a:rPr>
              <a:t>布拉戈维申斯克市投资和经济发展局</a:t>
            </a:r>
            <a:r>
              <a:rPr lang="en-US" altLang="zh-CN" sz="1200" dirty="0">
                <a:solidFill>
                  <a:prstClr val="black"/>
                </a:solidFill>
              </a:rPr>
              <a:t> – </a:t>
            </a:r>
            <a:r>
              <a:rPr lang="zh-CN" altLang="en-US" sz="1200" dirty="0">
                <a:solidFill>
                  <a:prstClr val="black"/>
                </a:solidFill>
              </a:rPr>
              <a:t>办公室</a:t>
            </a:r>
            <a:r>
              <a:rPr lang="en-US" altLang="zh-CN" sz="1200" dirty="0">
                <a:solidFill>
                  <a:prstClr val="black"/>
                </a:solidFill>
              </a:rPr>
              <a:t>105</a:t>
            </a:r>
            <a:r>
              <a:rPr lang="zh-CN" altLang="en-US" sz="1200" dirty="0">
                <a:solidFill>
                  <a:prstClr val="black"/>
                </a:solidFill>
              </a:rPr>
              <a:t>号。</a:t>
            </a:r>
            <a:endParaRPr lang="en-US" altLang="zh-CN" sz="1200" dirty="0">
              <a:solidFill>
                <a:prstClr val="black"/>
              </a:solidFill>
            </a:endParaRPr>
          </a:p>
          <a:p>
            <a:pPr lvl="0"/>
            <a:r>
              <a:rPr lang="zh-CN" altLang="en-US" sz="1200" dirty="0">
                <a:solidFill>
                  <a:prstClr val="black"/>
                </a:solidFill>
              </a:rPr>
              <a:t>电话：</a:t>
            </a:r>
            <a:r>
              <a:rPr lang="ru-RU" sz="1200" dirty="0">
                <a:solidFill>
                  <a:prstClr val="black"/>
                </a:solidFill>
              </a:rPr>
              <a:t> +7 (4162) 233-911, +7 (4162) 233-912, +7 (4162) 233-91</a:t>
            </a:r>
            <a:r>
              <a:rPr lang="en-US" altLang="zh-CN" sz="1200" dirty="0">
                <a:solidFill>
                  <a:prstClr val="black"/>
                </a:solidFill>
              </a:rPr>
              <a:t>3</a:t>
            </a:r>
            <a:endParaRPr lang="ru-RU" sz="1200" dirty="0">
              <a:solidFill>
                <a:prstClr val="black"/>
              </a:solidFill>
            </a:endParaRPr>
          </a:p>
          <a:p>
            <a:pPr lvl="0"/>
            <a:endParaRPr lang="ru-RU" sz="1200" dirty="0">
              <a:solidFill>
                <a:prstClr val="black"/>
              </a:solidFill>
            </a:endParaRPr>
          </a:p>
          <a:p>
            <a:pPr lvl="0"/>
            <a:r>
              <a:rPr lang="zh-CN" altLang="en-US" sz="1200" dirty="0">
                <a:solidFill>
                  <a:prstClr val="black"/>
                </a:solidFill>
              </a:rPr>
              <a:t>邮箱</a:t>
            </a:r>
            <a:r>
              <a:rPr lang="en-US" sz="1200" dirty="0">
                <a:solidFill>
                  <a:prstClr val="black"/>
                </a:solidFill>
              </a:rPr>
              <a:t>: otdel.opin@admblag.ru</a:t>
            </a:r>
            <a:endParaRPr lang="ru-RU" sz="1200" dirty="0">
              <a:solidFill>
                <a:prstClr val="black"/>
              </a:solidFill>
            </a:endParaRPr>
          </a:p>
          <a:p>
            <a:pPr lvl="0"/>
            <a:endParaRPr lang="ru-RU" sz="1200" dirty="0">
              <a:solidFill>
                <a:prstClr val="black"/>
              </a:solidFill>
            </a:endParaRPr>
          </a:p>
          <a:p>
            <a:pPr lvl="0"/>
            <a:r>
              <a:rPr lang="zh-CN" altLang="en-US" sz="1200" dirty="0">
                <a:solidFill>
                  <a:prstClr val="black"/>
                </a:solidFill>
              </a:rPr>
              <a:t>网址</a:t>
            </a:r>
            <a:r>
              <a:rPr lang="en-US" altLang="zh-CN" sz="1200" dirty="0">
                <a:solidFill>
                  <a:prstClr val="black"/>
                </a:solidFill>
              </a:rPr>
              <a:t>: </a:t>
            </a:r>
            <a:r>
              <a:rPr lang="ru-RU" sz="1200" dirty="0" smtClean="0">
                <a:solidFill>
                  <a:prstClr val="black"/>
                </a:solidFill>
              </a:rPr>
              <a:t>www.admblag.ru</a:t>
            </a:r>
            <a:endParaRPr lang="ru-RU" sz="1200" dirty="0">
              <a:solidFill>
                <a:prstClr val="black"/>
              </a:solidFill>
            </a:endParaRPr>
          </a:p>
        </p:txBody>
      </p:sp>
      <p:sp>
        <p:nvSpPr>
          <p:cNvPr id="9" name="TextBox 8">
            <a:extLst>
              <a:ext uri="{FF2B5EF4-FFF2-40B4-BE49-F238E27FC236}">
                <a16:creationId xmlns="" xmlns:a16="http://schemas.microsoft.com/office/drawing/2014/main" id="{AFD7DD87-FE3C-4F42-8905-CFC05D4B371C}"/>
              </a:ext>
            </a:extLst>
          </p:cNvPr>
          <p:cNvSpPr txBox="1"/>
          <p:nvPr/>
        </p:nvSpPr>
        <p:spPr>
          <a:xfrm>
            <a:off x="398785" y="1417174"/>
            <a:ext cx="8136904" cy="2539157"/>
          </a:xfrm>
          <a:prstGeom prst="rect">
            <a:avLst/>
          </a:prstGeom>
          <a:noFill/>
        </p:spPr>
        <p:txBody>
          <a:bodyPr wrap="square" rtlCol="0">
            <a:spAutoFit/>
          </a:bodyPr>
          <a:lstStyle/>
          <a:p>
            <a:r>
              <a:rPr lang="zh-CN" altLang="en-US" sz="1600" b="1" dirty="0">
                <a:solidFill>
                  <a:schemeClr val="accent6">
                    <a:lumMod val="75000"/>
                  </a:schemeClr>
                </a:solidFill>
              </a:rPr>
              <a:t>联系人</a:t>
            </a:r>
          </a:p>
          <a:p>
            <a:endParaRPr lang="ru-RU" sz="500" b="1" dirty="0">
              <a:solidFill>
                <a:schemeClr val="accent6">
                  <a:lumMod val="75000"/>
                </a:schemeClr>
              </a:solidFill>
            </a:endParaRPr>
          </a:p>
          <a:p>
            <a:endParaRPr lang="zh-CN" altLang="en-US" sz="1200" dirty="0"/>
          </a:p>
          <a:p>
            <a:r>
              <a:rPr lang="zh-CN" altLang="en-US" sz="1400" dirty="0"/>
              <a:t>布拉戈维申斯克市副市</a:t>
            </a:r>
            <a:r>
              <a:rPr lang="zh-CN" altLang="en-US" sz="1400" dirty="0" smtClean="0"/>
              <a:t>长，负责投资卡</a:t>
            </a:r>
            <a:r>
              <a:rPr lang="zh-CN" altLang="en-US" sz="1400" dirty="0"/>
              <a:t>拉什尼科夫</a:t>
            </a:r>
            <a:r>
              <a:rPr lang="en-US" altLang="zh-CN" sz="1400" dirty="0" smtClean="0"/>
              <a:t>·</a:t>
            </a:r>
            <a:r>
              <a:rPr lang="zh-CN" altLang="en-US" sz="1400" dirty="0"/>
              <a:t> 亚历山大  </a:t>
            </a:r>
            <a:r>
              <a:rPr lang="en-US" altLang="zh-CN" sz="1400" dirty="0" smtClean="0"/>
              <a:t>·</a:t>
            </a:r>
            <a:r>
              <a:rPr lang="zh-CN" altLang="en-US" sz="1400" dirty="0"/>
              <a:t>谢尔格耶维奇 ，电话：</a:t>
            </a:r>
            <a:r>
              <a:rPr lang="en-US" altLang="zh-CN" sz="1400" dirty="0"/>
              <a:t>233-714</a:t>
            </a:r>
          </a:p>
          <a:p>
            <a:endParaRPr lang="en-US" altLang="zh-CN" sz="1400" dirty="0"/>
          </a:p>
          <a:p>
            <a:r>
              <a:rPr lang="zh-CN" altLang="en-US" sz="1400" dirty="0"/>
              <a:t>布拉戈维申斯克行政管理建筑和城市规划系主任克罗列韦茨基</a:t>
            </a:r>
            <a:r>
              <a:rPr lang="en-US" altLang="zh-CN" sz="1400" dirty="0"/>
              <a:t>·</a:t>
            </a:r>
            <a:r>
              <a:rPr lang="zh-CN" altLang="en-US" sz="1400" dirty="0"/>
              <a:t>安德列伊</a:t>
            </a:r>
            <a:r>
              <a:rPr lang="en-US" altLang="zh-CN" sz="1400" dirty="0"/>
              <a:t>·</a:t>
            </a:r>
            <a:r>
              <a:rPr lang="zh-CN" altLang="en-US" sz="1400" dirty="0"/>
              <a:t>阿纳托利叶维奇，电话：  </a:t>
            </a:r>
            <a:r>
              <a:rPr lang="en-US" altLang="zh-CN" sz="1400" dirty="0"/>
              <a:t>233-817, 233-815</a:t>
            </a:r>
          </a:p>
          <a:p>
            <a:endParaRPr lang="en-US" altLang="zh-CN" sz="1400" dirty="0"/>
          </a:p>
          <a:p>
            <a:r>
              <a:rPr lang="zh-CN" altLang="en-US" sz="1400" dirty="0"/>
              <a:t>布拉戈维申斯克市政府土地管理局负责人</a:t>
            </a:r>
            <a:r>
              <a:rPr lang="zh-CN" altLang="en-US" sz="1400" dirty="0" smtClean="0"/>
              <a:t>西</a:t>
            </a:r>
            <a:r>
              <a:rPr lang="zh-CN" altLang="en-US" sz="1400" dirty="0"/>
              <a:t>波卡列娃</a:t>
            </a:r>
            <a:r>
              <a:rPr lang="en-US" altLang="zh-CN" sz="1400" dirty="0"/>
              <a:t>·</a:t>
            </a:r>
            <a:r>
              <a:rPr lang="zh-CN" altLang="en-US" sz="1400" dirty="0"/>
              <a:t>奥莉加</a:t>
            </a:r>
            <a:r>
              <a:rPr lang="en-US" altLang="zh-CN" sz="1400" dirty="0"/>
              <a:t>·</a:t>
            </a:r>
            <a:r>
              <a:rPr lang="zh-CN" altLang="en-US" sz="1400" dirty="0"/>
              <a:t>米海洛夫</a:t>
            </a:r>
            <a:r>
              <a:rPr lang="zh-CN" altLang="en-US" sz="1400" dirty="0" smtClean="0"/>
              <a:t>娜，</a:t>
            </a:r>
            <a:r>
              <a:rPr lang="zh-CN" altLang="en-US" sz="1400" dirty="0"/>
              <a:t>电话： </a:t>
            </a:r>
            <a:r>
              <a:rPr lang="en-US" altLang="zh-CN" sz="1400" dirty="0" smtClean="0"/>
              <a:t>233-861</a:t>
            </a:r>
            <a:endParaRPr lang="en-US" altLang="zh-CN" sz="1400" dirty="0"/>
          </a:p>
          <a:p>
            <a:endParaRPr lang="en-US" altLang="zh-CN" sz="1400" dirty="0"/>
          </a:p>
          <a:p>
            <a:r>
              <a:rPr lang="zh-CN" altLang="en-US" sz="1400" dirty="0"/>
              <a:t>布拉戈维申斯克市市政机构财产管理委员会主席博格达诺娃</a:t>
            </a:r>
            <a:r>
              <a:rPr lang="en-US" altLang="zh-CN" sz="1400" dirty="0"/>
              <a:t>·</a:t>
            </a:r>
            <a:r>
              <a:rPr lang="zh-CN" altLang="en-US" sz="1400" dirty="0"/>
              <a:t>奥莉加</a:t>
            </a:r>
            <a:r>
              <a:rPr lang="en-US" altLang="zh-CN" sz="1400" dirty="0"/>
              <a:t>·</a:t>
            </a:r>
            <a:r>
              <a:rPr lang="zh-CN" altLang="en-US" sz="1400" dirty="0"/>
              <a:t>阿利别尔托弗娜 ，电话： </a:t>
            </a:r>
            <a:r>
              <a:rPr lang="en-US" altLang="zh-CN" sz="1400" dirty="0"/>
              <a:t>223-701</a:t>
            </a:r>
          </a:p>
          <a:p>
            <a:endParaRPr lang="ru-RU" sz="1400" b="1" dirty="0">
              <a:solidFill>
                <a:srgbClr val="0070C0"/>
              </a:solidFill>
            </a:endParaRPr>
          </a:p>
        </p:txBody>
      </p:sp>
      <p:pic>
        <p:nvPicPr>
          <p:cNvPr id="1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395536" y="188639"/>
            <a:ext cx="8784976" cy="584775"/>
          </a:xfrm>
          <a:prstGeom prst="rect">
            <a:avLst/>
          </a:prstGeom>
          <a:noFill/>
        </p:spPr>
        <p:txBody>
          <a:bodyPr wrap="square" rtlCol="0">
            <a:spAutoFit/>
          </a:bodyPr>
          <a:lstStyle/>
          <a:p>
            <a:r>
              <a:rPr lang="zh-CN" altLang="en-US" sz="3200" b="1" dirty="0">
                <a:solidFill>
                  <a:schemeClr val="bg1"/>
                </a:solidFill>
              </a:rPr>
              <a:t>投资商和企业家指南</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4</a:t>
            </a:r>
          </a:p>
        </p:txBody>
      </p:sp>
      <p:pic>
        <p:nvPicPr>
          <p:cNvPr id="1027" name="Picture 3" descr="C:\Users\DailideDA\Desktop\qr-cod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089" y="3861048"/>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14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t="19167" r="25000" b="27284"/>
          <a:stretch/>
        </p:blipFill>
        <p:spPr bwMode="auto">
          <a:xfrm>
            <a:off x="0" y="1592795"/>
            <a:ext cx="9144000" cy="367240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821307"/>
            <a:ext cx="9144000" cy="121538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07604" y="3095929"/>
            <a:ext cx="7128792" cy="646331"/>
          </a:xfrm>
          <a:prstGeom prst="rect">
            <a:avLst/>
          </a:prstGeom>
          <a:noFill/>
        </p:spPr>
        <p:txBody>
          <a:bodyPr wrap="square" rtlCol="0">
            <a:spAutoFit/>
          </a:bodyPr>
          <a:lstStyle/>
          <a:p>
            <a:pPr algn="ctr"/>
            <a:r>
              <a:rPr lang="zh-CN" altLang="en-US" sz="3600" b="1" dirty="0">
                <a:solidFill>
                  <a:schemeClr val="bg1"/>
                </a:solidFill>
              </a:rPr>
              <a:t>欢迎来布拉戈维申斯克市！</a:t>
            </a:r>
          </a:p>
        </p:txBody>
      </p:sp>
    </p:spTree>
    <p:extLst>
      <p:ext uri="{BB962C8B-B14F-4D97-AF65-F5344CB8AC3E}">
        <p14:creationId xmlns:p14="http://schemas.microsoft.com/office/powerpoint/2010/main" val="783939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 y="0"/>
            <a:ext cx="9147058" cy="686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6</a:t>
            </a:r>
          </a:p>
        </p:txBody>
      </p:sp>
    </p:spTree>
    <p:extLst>
      <p:ext uri="{BB962C8B-B14F-4D97-AF65-F5344CB8AC3E}">
        <p14:creationId xmlns:p14="http://schemas.microsoft.com/office/powerpoint/2010/main" val="269941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Безымянный.jpg"/>
          <p:cNvPicPr>
            <a:picLocks noChangeAspect="1" noChangeArrowheads="1"/>
          </p:cNvPicPr>
          <p:nvPr/>
        </p:nvPicPr>
        <p:blipFill rotWithShape="1">
          <a:blip r:embed="rId2">
            <a:extLst>
              <a:ext uri="{28A0092B-C50C-407E-A947-70E740481C1C}">
                <a14:useLocalDpi xmlns:a14="http://schemas.microsoft.com/office/drawing/2010/main" val="0"/>
              </a:ext>
            </a:extLst>
          </a:blip>
          <a:srcRect t="19374" b="34369"/>
          <a:stretch/>
        </p:blipFill>
        <p:spPr bwMode="auto">
          <a:xfrm>
            <a:off x="1" y="-1"/>
            <a:ext cx="6768000" cy="118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istockphoto-1201719417-1024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001" y="0"/>
            <a:ext cx="2375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emblem-ma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564" y="16476"/>
            <a:ext cx="1146438" cy="11715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251520" y="356016"/>
            <a:ext cx="4464496" cy="492443"/>
          </a:xfrm>
          <a:prstGeom prst="rect">
            <a:avLst/>
          </a:prstGeom>
          <a:noFill/>
        </p:spPr>
        <p:txBody>
          <a:bodyPr wrap="square" rtlCol="0">
            <a:spAutoFit/>
          </a:bodyPr>
          <a:lstStyle/>
          <a:p>
            <a:pPr lvl="0"/>
            <a:r>
              <a:rPr lang="zh-CN" altLang="en-US" sz="2600" b="1" dirty="0">
                <a:solidFill>
                  <a:prstClr val="white"/>
                </a:solidFill>
              </a:rPr>
              <a:t>布拉戈维申斯克简介</a:t>
            </a:r>
          </a:p>
        </p:txBody>
      </p:sp>
      <p:pic>
        <p:nvPicPr>
          <p:cNvPr id="7" name="Рисунок 6" descr="C:\Users\User\Desktop\Амурская область карта.png"/>
          <p:cNvPicPr/>
          <p:nvPr/>
        </p:nvPicPr>
        <p:blipFill rotWithShape="1">
          <a:blip r:embed="rId5">
            <a:extLst>
              <a:ext uri="{28A0092B-C50C-407E-A947-70E740481C1C}">
                <a14:useLocalDpi xmlns:a14="http://schemas.microsoft.com/office/drawing/2010/main" val="0"/>
              </a:ext>
            </a:extLst>
          </a:blip>
          <a:srcRect l="11129" t="19317" r="36944" b="20789"/>
          <a:stretch/>
        </p:blipFill>
        <p:spPr bwMode="auto">
          <a:xfrm>
            <a:off x="251520" y="1268760"/>
            <a:ext cx="3960440" cy="3024336"/>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578152" y="1410998"/>
            <a:ext cx="4386336" cy="5073697"/>
          </a:xfrm>
          <a:prstGeom prst="rect">
            <a:avLst/>
          </a:prstGeom>
          <a:noFill/>
        </p:spPr>
        <p:txBody>
          <a:bodyPr wrap="square" rtlCol="0">
            <a:spAutoFit/>
          </a:bodyPr>
          <a:lstStyle/>
          <a:p>
            <a:pPr lvl="0" algn="just">
              <a:spcAft>
                <a:spcPts val="300"/>
              </a:spcAft>
            </a:pPr>
            <a:r>
              <a:rPr lang="zh-CN" altLang="en-US" sz="1400" b="1" dirty="0">
                <a:solidFill>
                  <a:srgbClr val="0070C0"/>
                </a:solidFill>
              </a:rPr>
              <a:t>建立时间</a:t>
            </a:r>
            <a:r>
              <a:rPr lang="ru-RU" sz="1400" b="1" dirty="0">
                <a:solidFill>
                  <a:srgbClr val="0070C0"/>
                </a:solidFill>
              </a:rPr>
              <a:t>:</a:t>
            </a:r>
            <a:r>
              <a:rPr lang="ru-RU" sz="1400" dirty="0">
                <a:solidFill>
                  <a:prstClr val="black"/>
                </a:solidFill>
              </a:rPr>
              <a:t> </a:t>
            </a:r>
            <a:r>
              <a:rPr lang="ru-RU" sz="1400" b="1" dirty="0">
                <a:solidFill>
                  <a:srgbClr val="F79646">
                    <a:lumMod val="75000"/>
                  </a:srgbClr>
                </a:solidFill>
              </a:rPr>
              <a:t>1856</a:t>
            </a:r>
            <a:r>
              <a:rPr lang="ru-RU" sz="1400" dirty="0">
                <a:solidFill>
                  <a:prstClr val="black"/>
                </a:solidFill>
              </a:rPr>
              <a:t> </a:t>
            </a:r>
            <a:r>
              <a:rPr lang="zh-CN" altLang="en-US" sz="1400" dirty="0">
                <a:solidFill>
                  <a:prstClr val="black"/>
                </a:solidFill>
              </a:rPr>
              <a:t>年</a:t>
            </a:r>
            <a:endParaRPr lang="ru-RU" sz="1400" dirty="0">
              <a:solidFill>
                <a:prstClr val="black"/>
              </a:solidFill>
            </a:endParaRPr>
          </a:p>
          <a:p>
            <a:pPr lvl="0" algn="just">
              <a:spcAft>
                <a:spcPts val="300"/>
              </a:spcAft>
            </a:pPr>
            <a:r>
              <a:rPr lang="zh-CN" altLang="en-US" sz="1400" b="1" dirty="0">
                <a:solidFill>
                  <a:srgbClr val="0070C0"/>
                </a:solidFill>
              </a:rPr>
              <a:t>面积</a:t>
            </a:r>
            <a:r>
              <a:rPr lang="ru-RU" sz="1400" b="1" dirty="0">
                <a:solidFill>
                  <a:srgbClr val="0070C0"/>
                </a:solidFill>
              </a:rPr>
              <a:t>:</a:t>
            </a:r>
            <a:r>
              <a:rPr lang="ru-RU" sz="1400" dirty="0">
                <a:solidFill>
                  <a:prstClr val="black"/>
                </a:solidFill>
              </a:rPr>
              <a:t> </a:t>
            </a:r>
            <a:r>
              <a:rPr lang="ru-RU" sz="1400" b="1" dirty="0">
                <a:solidFill>
                  <a:srgbClr val="F79646">
                    <a:lumMod val="75000"/>
                  </a:srgbClr>
                </a:solidFill>
              </a:rPr>
              <a:t>321</a:t>
            </a:r>
            <a:r>
              <a:rPr lang="ru-RU" sz="1400" dirty="0">
                <a:solidFill>
                  <a:prstClr val="black"/>
                </a:solidFill>
              </a:rPr>
              <a:t> </a:t>
            </a:r>
            <a:r>
              <a:rPr lang="zh-CN" altLang="en-US" sz="1400" dirty="0">
                <a:solidFill>
                  <a:prstClr val="black"/>
                </a:solidFill>
              </a:rPr>
              <a:t>平方公里</a:t>
            </a:r>
            <a:endParaRPr lang="ru-RU" altLang="zh-CN" sz="1400" dirty="0">
              <a:solidFill>
                <a:prstClr val="black"/>
              </a:solidFill>
            </a:endParaRPr>
          </a:p>
          <a:p>
            <a:pPr lvl="0" algn="just">
              <a:spcAft>
                <a:spcPts val="300"/>
              </a:spcAft>
            </a:pPr>
            <a:r>
              <a:rPr lang="zh-CN" altLang="en-US" sz="1400" b="1" dirty="0">
                <a:solidFill>
                  <a:srgbClr val="0070C0"/>
                </a:solidFill>
              </a:rPr>
              <a:t>人口</a:t>
            </a:r>
            <a:r>
              <a:rPr lang="ru-RU" sz="1400" b="1" dirty="0">
                <a:solidFill>
                  <a:srgbClr val="0070C0"/>
                </a:solidFill>
              </a:rPr>
              <a:t>: </a:t>
            </a:r>
            <a:r>
              <a:rPr lang="en-US" sz="1400" b="1" dirty="0">
                <a:solidFill>
                  <a:srgbClr val="F79646">
                    <a:lumMod val="75000"/>
                  </a:srgbClr>
                </a:solidFill>
              </a:rPr>
              <a:t>2</a:t>
            </a:r>
            <a:r>
              <a:rPr lang="ru-RU" sz="1400" b="1" dirty="0">
                <a:solidFill>
                  <a:srgbClr val="F79646">
                    <a:lumMod val="75000"/>
                  </a:srgbClr>
                </a:solidFill>
              </a:rPr>
              <a:t>4</a:t>
            </a:r>
            <a:r>
              <a:rPr lang="en-US" sz="1400" b="1" dirty="0" smtClean="0">
                <a:solidFill>
                  <a:srgbClr val="F79646">
                    <a:lumMod val="75000"/>
                  </a:srgbClr>
                </a:solidFill>
              </a:rPr>
              <a:t>.</a:t>
            </a:r>
            <a:r>
              <a:rPr lang="ru-RU" sz="1400" b="1" dirty="0" smtClean="0">
                <a:solidFill>
                  <a:srgbClr val="F79646">
                    <a:lumMod val="75000"/>
                  </a:srgbClr>
                </a:solidFill>
              </a:rPr>
              <a:t>56</a:t>
            </a:r>
            <a:r>
              <a:rPr lang="zh-CN" altLang="en-US" sz="1400" dirty="0" smtClean="0">
                <a:solidFill>
                  <a:prstClr val="black"/>
                </a:solidFill>
              </a:rPr>
              <a:t>万</a:t>
            </a:r>
            <a:r>
              <a:rPr lang="zh-CN" altLang="en-US" sz="1400" dirty="0">
                <a:solidFill>
                  <a:prstClr val="black"/>
                </a:solidFill>
              </a:rPr>
              <a:t>人</a:t>
            </a:r>
            <a:endParaRPr lang="ru-RU" sz="1400" dirty="0">
              <a:solidFill>
                <a:prstClr val="black"/>
              </a:solidFill>
            </a:endParaRPr>
          </a:p>
          <a:p>
            <a:pPr lvl="0" algn="just">
              <a:spcAft>
                <a:spcPts val="300"/>
              </a:spcAft>
            </a:pPr>
            <a:r>
              <a:rPr lang="zh-CN" altLang="en-US" sz="1400" b="1" dirty="0">
                <a:solidFill>
                  <a:srgbClr val="0070C0"/>
                </a:solidFill>
              </a:rPr>
              <a:t>人口密度</a:t>
            </a:r>
            <a:r>
              <a:rPr lang="ru-RU" sz="1400" b="1" dirty="0">
                <a:solidFill>
                  <a:srgbClr val="0070C0"/>
                </a:solidFill>
              </a:rPr>
              <a:t>:</a:t>
            </a:r>
            <a:r>
              <a:rPr lang="ru-RU" sz="1400" b="1" dirty="0">
                <a:solidFill>
                  <a:srgbClr val="1F497D">
                    <a:lumMod val="75000"/>
                  </a:srgbClr>
                </a:solidFill>
              </a:rPr>
              <a:t> </a:t>
            </a:r>
            <a:r>
              <a:rPr lang="ru-RU" sz="1400" b="1" dirty="0">
                <a:solidFill>
                  <a:srgbClr val="F79646">
                    <a:lumMod val="75000"/>
                  </a:srgbClr>
                </a:solidFill>
              </a:rPr>
              <a:t>766</a:t>
            </a:r>
            <a:r>
              <a:rPr lang="zh-CN" altLang="en-US" sz="1400" dirty="0">
                <a:solidFill>
                  <a:prstClr val="black"/>
                </a:solidFill>
              </a:rPr>
              <a:t>人</a:t>
            </a:r>
            <a:r>
              <a:rPr lang="ru-RU" sz="1400" dirty="0">
                <a:solidFill>
                  <a:prstClr val="black"/>
                </a:solidFill>
              </a:rPr>
              <a:t>/</a:t>
            </a:r>
            <a:r>
              <a:rPr lang="zh-CN" altLang="en-US" sz="1400" dirty="0">
                <a:solidFill>
                  <a:prstClr val="black"/>
                </a:solidFill>
              </a:rPr>
              <a:t>平方公里</a:t>
            </a:r>
            <a:endParaRPr lang="ru-RU" sz="1400" baseline="30000" dirty="0">
              <a:solidFill>
                <a:prstClr val="black"/>
              </a:solidFill>
            </a:endParaRPr>
          </a:p>
          <a:p>
            <a:pPr lvl="0" algn="just">
              <a:lnSpc>
                <a:spcPct val="90000"/>
              </a:lnSpc>
              <a:spcAft>
                <a:spcPts val="300"/>
              </a:spcAft>
            </a:pPr>
            <a:r>
              <a:rPr lang="zh-CN" altLang="en-US" sz="1400" dirty="0" smtClean="0">
                <a:solidFill>
                  <a:prstClr val="black"/>
                </a:solidFill>
              </a:rPr>
              <a:t>布</a:t>
            </a:r>
            <a:r>
              <a:rPr lang="zh-CN" altLang="en-US" sz="1400" dirty="0">
                <a:solidFill>
                  <a:prstClr val="black"/>
                </a:solidFill>
              </a:rPr>
              <a:t>拉戈维申斯克市行政主体下辖白山村、穆欣村、白山火车站、洁雅河沿岸火车站、普洛多彼托姆尼克村、萨多沃耶农业居民点。</a:t>
            </a:r>
            <a:endParaRPr lang="ru-RU" sz="1400" dirty="0">
              <a:solidFill>
                <a:prstClr val="black"/>
              </a:solidFill>
            </a:endParaRPr>
          </a:p>
          <a:p>
            <a:pPr lvl="0" algn="just">
              <a:lnSpc>
                <a:spcPct val="90000"/>
              </a:lnSpc>
              <a:spcAft>
                <a:spcPts val="300"/>
              </a:spcAft>
            </a:pPr>
            <a:r>
              <a:rPr lang="zh-CN" altLang="en-US" sz="1400" b="1" dirty="0">
                <a:solidFill>
                  <a:srgbClr val="0070C0"/>
                </a:solidFill>
              </a:rPr>
              <a:t>气候特征</a:t>
            </a:r>
            <a:r>
              <a:rPr lang="ru-RU" sz="1400" b="1" dirty="0">
                <a:solidFill>
                  <a:srgbClr val="0070C0"/>
                </a:solidFill>
              </a:rPr>
              <a:t>:</a:t>
            </a:r>
            <a:r>
              <a:rPr lang="zh-CN" altLang="en-US" sz="1400" b="1" dirty="0">
                <a:solidFill>
                  <a:srgbClr val="0070C0"/>
                </a:solidFill>
              </a:rPr>
              <a:t>布拉戈维申斯克市坐落在阿州南部</a:t>
            </a:r>
            <a:r>
              <a:rPr lang="ru-RU" sz="1400" dirty="0">
                <a:solidFill>
                  <a:srgbClr val="1F497D">
                    <a:lumMod val="75000"/>
                  </a:srgbClr>
                </a:solidFill>
              </a:rPr>
              <a:t> </a:t>
            </a:r>
            <a:r>
              <a:rPr lang="ru-RU" sz="1400" dirty="0">
                <a:solidFill>
                  <a:prstClr val="black"/>
                </a:solidFill>
              </a:rPr>
              <a:t>, </a:t>
            </a:r>
            <a:r>
              <a:rPr lang="zh-CN" altLang="en-US" sz="1400" dirty="0">
                <a:solidFill>
                  <a:prstClr val="black"/>
                </a:solidFill>
              </a:rPr>
              <a:t>典型大陆性季风气候</a:t>
            </a:r>
            <a:r>
              <a:rPr lang="ru-RU" sz="1400" dirty="0">
                <a:solidFill>
                  <a:prstClr val="black"/>
                </a:solidFill>
              </a:rPr>
              <a:t>. </a:t>
            </a:r>
            <a:r>
              <a:rPr lang="en-US" altLang="zh-CN" sz="1400" dirty="0">
                <a:solidFill>
                  <a:prstClr val="black"/>
                </a:solidFill>
              </a:rPr>
              <a:t>1</a:t>
            </a:r>
            <a:r>
              <a:rPr lang="zh-CN" altLang="en-US" sz="1400" dirty="0">
                <a:solidFill>
                  <a:prstClr val="black"/>
                </a:solidFill>
              </a:rPr>
              <a:t>月份平均温度</a:t>
            </a:r>
            <a:r>
              <a:rPr lang="ru-RU" sz="1400" dirty="0">
                <a:solidFill>
                  <a:prstClr val="black"/>
                </a:solidFill>
              </a:rPr>
              <a:t>: – </a:t>
            </a:r>
            <a:r>
              <a:rPr lang="ru-RU" sz="1400" dirty="0" smtClean="0">
                <a:solidFill>
                  <a:prstClr val="black"/>
                </a:solidFill>
              </a:rPr>
              <a:t>21°С</a:t>
            </a:r>
            <a:r>
              <a:rPr lang="ru-RU" sz="1400" dirty="0">
                <a:solidFill>
                  <a:prstClr val="black"/>
                </a:solidFill>
              </a:rPr>
              <a:t>, </a:t>
            </a:r>
            <a:r>
              <a:rPr lang="en-US" sz="1400" dirty="0">
                <a:solidFill>
                  <a:prstClr val="black"/>
                </a:solidFill>
              </a:rPr>
              <a:t>7</a:t>
            </a:r>
            <a:r>
              <a:rPr lang="zh-CN" altLang="en-US" sz="1400" dirty="0">
                <a:solidFill>
                  <a:prstClr val="black"/>
                </a:solidFill>
              </a:rPr>
              <a:t>月份平均温度</a:t>
            </a:r>
            <a:r>
              <a:rPr lang="ru-RU" sz="1400" dirty="0">
                <a:solidFill>
                  <a:prstClr val="black"/>
                </a:solidFill>
              </a:rPr>
              <a:t>: +</a:t>
            </a:r>
            <a:r>
              <a:rPr lang="ru-RU" sz="1400" dirty="0" smtClean="0">
                <a:solidFill>
                  <a:prstClr val="black"/>
                </a:solidFill>
              </a:rPr>
              <a:t>22,2°С</a:t>
            </a:r>
            <a:r>
              <a:rPr lang="ru-RU" sz="1400" dirty="0">
                <a:solidFill>
                  <a:prstClr val="black"/>
                </a:solidFill>
              </a:rPr>
              <a:t>.</a:t>
            </a:r>
          </a:p>
          <a:p>
            <a:pPr lvl="0" algn="just">
              <a:spcAft>
                <a:spcPts val="300"/>
              </a:spcAft>
            </a:pPr>
            <a:r>
              <a:rPr lang="zh-CN" altLang="en-US" sz="1400" b="1" dirty="0">
                <a:solidFill>
                  <a:srgbClr val="0070C0"/>
                </a:solidFill>
              </a:rPr>
              <a:t>时区</a:t>
            </a:r>
            <a:r>
              <a:rPr lang="ru-RU" sz="1400" b="1" dirty="0">
                <a:solidFill>
                  <a:srgbClr val="0070C0"/>
                </a:solidFill>
              </a:rPr>
              <a:t>:</a:t>
            </a:r>
            <a:r>
              <a:rPr lang="ru-RU" sz="1400" dirty="0">
                <a:solidFill>
                  <a:srgbClr val="0070C0"/>
                </a:solidFill>
              </a:rPr>
              <a:t> </a:t>
            </a:r>
            <a:r>
              <a:rPr lang="ru-RU" sz="1400" dirty="0">
                <a:solidFill>
                  <a:prstClr val="black"/>
                </a:solidFill>
              </a:rPr>
              <a:t>UTC+9/MSK+6. </a:t>
            </a:r>
            <a:r>
              <a:rPr lang="zh-CN" altLang="en-US" sz="1400" b="1" dirty="0">
                <a:solidFill>
                  <a:srgbClr val="0070C0"/>
                </a:solidFill>
              </a:rPr>
              <a:t>座机区号</a:t>
            </a:r>
            <a:r>
              <a:rPr lang="ru-RU" sz="1400" b="1" dirty="0">
                <a:solidFill>
                  <a:srgbClr val="0070C0"/>
                </a:solidFill>
              </a:rPr>
              <a:t>: </a:t>
            </a:r>
            <a:r>
              <a:rPr lang="ru-RU" sz="1400" dirty="0">
                <a:solidFill>
                  <a:prstClr val="black"/>
                </a:solidFill>
              </a:rPr>
              <a:t>+7 4162.</a:t>
            </a:r>
          </a:p>
          <a:p>
            <a:pPr lvl="0" algn="just">
              <a:lnSpc>
                <a:spcPct val="90000"/>
              </a:lnSpc>
              <a:spcAft>
                <a:spcPts val="300"/>
              </a:spcAft>
            </a:pPr>
            <a:r>
              <a:rPr lang="zh-CN" altLang="en-US" sz="1400" b="1" dirty="0" smtClean="0">
                <a:solidFill>
                  <a:srgbClr val="0070C0"/>
                </a:solidFill>
              </a:rPr>
              <a:t>自</a:t>
            </a:r>
            <a:r>
              <a:rPr lang="zh-CN" altLang="en-US" sz="1400" b="1" dirty="0">
                <a:solidFill>
                  <a:srgbClr val="0070C0"/>
                </a:solidFill>
              </a:rPr>
              <a:t>然资源</a:t>
            </a:r>
            <a:r>
              <a:rPr lang="ru-RU" sz="1400" b="1" dirty="0">
                <a:solidFill>
                  <a:srgbClr val="0070C0"/>
                </a:solidFill>
              </a:rPr>
              <a:t>:  </a:t>
            </a:r>
            <a:endParaRPr lang="en-US" sz="1400" dirty="0">
              <a:solidFill>
                <a:prstClr val="black"/>
              </a:solidFill>
            </a:endParaRPr>
          </a:p>
          <a:p>
            <a:pPr lvl="0" algn="just">
              <a:lnSpc>
                <a:spcPct val="90000"/>
              </a:lnSpc>
              <a:spcAft>
                <a:spcPts val="300"/>
              </a:spcAft>
            </a:pPr>
            <a:r>
              <a:rPr lang="zh-CN" altLang="en-US" sz="1400" dirty="0">
                <a:solidFill>
                  <a:prstClr val="black"/>
                </a:solidFill>
              </a:rPr>
              <a:t>布拉戈维申斯克市坐落于阿穆尔河左岸，洁雅河汇入其中。布尔哈诺夫卡河和奇吉里河流经阿穆尔河河谷与洁雅河市区河段。城市市区内绿化面积为</a:t>
            </a:r>
            <a:r>
              <a:rPr lang="en-US" altLang="zh-CN" sz="1400" dirty="0">
                <a:solidFill>
                  <a:prstClr val="black"/>
                </a:solidFill>
              </a:rPr>
              <a:t>11783</a:t>
            </a:r>
            <a:r>
              <a:rPr lang="zh-CN" altLang="en-US" sz="1400" dirty="0">
                <a:solidFill>
                  <a:prstClr val="black"/>
                </a:solidFill>
              </a:rPr>
              <a:t>公顷，占城市总面积的</a:t>
            </a:r>
            <a:r>
              <a:rPr lang="en-US" altLang="zh-CN" sz="1400" dirty="0">
                <a:solidFill>
                  <a:prstClr val="black"/>
                </a:solidFill>
              </a:rPr>
              <a:t>36.7%</a:t>
            </a:r>
            <a:r>
              <a:rPr lang="zh-CN" altLang="en-US" sz="1400" dirty="0">
                <a:solidFill>
                  <a:prstClr val="black"/>
                </a:solidFill>
              </a:rPr>
              <a:t>。其中：蒙古橡树，白桦树和松树等地位级数目面积为</a:t>
            </a:r>
            <a:r>
              <a:rPr lang="en-US" altLang="zh-CN" sz="1400" dirty="0">
                <a:solidFill>
                  <a:prstClr val="black"/>
                </a:solidFill>
              </a:rPr>
              <a:t>11185</a:t>
            </a:r>
            <a:r>
              <a:rPr lang="zh-CN" altLang="en-US" sz="1400" dirty="0">
                <a:solidFill>
                  <a:prstClr val="black"/>
                </a:solidFill>
              </a:rPr>
              <a:t>公顷。</a:t>
            </a:r>
            <a:endParaRPr lang="ru-RU" altLang="zh-CN" sz="1400" dirty="0">
              <a:solidFill>
                <a:prstClr val="black"/>
              </a:solidFill>
            </a:endParaRPr>
          </a:p>
          <a:p>
            <a:pPr lvl="0" algn="just">
              <a:lnSpc>
                <a:spcPct val="90000"/>
              </a:lnSpc>
              <a:spcAft>
                <a:spcPts val="300"/>
              </a:spcAft>
            </a:pPr>
            <a:r>
              <a:rPr lang="zh-CN" altLang="en-US" sz="1400" b="1" dirty="0" smtClean="0">
                <a:solidFill>
                  <a:srgbClr val="0070C0"/>
                </a:solidFill>
              </a:rPr>
              <a:t>矿</a:t>
            </a:r>
            <a:r>
              <a:rPr lang="zh-CN" altLang="en-US" sz="1400" b="1" dirty="0">
                <a:solidFill>
                  <a:srgbClr val="0070C0"/>
                </a:solidFill>
              </a:rPr>
              <a:t>产资源：</a:t>
            </a:r>
            <a:endParaRPr lang="en-US" altLang="zh-CN" sz="1400" b="1" dirty="0">
              <a:solidFill>
                <a:srgbClr val="0070C0"/>
              </a:solidFill>
            </a:endParaRPr>
          </a:p>
          <a:p>
            <a:pPr lvl="0" algn="just">
              <a:lnSpc>
                <a:spcPct val="90000"/>
              </a:lnSpc>
              <a:spcAft>
                <a:spcPts val="300"/>
              </a:spcAft>
            </a:pPr>
            <a:r>
              <a:rPr lang="zh-CN" altLang="en-US" sz="1400" dirty="0">
                <a:solidFill>
                  <a:prstClr val="black"/>
                </a:solidFill>
              </a:rPr>
              <a:t>布拉戈维申斯克市矿产资源十分丰富：天然砂，石英砂，建筑砂，砾石，碎石，泥炭，</a:t>
            </a:r>
            <a:r>
              <a:rPr lang="en-US" altLang="zh-CN" sz="1400" dirty="0">
                <a:solidFill>
                  <a:prstClr val="black"/>
                </a:solidFill>
              </a:rPr>
              <a:t>M125</a:t>
            </a:r>
            <a:r>
              <a:rPr lang="zh-CN" altLang="en-US" sz="1400" dirty="0">
                <a:solidFill>
                  <a:prstClr val="black"/>
                </a:solidFill>
              </a:rPr>
              <a:t>砖用亚粘土，瓷砖用粘土，</a:t>
            </a:r>
            <a:r>
              <a:rPr lang="en-US" altLang="zh-CN" sz="1400" dirty="0">
                <a:solidFill>
                  <a:prstClr val="black"/>
                </a:solidFill>
              </a:rPr>
              <a:t>M500</a:t>
            </a:r>
            <a:r>
              <a:rPr lang="zh-CN" altLang="en-US" sz="1400" dirty="0">
                <a:solidFill>
                  <a:prstClr val="black"/>
                </a:solidFill>
              </a:rPr>
              <a:t>陶粒用粘土，陶粒土，碎石和重混凝土用闪长岩。</a:t>
            </a:r>
            <a:endParaRPr lang="ru-RU" sz="1400" dirty="0">
              <a:solidFill>
                <a:prstClr val="black"/>
              </a:solidFill>
            </a:endParaRPr>
          </a:p>
          <a:p>
            <a:pPr algn="just">
              <a:spcAft>
                <a:spcPts val="300"/>
              </a:spcAft>
            </a:pPr>
            <a:endParaRPr lang="ru-RU" sz="1200" b="1" dirty="0">
              <a:solidFill>
                <a:srgbClr val="0070C0"/>
              </a:solidFill>
            </a:endParaRPr>
          </a:p>
        </p:txBody>
      </p:sp>
      <p:sp>
        <p:nvSpPr>
          <p:cNvPr id="6" name="TextBox 5"/>
          <p:cNvSpPr txBox="1"/>
          <p:nvPr/>
        </p:nvSpPr>
        <p:spPr>
          <a:xfrm>
            <a:off x="161510" y="4570096"/>
            <a:ext cx="4140460" cy="307777"/>
          </a:xfrm>
          <a:prstGeom prst="rect">
            <a:avLst/>
          </a:prstGeom>
          <a:noFill/>
        </p:spPr>
        <p:txBody>
          <a:bodyPr wrap="square" rtlCol="0">
            <a:spAutoFit/>
          </a:bodyPr>
          <a:lstStyle/>
          <a:p>
            <a:pPr lvl="0" algn="ctr"/>
            <a:r>
              <a:rPr lang="zh-CN" altLang="en-US" sz="1400" dirty="0">
                <a:solidFill>
                  <a:prstClr val="black"/>
                </a:solidFill>
              </a:rPr>
              <a:t>布拉戈维申斯克市是俄联邦远东地区阿穆尔州首府</a:t>
            </a:r>
            <a:endParaRPr lang="ru-RU" sz="1400" dirty="0">
              <a:solidFill>
                <a:prstClr val="black"/>
              </a:solidFill>
            </a:endParaRPr>
          </a:p>
        </p:txBody>
      </p:sp>
      <p:sp>
        <p:nvSpPr>
          <p:cNvPr id="9" name="TextBox 8"/>
          <p:cNvSpPr txBox="1"/>
          <p:nvPr/>
        </p:nvSpPr>
        <p:spPr>
          <a:xfrm>
            <a:off x="116505" y="5265204"/>
            <a:ext cx="4230470" cy="523220"/>
          </a:xfrm>
          <a:prstGeom prst="rect">
            <a:avLst/>
          </a:prstGeom>
          <a:noFill/>
        </p:spPr>
        <p:txBody>
          <a:bodyPr wrap="square" rtlCol="0">
            <a:spAutoFit/>
          </a:bodyPr>
          <a:lstStyle/>
          <a:p>
            <a:pPr lvl="0" algn="ctr"/>
            <a:r>
              <a:rPr lang="zh-CN" altLang="en-US" sz="1400" dirty="0">
                <a:solidFill>
                  <a:prstClr val="black"/>
                </a:solidFill>
              </a:rPr>
              <a:t>布拉戈维申斯克市是俄联邦唯一一个坐落在边境线上的州首府，其与黑河相邻，两市最近处仅为</a:t>
            </a:r>
            <a:r>
              <a:rPr lang="en-US" altLang="zh-CN" sz="1400" dirty="0">
                <a:solidFill>
                  <a:prstClr val="black"/>
                </a:solidFill>
              </a:rPr>
              <a:t>800</a:t>
            </a:r>
            <a:r>
              <a:rPr lang="zh-CN" altLang="en-US" sz="1400" dirty="0">
                <a:solidFill>
                  <a:prstClr val="black"/>
                </a:solidFill>
              </a:rPr>
              <a:t>米</a:t>
            </a:r>
            <a:endParaRPr lang="ru-RU" sz="1400" dirty="0">
              <a:solidFill>
                <a:prstClr val="black"/>
              </a:solidFill>
            </a:endParaRPr>
          </a:p>
        </p:txBody>
      </p:sp>
      <p:sp>
        <p:nvSpPr>
          <p:cNvPr id="20" name="Овал 19"/>
          <p:cNvSpPr/>
          <p:nvPr/>
        </p:nvSpPr>
        <p:spPr>
          <a:xfrm>
            <a:off x="2591792" y="3356992"/>
            <a:ext cx="108000" cy="108000"/>
          </a:xfrm>
          <a:prstGeom prst="ellipse">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442798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7</a:t>
            </a:r>
          </a:p>
        </p:txBody>
      </p:sp>
    </p:spTree>
    <p:extLst>
      <p:ext uri="{BB962C8B-B14F-4D97-AF65-F5344CB8AC3E}">
        <p14:creationId xmlns:p14="http://schemas.microsoft.com/office/powerpoint/2010/main" val="2149044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осттт3.jpg"/>
          <p:cNvPicPr>
            <a:picLocks noChangeAspect="1" noChangeArrowheads="1"/>
          </p:cNvPicPr>
          <p:nvPr/>
        </p:nvPicPr>
        <p:blipFill rotWithShape="1">
          <a:blip r:embed="rId2">
            <a:extLst>
              <a:ext uri="{28A0092B-C50C-407E-A947-70E740481C1C}">
                <a14:useLocalDpi xmlns:a14="http://schemas.microsoft.com/office/drawing/2010/main" val="0"/>
              </a:ext>
            </a:extLst>
          </a:blip>
          <a:srcRect l="1845" t="848" r="91" b="848"/>
          <a:stretch/>
        </p:blipFill>
        <p:spPr bwMode="auto">
          <a:xfrm>
            <a:off x="0" y="-16701"/>
            <a:ext cx="9144000" cy="68747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340947" y="8868"/>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8</a:t>
            </a:r>
          </a:p>
        </p:txBody>
      </p:sp>
    </p:spTree>
    <p:extLst>
      <p:ext uri="{BB962C8B-B14F-4D97-AF65-F5344CB8AC3E}">
        <p14:creationId xmlns:p14="http://schemas.microsoft.com/office/powerpoint/2010/main" val="246000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492443"/>
          </a:xfrm>
          <a:prstGeom prst="rect">
            <a:avLst/>
          </a:prstGeom>
        </p:spPr>
        <p:txBody>
          <a:bodyPr wrap="square">
            <a:spAutoFit/>
          </a:bodyPr>
          <a:lstStyle/>
          <a:p>
            <a:pPr lvl="0"/>
            <a:r>
              <a:rPr lang="zh-CN" altLang="en-US" sz="2600" b="1" dirty="0">
                <a:solidFill>
                  <a:prstClr val="white"/>
                </a:solidFill>
                <a:cs typeface="Arial" pitchFamily="34" charset="0"/>
              </a:rPr>
              <a:t>交通基础设施和通信</a:t>
            </a:r>
            <a:r>
              <a:rPr lang="ru-RU" sz="2600" b="1" dirty="0">
                <a:solidFill>
                  <a:prstClr val="white"/>
                </a:solidFill>
                <a:cs typeface="Arial" pitchFamily="34" charset="0"/>
              </a:rPr>
              <a:t> </a:t>
            </a:r>
            <a:endParaRPr lang="ru-RU" sz="2600" dirty="0">
              <a:solidFill>
                <a:prstClr val="white"/>
              </a:solidFill>
              <a:cs typeface="Arial" pitchFamily="34" charset="0"/>
            </a:endParaRPr>
          </a:p>
        </p:txBody>
      </p:sp>
      <p:sp>
        <p:nvSpPr>
          <p:cNvPr id="2" name="Прямоугольник 1"/>
          <p:cNvSpPr/>
          <p:nvPr/>
        </p:nvSpPr>
        <p:spPr>
          <a:xfrm>
            <a:off x="390835" y="1219151"/>
            <a:ext cx="8352928" cy="750975"/>
          </a:xfrm>
          <a:prstGeom prst="rect">
            <a:avLst/>
          </a:prstGeom>
        </p:spPr>
        <p:txBody>
          <a:bodyPr wrap="square">
            <a:spAutoFit/>
          </a:bodyPr>
          <a:lstStyle/>
          <a:p>
            <a:pPr lvl="0" algn="ctr"/>
            <a:r>
              <a:rPr lang="zh-CN" altLang="en-US" sz="1600" b="1" dirty="0">
                <a:solidFill>
                  <a:srgbClr val="0070C0"/>
                </a:solidFill>
              </a:rPr>
              <a:t>布拉戈维申斯克</a:t>
            </a:r>
            <a:r>
              <a:rPr lang="zh-CN" altLang="en-US" sz="1600" b="1" dirty="0" smtClean="0">
                <a:solidFill>
                  <a:srgbClr val="0070C0"/>
                </a:solidFill>
              </a:rPr>
              <a:t>市</a:t>
            </a:r>
            <a:r>
              <a:rPr lang="zh-CN" altLang="en-US" sz="1600" dirty="0" smtClean="0">
                <a:solidFill>
                  <a:prstClr val="black"/>
                </a:solidFill>
              </a:rPr>
              <a:t>是</a:t>
            </a:r>
            <a:r>
              <a:rPr lang="zh-CN" altLang="en-US" sz="1600" dirty="0">
                <a:solidFill>
                  <a:prstClr val="black"/>
                </a:solidFill>
              </a:rPr>
              <a:t>远东地区快速发展的边境城市之一，拥有完全成的铁路、空中及公路交通基础设施。布市海关可为国外游客以及进出口提供服务。</a:t>
            </a:r>
            <a:endParaRPr lang="ru-RU" sz="1600" dirty="0">
              <a:solidFill>
                <a:prstClr val="black"/>
              </a:solidFill>
            </a:endParaRPr>
          </a:p>
          <a:p>
            <a:pPr algn="ctr">
              <a:lnSpc>
                <a:spcPct val="90000"/>
              </a:lnSpc>
            </a:pPr>
            <a:endParaRPr lang="ru-RU" sz="1200" dirty="0"/>
          </a:p>
        </p:txBody>
      </p:sp>
      <p:sp>
        <p:nvSpPr>
          <p:cNvPr id="161" name="TextBox 160"/>
          <p:cNvSpPr txBox="1"/>
          <p:nvPr/>
        </p:nvSpPr>
        <p:spPr>
          <a:xfrm>
            <a:off x="803993" y="1930005"/>
            <a:ext cx="2880320" cy="338554"/>
          </a:xfrm>
          <a:prstGeom prst="rect">
            <a:avLst/>
          </a:prstGeom>
          <a:noFill/>
        </p:spPr>
        <p:txBody>
          <a:bodyPr wrap="square" rtlCol="0">
            <a:spAutoFit/>
          </a:bodyPr>
          <a:lstStyle/>
          <a:p>
            <a:pPr lvl="0"/>
            <a:r>
              <a:rPr lang="zh-CN" altLang="en-US" sz="1600" b="1" dirty="0">
                <a:solidFill>
                  <a:srgbClr val="0070C0"/>
                </a:solidFill>
                <a:cs typeface="Arial" pitchFamily="34" charset="0"/>
              </a:rPr>
              <a:t>公路交通</a:t>
            </a:r>
            <a:endParaRPr lang="ru-RU" sz="1600" b="1" dirty="0">
              <a:solidFill>
                <a:srgbClr val="0070C0"/>
              </a:solidFill>
              <a:cs typeface="Arial" pitchFamily="34" charset="0"/>
            </a:endParaRPr>
          </a:p>
        </p:txBody>
      </p:sp>
      <p:sp>
        <p:nvSpPr>
          <p:cNvPr id="162" name="TextBox 161"/>
          <p:cNvSpPr txBox="1"/>
          <p:nvPr/>
        </p:nvSpPr>
        <p:spPr>
          <a:xfrm>
            <a:off x="5227594" y="1874200"/>
            <a:ext cx="3153308" cy="338554"/>
          </a:xfrm>
          <a:prstGeom prst="rect">
            <a:avLst/>
          </a:prstGeom>
          <a:noFill/>
        </p:spPr>
        <p:txBody>
          <a:bodyPr wrap="square" rtlCol="0">
            <a:spAutoFit/>
          </a:bodyPr>
          <a:lstStyle/>
          <a:p>
            <a:r>
              <a:rPr lang="zh-CN" altLang="en-US" sz="1600" b="1" dirty="0">
                <a:solidFill>
                  <a:srgbClr val="0070C0"/>
                </a:solidFill>
              </a:rPr>
              <a:t>铁路运输</a:t>
            </a:r>
          </a:p>
        </p:txBody>
      </p:sp>
      <p:sp>
        <p:nvSpPr>
          <p:cNvPr id="163" name="TextBox 162"/>
          <p:cNvSpPr txBox="1"/>
          <p:nvPr/>
        </p:nvSpPr>
        <p:spPr>
          <a:xfrm>
            <a:off x="630615" y="3275952"/>
            <a:ext cx="2360405" cy="338554"/>
          </a:xfrm>
          <a:prstGeom prst="rect">
            <a:avLst/>
          </a:prstGeom>
          <a:noFill/>
        </p:spPr>
        <p:txBody>
          <a:bodyPr wrap="square" rtlCol="0">
            <a:spAutoFit/>
          </a:bodyPr>
          <a:lstStyle/>
          <a:p>
            <a:pPr lvl="0"/>
            <a:r>
              <a:rPr lang="zh-CN" altLang="en-US" sz="1600" b="1" dirty="0">
                <a:solidFill>
                  <a:srgbClr val="0070C0"/>
                </a:solidFill>
                <a:cs typeface="Arial" pitchFamily="34" charset="0"/>
              </a:rPr>
              <a:t>航空运输</a:t>
            </a:r>
            <a:endParaRPr lang="ru-RU" sz="1600" b="1" dirty="0">
              <a:solidFill>
                <a:srgbClr val="0070C0"/>
              </a:solidFill>
              <a:cs typeface="Arial" pitchFamily="34" charset="0"/>
            </a:endParaRPr>
          </a:p>
        </p:txBody>
      </p:sp>
      <p:sp>
        <p:nvSpPr>
          <p:cNvPr id="164" name="TextBox 163"/>
          <p:cNvSpPr txBox="1"/>
          <p:nvPr/>
        </p:nvSpPr>
        <p:spPr>
          <a:xfrm>
            <a:off x="5395083" y="3254125"/>
            <a:ext cx="1994717" cy="338554"/>
          </a:xfrm>
          <a:prstGeom prst="rect">
            <a:avLst/>
          </a:prstGeom>
          <a:noFill/>
        </p:spPr>
        <p:txBody>
          <a:bodyPr wrap="square" rtlCol="0">
            <a:spAutoFit/>
          </a:bodyPr>
          <a:lstStyle/>
          <a:p>
            <a:r>
              <a:rPr lang="zh-CN" altLang="en-US" sz="1600" b="1" dirty="0">
                <a:solidFill>
                  <a:srgbClr val="0070C0"/>
                </a:solidFill>
              </a:rPr>
              <a:t>水运交通</a:t>
            </a:r>
          </a:p>
        </p:txBody>
      </p:sp>
      <p:pic>
        <p:nvPicPr>
          <p:cNvPr id="165" name="Picture 100"/>
          <p:cNvPicPr/>
          <p:nvPr/>
        </p:nvPicPr>
        <p:blipFill>
          <a:blip r:embed="rId3">
            <a:extLst>
              <a:ext uri="{28A0092B-C50C-407E-A947-70E740481C1C}">
                <a14:useLocalDpi xmlns:a14="http://schemas.microsoft.com/office/drawing/2010/main" val="0"/>
              </a:ext>
            </a:extLst>
          </a:blip>
          <a:srcRect/>
          <a:stretch>
            <a:fillRect/>
          </a:stretch>
        </p:blipFill>
        <p:spPr>
          <a:xfrm>
            <a:off x="280214" y="1948299"/>
            <a:ext cx="450217" cy="328573"/>
          </a:xfrm>
          <a:prstGeom prst="rect">
            <a:avLst/>
          </a:prstGeom>
          <a:noFill/>
        </p:spPr>
      </p:pic>
      <p:pic>
        <p:nvPicPr>
          <p:cNvPr id="166" name="Picture 102"/>
          <p:cNvPicPr/>
          <p:nvPr/>
        </p:nvPicPr>
        <p:blipFill>
          <a:blip r:embed="rId4">
            <a:extLst>
              <a:ext uri="{28A0092B-C50C-407E-A947-70E740481C1C}">
                <a14:useLocalDpi xmlns:a14="http://schemas.microsoft.com/office/drawing/2010/main" val="0"/>
              </a:ext>
            </a:extLst>
          </a:blip>
          <a:srcRect/>
          <a:stretch>
            <a:fillRect/>
          </a:stretch>
        </p:blipFill>
        <p:spPr>
          <a:xfrm>
            <a:off x="4810878" y="1810082"/>
            <a:ext cx="288925" cy="466790"/>
          </a:xfrm>
          <a:prstGeom prst="rect">
            <a:avLst/>
          </a:prstGeom>
          <a:noFill/>
        </p:spPr>
      </p:pic>
      <p:sp>
        <p:nvSpPr>
          <p:cNvPr id="167" name="Freeform 108"/>
          <p:cNvSpPr/>
          <p:nvPr/>
        </p:nvSpPr>
        <p:spPr>
          <a:xfrm>
            <a:off x="267692" y="3254125"/>
            <a:ext cx="331347" cy="333283"/>
          </a:xfrm>
          <a:custGeom>
            <a:avLst/>
            <a:gdLst/>
            <a:ahLst/>
            <a:cxnLst/>
            <a:rect l="l" t="t" r="r" b="b"/>
            <a:pathLst>
              <a:path w="440714" h="435710">
                <a:moveTo>
                  <a:pt x="419620" y="17703"/>
                </a:moveTo>
                <a:cubicBezTo>
                  <a:pt x="398513" y="0"/>
                  <a:pt x="286563" y="119125"/>
                  <a:pt x="286563" y="119125"/>
                </a:cubicBezTo>
                <a:lnTo>
                  <a:pt x="42011" y="98538"/>
                </a:lnTo>
                <a:cubicBezTo>
                  <a:pt x="42011" y="98538"/>
                  <a:pt x="0" y="129907"/>
                  <a:pt x="11747" y="131698"/>
                </a:cubicBezTo>
                <a:cubicBezTo>
                  <a:pt x="225069" y="164299"/>
                  <a:pt x="205867" y="207542"/>
                  <a:pt x="205867" y="207542"/>
                </a:cubicBezTo>
                <a:lnTo>
                  <a:pt x="146329" y="295007"/>
                </a:lnTo>
                <a:cubicBezTo>
                  <a:pt x="146329" y="295007"/>
                  <a:pt x="127736" y="287476"/>
                  <a:pt x="60807" y="277735"/>
                </a:cubicBezTo>
                <a:cubicBezTo>
                  <a:pt x="40640" y="299846"/>
                  <a:pt x="51689" y="309930"/>
                  <a:pt x="51689" y="309930"/>
                </a:cubicBezTo>
                <a:cubicBezTo>
                  <a:pt x="51689" y="309930"/>
                  <a:pt x="94246" y="313879"/>
                  <a:pt x="116078" y="328167"/>
                </a:cubicBezTo>
                <a:cubicBezTo>
                  <a:pt x="106946" y="360374"/>
                  <a:pt x="106946" y="360374"/>
                  <a:pt x="138189" y="348347"/>
                </a:cubicBezTo>
                <a:cubicBezTo>
                  <a:pt x="150711" y="368083"/>
                  <a:pt x="162217" y="410793"/>
                  <a:pt x="162217" y="410793"/>
                </a:cubicBezTo>
                <a:cubicBezTo>
                  <a:pt x="162217" y="410793"/>
                  <a:pt x="173279" y="420877"/>
                  <a:pt x="193459" y="398779"/>
                </a:cubicBezTo>
                <a:cubicBezTo>
                  <a:pt x="187185" y="341375"/>
                  <a:pt x="168440" y="315187"/>
                  <a:pt x="168440" y="315187"/>
                </a:cubicBezTo>
                <a:lnTo>
                  <a:pt x="250088" y="247890"/>
                </a:lnTo>
                <a:cubicBezTo>
                  <a:pt x="250088" y="247890"/>
                  <a:pt x="280352" y="214730"/>
                  <a:pt x="332295" y="424191"/>
                </a:cubicBezTo>
                <a:cubicBezTo>
                  <a:pt x="335165" y="435710"/>
                  <a:pt x="362559" y="391032"/>
                  <a:pt x="362559" y="391032"/>
                </a:cubicBezTo>
                <a:lnTo>
                  <a:pt x="330784" y="159460"/>
                </a:lnTo>
                <a:cubicBezTo>
                  <a:pt x="330784" y="159460"/>
                  <a:pt x="440714" y="35406"/>
                  <a:pt x="419620" y="17703"/>
                </a:cubicBezTo>
              </a:path>
            </a:pathLst>
          </a:custGeom>
          <a:solidFill>
            <a:srgbClr val="0078B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a:p>
        </p:txBody>
      </p:sp>
      <p:pic>
        <p:nvPicPr>
          <p:cNvPr id="168" name="Picture 109"/>
          <p:cNvPicPr/>
          <p:nvPr/>
        </p:nvPicPr>
        <p:blipFill>
          <a:blip r:embed="rId5">
            <a:extLst>
              <a:ext uri="{28A0092B-C50C-407E-A947-70E740481C1C}">
                <a14:useLocalDpi xmlns:a14="http://schemas.microsoft.com/office/drawing/2010/main" val="0"/>
              </a:ext>
            </a:extLst>
          </a:blip>
          <a:srcRect/>
          <a:stretch>
            <a:fillRect/>
          </a:stretch>
        </p:blipFill>
        <p:spPr>
          <a:xfrm>
            <a:off x="4805942" y="3185634"/>
            <a:ext cx="577850" cy="408305"/>
          </a:xfrm>
          <a:prstGeom prst="rect">
            <a:avLst/>
          </a:prstGeom>
          <a:noFill/>
        </p:spPr>
      </p:pic>
      <p:sp>
        <p:nvSpPr>
          <p:cNvPr id="169" name="TextBox 168"/>
          <p:cNvSpPr txBox="1"/>
          <p:nvPr/>
        </p:nvSpPr>
        <p:spPr>
          <a:xfrm>
            <a:off x="4810878" y="3597114"/>
            <a:ext cx="4304864" cy="1909241"/>
          </a:xfrm>
          <a:prstGeom prst="rect">
            <a:avLst/>
          </a:prstGeom>
          <a:noFill/>
        </p:spPr>
        <p:txBody>
          <a:bodyPr wrap="square" rtlCol="0">
            <a:spAutoFit/>
          </a:bodyPr>
          <a:lstStyle/>
          <a:p>
            <a:r>
              <a:rPr lang="zh-CN" altLang="en-US" sz="1100" b="1" dirty="0">
                <a:solidFill>
                  <a:schemeClr val="accent6">
                    <a:lumMod val="75000"/>
                  </a:schemeClr>
                </a:solidFill>
              </a:rPr>
              <a:t>两家大型水运企业</a:t>
            </a:r>
            <a:endParaRPr lang="ru-RU" sz="1100" b="1" dirty="0">
              <a:solidFill>
                <a:schemeClr val="accent6">
                  <a:lumMod val="75000"/>
                </a:schemeClr>
              </a:solidFill>
            </a:endParaRPr>
          </a:p>
          <a:p>
            <a:pPr marL="180000" indent="-180000" algn="just">
              <a:lnSpc>
                <a:spcPct val="90000"/>
              </a:lnSpc>
              <a:spcBef>
                <a:spcPts val="50"/>
              </a:spcBef>
              <a:buClr>
                <a:srgbClr val="0070C0"/>
              </a:buClr>
              <a:buFont typeface="Wingdings" pitchFamily="2" charset="2"/>
              <a:buChar char="§"/>
            </a:pPr>
            <a:r>
              <a:rPr lang="en-US" altLang="zh-CN" sz="1100" b="1" dirty="0" smtClean="0">
                <a:solidFill>
                  <a:srgbClr val="0070C0"/>
                </a:solidFill>
              </a:rPr>
              <a:t>《</a:t>
            </a:r>
            <a:r>
              <a:rPr lang="zh-CN" altLang="en-US" sz="1100" b="1" dirty="0" smtClean="0">
                <a:solidFill>
                  <a:srgbClr val="0070C0"/>
                </a:solidFill>
              </a:rPr>
              <a:t>布</a:t>
            </a:r>
            <a:r>
              <a:rPr lang="zh-CN" altLang="en-US" sz="1100" b="1" dirty="0">
                <a:solidFill>
                  <a:srgbClr val="0070C0"/>
                </a:solidFill>
              </a:rPr>
              <a:t>拉戈维申斯克市商务港口</a:t>
            </a:r>
            <a:r>
              <a:rPr lang="en-US" altLang="zh-CN" sz="1100" b="1" dirty="0">
                <a:solidFill>
                  <a:srgbClr val="0070C0"/>
                </a:solidFill>
              </a:rPr>
              <a:t>》</a:t>
            </a:r>
            <a:r>
              <a:rPr lang="zh-CN" altLang="en-US" sz="1100" b="1" dirty="0">
                <a:solidFill>
                  <a:srgbClr val="0070C0"/>
                </a:solidFill>
              </a:rPr>
              <a:t>有限公司</a:t>
            </a:r>
            <a:endParaRPr lang="ru-RU" sz="1100" b="1" dirty="0">
              <a:solidFill>
                <a:srgbClr val="0070C0"/>
              </a:solidFill>
            </a:endParaRPr>
          </a:p>
          <a:p>
            <a:pPr marL="180000" indent="-126000" algn="just">
              <a:spcBef>
                <a:spcPts val="100"/>
              </a:spcBef>
              <a:buFont typeface="Wingdings" pitchFamily="2" charset="2"/>
              <a:buChar char="ü"/>
            </a:pPr>
            <a:r>
              <a:rPr lang="zh-CN" altLang="en-US" sz="1100" dirty="0"/>
              <a:t>运输大豆，煤、货运集装箱、木材、包装件货物及散装货物。</a:t>
            </a:r>
            <a:endParaRPr lang="ru-RU" sz="1100" dirty="0"/>
          </a:p>
          <a:p>
            <a:pPr marL="180000" indent="-126000" algn="just">
              <a:spcBef>
                <a:spcPts val="100"/>
              </a:spcBef>
              <a:spcAft>
                <a:spcPts val="200"/>
              </a:spcAft>
              <a:buFont typeface="Wingdings" pitchFamily="2" charset="2"/>
              <a:buChar char="ü"/>
            </a:pPr>
            <a:r>
              <a:rPr lang="zh-CN" altLang="en-US" sz="1100" dirty="0"/>
              <a:t>开采非金属建材</a:t>
            </a:r>
            <a:endParaRPr lang="ru-RU" sz="1100" dirty="0"/>
          </a:p>
          <a:p>
            <a:pPr algn="just">
              <a:spcAft>
                <a:spcPts val="200"/>
              </a:spcAft>
            </a:pPr>
            <a:r>
              <a:rPr lang="zh-CN" altLang="en-US" sz="1100" dirty="0"/>
              <a:t>夏季运营货运渡轮，冬季运营中俄跨境浮桥。</a:t>
            </a:r>
            <a:endParaRPr lang="ru-RU" sz="1100" dirty="0"/>
          </a:p>
          <a:p>
            <a:pPr marL="171450" indent="-171450">
              <a:buFont typeface="Wingdings" pitchFamily="2" charset="2"/>
              <a:buChar char="§"/>
            </a:pPr>
            <a:r>
              <a:rPr lang="en-US" altLang="zh-CN" sz="1100" b="1" dirty="0" smtClean="0">
                <a:solidFill>
                  <a:srgbClr val="0070C0"/>
                </a:solidFill>
              </a:rPr>
              <a:t>《</a:t>
            </a:r>
            <a:r>
              <a:rPr lang="zh-CN" altLang="en-US" sz="1100" b="1" dirty="0" smtClean="0">
                <a:solidFill>
                  <a:srgbClr val="0070C0"/>
                </a:solidFill>
              </a:rPr>
              <a:t>阿</a:t>
            </a:r>
            <a:r>
              <a:rPr lang="zh-CN" altLang="en-US" sz="1100" b="1" dirty="0">
                <a:solidFill>
                  <a:srgbClr val="0070C0"/>
                </a:solidFill>
              </a:rPr>
              <a:t>穆拉索</a:t>
            </a:r>
            <a:r>
              <a:rPr lang="en-US" altLang="zh-CN" sz="1100" b="1" dirty="0">
                <a:solidFill>
                  <a:srgbClr val="0070C0"/>
                </a:solidFill>
              </a:rPr>
              <a:t>》</a:t>
            </a:r>
            <a:r>
              <a:rPr lang="zh-CN" altLang="en-US" sz="1100" b="1" dirty="0">
                <a:solidFill>
                  <a:srgbClr val="0070C0"/>
                </a:solidFill>
              </a:rPr>
              <a:t>客运港口有限公司</a:t>
            </a:r>
            <a:endParaRPr lang="ru-RU" sz="1100" b="1" dirty="0">
              <a:solidFill>
                <a:srgbClr val="0070C0"/>
              </a:solidFill>
            </a:endParaRPr>
          </a:p>
          <a:p>
            <a:pPr marL="180000" indent="-126000" algn="just">
              <a:spcBef>
                <a:spcPts val="100"/>
              </a:spcBef>
              <a:buFont typeface="Wingdings" pitchFamily="2" charset="2"/>
              <a:buChar char="ü"/>
            </a:pPr>
            <a:r>
              <a:rPr lang="ru-RU" sz="1100" dirty="0"/>
              <a:t> </a:t>
            </a:r>
            <a:r>
              <a:rPr lang="zh-CN" altLang="en-US" sz="1100" dirty="0"/>
              <a:t>客、货运包括大件运输。</a:t>
            </a:r>
            <a:endParaRPr lang="ru-RU" sz="1100" dirty="0"/>
          </a:p>
          <a:p>
            <a:pPr marL="180000" indent="-126000" algn="just">
              <a:spcBef>
                <a:spcPts val="100"/>
              </a:spcBef>
              <a:buFont typeface="Wingdings" pitchFamily="2" charset="2"/>
              <a:buChar char="ü"/>
            </a:pPr>
            <a:r>
              <a:rPr lang="zh-CN" altLang="en-US" sz="1100" dirty="0"/>
              <a:t>货物装卸载</a:t>
            </a:r>
            <a:endParaRPr lang="ru-RU" sz="1100" dirty="0"/>
          </a:p>
          <a:p>
            <a:pPr marL="180000" indent="-126000" algn="just">
              <a:spcBef>
                <a:spcPts val="100"/>
              </a:spcBef>
              <a:buFont typeface="Wingdings" pitchFamily="2" charset="2"/>
              <a:buChar char="ü"/>
            </a:pPr>
            <a:r>
              <a:rPr lang="zh-CN" altLang="en-US" sz="1100" dirty="0"/>
              <a:t>仓储</a:t>
            </a:r>
            <a:endParaRPr lang="ru-RU" sz="1100" dirty="0"/>
          </a:p>
          <a:p>
            <a:pPr marL="180000" indent="-126000" algn="just">
              <a:spcBef>
                <a:spcPts val="100"/>
              </a:spcBef>
              <a:buFont typeface="Wingdings" pitchFamily="2" charset="2"/>
              <a:buChar char="ü"/>
            </a:pPr>
            <a:r>
              <a:rPr lang="zh-CN" altLang="en-US" sz="1100" dirty="0"/>
              <a:t>货物通关</a:t>
            </a:r>
            <a:endParaRPr lang="ru-RU" sz="1100" dirty="0"/>
          </a:p>
        </p:txBody>
      </p:sp>
      <p:sp>
        <p:nvSpPr>
          <p:cNvPr id="170" name="TextBox 169"/>
          <p:cNvSpPr txBox="1"/>
          <p:nvPr/>
        </p:nvSpPr>
        <p:spPr>
          <a:xfrm>
            <a:off x="179512" y="3623286"/>
            <a:ext cx="4169450" cy="830997"/>
          </a:xfrm>
          <a:prstGeom prst="rect">
            <a:avLst/>
          </a:prstGeom>
          <a:noFill/>
        </p:spPr>
        <p:txBody>
          <a:bodyPr wrap="square" rtlCol="0">
            <a:spAutoFit/>
          </a:bodyPr>
          <a:lstStyle/>
          <a:p>
            <a:pPr lvl="0" algn="just"/>
            <a:r>
              <a:rPr lang="zh-CN" altLang="en-US" sz="1200" b="1" dirty="0">
                <a:solidFill>
                  <a:srgbClr val="0070C0"/>
                </a:solidFill>
              </a:rPr>
              <a:t>布拉戈维申斯克机场</a:t>
            </a:r>
            <a:r>
              <a:rPr lang="zh-CN" altLang="en-US" sz="1200" dirty="0">
                <a:solidFill>
                  <a:prstClr val="black"/>
                </a:solidFill>
              </a:rPr>
              <a:t>是国家核心机场网络的一部分，并被列入联邦机场名单。</a:t>
            </a:r>
            <a:r>
              <a:rPr lang="zh-CN" altLang="en-US" sz="1200" dirty="0">
                <a:solidFill>
                  <a:srgbClr val="0070C0"/>
                </a:solidFill>
              </a:rPr>
              <a:t> </a:t>
            </a:r>
            <a:r>
              <a:rPr lang="en-US" altLang="zh-CN" sz="1200" dirty="0">
                <a:solidFill>
                  <a:prstClr val="black"/>
                </a:solidFill>
              </a:rPr>
              <a:t>B</a:t>
            </a:r>
            <a:r>
              <a:rPr lang="zh-CN" altLang="en-US" sz="1200" dirty="0">
                <a:solidFill>
                  <a:prstClr val="black"/>
                </a:solidFill>
              </a:rPr>
              <a:t>级跑道允许为国内外生产的所有类型的飞机和直升机提供服务。 客运运输分为国内和国际两个方向。 每年运送旅客约</a:t>
            </a:r>
            <a:r>
              <a:rPr lang="en-US" altLang="zh-CN" sz="1200" b="1" dirty="0">
                <a:solidFill>
                  <a:schemeClr val="accent6">
                    <a:lumMod val="75000"/>
                  </a:schemeClr>
                </a:solidFill>
              </a:rPr>
              <a:t>40</a:t>
            </a:r>
            <a:r>
              <a:rPr lang="zh-CN" altLang="en-US" sz="1200" b="1" dirty="0">
                <a:solidFill>
                  <a:schemeClr val="accent6">
                    <a:lumMod val="75000"/>
                  </a:schemeClr>
                </a:solidFill>
              </a:rPr>
              <a:t>万人次</a:t>
            </a:r>
            <a:r>
              <a:rPr lang="zh-CN" altLang="en-US" sz="1200" dirty="0">
                <a:solidFill>
                  <a:prstClr val="black"/>
                </a:solidFill>
              </a:rPr>
              <a:t>。</a:t>
            </a:r>
            <a:endParaRPr lang="ru-RU" sz="1050" dirty="0">
              <a:solidFill>
                <a:prstClr val="black"/>
              </a:solidFill>
            </a:endParaRPr>
          </a:p>
        </p:txBody>
      </p:sp>
      <p:sp>
        <p:nvSpPr>
          <p:cNvPr id="171" name="TextBox 170"/>
          <p:cNvSpPr txBox="1"/>
          <p:nvPr/>
        </p:nvSpPr>
        <p:spPr>
          <a:xfrm>
            <a:off x="4787728" y="2243969"/>
            <a:ext cx="4176759" cy="1046440"/>
          </a:xfrm>
          <a:prstGeom prst="rect">
            <a:avLst/>
          </a:prstGeom>
          <a:noFill/>
        </p:spPr>
        <p:txBody>
          <a:bodyPr wrap="square" rtlCol="0">
            <a:spAutoFit/>
          </a:bodyPr>
          <a:lstStyle/>
          <a:p>
            <a:pPr lvl="0" algn="just"/>
            <a:r>
              <a:rPr lang="zh-CN" altLang="en-US" sz="1200" b="1" dirty="0">
                <a:solidFill>
                  <a:srgbClr val="0070C0"/>
                </a:solidFill>
              </a:rPr>
              <a:t>“布拉戈维申斯克”火车站</a:t>
            </a:r>
            <a:r>
              <a:rPr lang="zh-CN" altLang="en-US" sz="1200" dirty="0">
                <a:solidFill>
                  <a:prstClr val="black"/>
                </a:solidFill>
              </a:rPr>
              <a:t>是一级货运站，有平行排列的线路总数。 年装卸量超过</a:t>
            </a:r>
            <a:r>
              <a:rPr lang="en-US" altLang="zh-CN" sz="1400" b="1" dirty="0">
                <a:solidFill>
                  <a:schemeClr val="accent6">
                    <a:lumMod val="75000"/>
                  </a:schemeClr>
                </a:solidFill>
              </a:rPr>
              <a:t>380</a:t>
            </a:r>
            <a:r>
              <a:rPr lang="zh-CN" altLang="en-US" sz="1200" b="1" dirty="0">
                <a:solidFill>
                  <a:schemeClr val="accent6">
                    <a:lumMod val="75000"/>
                  </a:schemeClr>
                </a:solidFill>
              </a:rPr>
              <a:t>万吨</a:t>
            </a:r>
            <a:r>
              <a:rPr lang="zh-CN" altLang="en-US" sz="1200" dirty="0">
                <a:solidFill>
                  <a:prstClr val="black"/>
                </a:solidFill>
              </a:rPr>
              <a:t>。 通过该车站，长途列车的运行方向如下： 莫斯科； 赤塔市； 廷达市； 哈巴罗夫斯克； 下别斯佳赫（雅库特）； 符拉迪沃斯托克； 别洛戈尔斯克市。</a:t>
            </a:r>
            <a:endParaRPr lang="ru-RU" sz="1200" dirty="0">
              <a:solidFill>
                <a:prstClr val="black"/>
              </a:solidFill>
            </a:endParaRPr>
          </a:p>
        </p:txBody>
      </p:sp>
      <p:sp>
        <p:nvSpPr>
          <p:cNvPr id="172" name="TextBox 171"/>
          <p:cNvSpPr txBox="1"/>
          <p:nvPr/>
        </p:nvSpPr>
        <p:spPr>
          <a:xfrm>
            <a:off x="179512" y="2276872"/>
            <a:ext cx="4176464" cy="738664"/>
          </a:xfrm>
          <a:prstGeom prst="rect">
            <a:avLst/>
          </a:prstGeom>
          <a:noFill/>
        </p:spPr>
        <p:txBody>
          <a:bodyPr wrap="square" rtlCol="0">
            <a:spAutoFit/>
          </a:bodyPr>
          <a:lstStyle/>
          <a:p>
            <a:pPr lvl="0" algn="just"/>
            <a:r>
              <a:rPr lang="zh-CN" altLang="en-US" sz="1200" dirty="0">
                <a:solidFill>
                  <a:prstClr val="black"/>
                </a:solidFill>
              </a:rPr>
              <a:t>街道道路网总长</a:t>
            </a:r>
            <a:r>
              <a:rPr lang="en-US" altLang="zh-CN" sz="1400" b="1" dirty="0" smtClean="0">
                <a:solidFill>
                  <a:srgbClr val="F79646">
                    <a:lumMod val="75000"/>
                  </a:srgbClr>
                </a:solidFill>
              </a:rPr>
              <a:t>5</a:t>
            </a:r>
            <a:r>
              <a:rPr lang="ru-RU" altLang="zh-CN" sz="1400" b="1" dirty="0" smtClean="0">
                <a:solidFill>
                  <a:srgbClr val="F79646">
                    <a:lumMod val="75000"/>
                  </a:srgbClr>
                </a:solidFill>
              </a:rPr>
              <a:t>05</a:t>
            </a:r>
            <a:r>
              <a:rPr lang="zh-CN" altLang="en-US" sz="1200" dirty="0" smtClean="0">
                <a:solidFill>
                  <a:prstClr val="black"/>
                </a:solidFill>
              </a:rPr>
              <a:t>公</a:t>
            </a:r>
            <a:r>
              <a:rPr lang="zh-CN" altLang="en-US" sz="1200" dirty="0">
                <a:solidFill>
                  <a:prstClr val="black"/>
                </a:solidFill>
              </a:rPr>
              <a:t>里（单行的长度）。 </a:t>
            </a:r>
            <a:endParaRPr lang="en-US" altLang="zh-CN" sz="1200" dirty="0">
              <a:solidFill>
                <a:prstClr val="black"/>
              </a:solidFill>
            </a:endParaRPr>
          </a:p>
          <a:p>
            <a:pPr lvl="0" algn="just"/>
            <a:r>
              <a:rPr lang="en-US" altLang="zh-CN" sz="1400" dirty="0">
                <a:solidFill>
                  <a:prstClr val="black"/>
                </a:solidFill>
              </a:rPr>
              <a:t>20</a:t>
            </a:r>
            <a:r>
              <a:rPr lang="ru-RU" altLang="zh-CN" sz="1400" dirty="0">
                <a:solidFill>
                  <a:prstClr val="black"/>
                </a:solidFill>
              </a:rPr>
              <a:t>2</a:t>
            </a:r>
            <a:r>
              <a:rPr lang="en-US" altLang="zh-CN" sz="1400" dirty="0">
                <a:solidFill>
                  <a:prstClr val="black"/>
                </a:solidFill>
              </a:rPr>
              <a:t>2</a:t>
            </a:r>
            <a:r>
              <a:rPr lang="zh-CN" altLang="en-US" sz="1200" dirty="0">
                <a:solidFill>
                  <a:prstClr val="black"/>
                </a:solidFill>
              </a:rPr>
              <a:t>年大中型企业公路运输</a:t>
            </a:r>
            <a:r>
              <a:rPr lang="zh-CN" altLang="en-US" sz="1200" dirty="0" smtClean="0">
                <a:solidFill>
                  <a:prstClr val="black"/>
                </a:solidFill>
              </a:rPr>
              <a:t>量</a:t>
            </a:r>
            <a:r>
              <a:rPr lang="ru-RU" altLang="zh-CN" sz="1400" b="1" dirty="0" smtClean="0">
                <a:solidFill>
                  <a:srgbClr val="F79646">
                    <a:lumMod val="75000"/>
                  </a:srgbClr>
                </a:solidFill>
              </a:rPr>
              <a:t>1.05</a:t>
            </a:r>
            <a:r>
              <a:rPr lang="zh-CN" altLang="en-US" sz="1200" dirty="0" smtClean="0">
                <a:solidFill>
                  <a:prstClr val="black"/>
                </a:solidFill>
              </a:rPr>
              <a:t>亿</a:t>
            </a:r>
            <a:r>
              <a:rPr lang="zh-CN" altLang="en-US" sz="1200" dirty="0">
                <a:solidFill>
                  <a:prstClr val="black"/>
                </a:solidFill>
              </a:rPr>
              <a:t>吨。</a:t>
            </a:r>
            <a:endParaRPr lang="en-US" altLang="zh-CN" sz="1200" dirty="0">
              <a:solidFill>
                <a:prstClr val="black"/>
              </a:solidFill>
            </a:endParaRPr>
          </a:p>
          <a:p>
            <a:pPr lvl="0" algn="just"/>
            <a:r>
              <a:rPr lang="zh-CN" altLang="en-US" sz="1200" dirty="0">
                <a:solidFill>
                  <a:prstClr val="black"/>
                </a:solidFill>
              </a:rPr>
              <a:t>公路客运量</a:t>
            </a:r>
            <a:r>
              <a:rPr lang="zh-CN" altLang="en-US" sz="1200" dirty="0" smtClean="0">
                <a:solidFill>
                  <a:prstClr val="black"/>
                </a:solidFill>
              </a:rPr>
              <a:t>为</a:t>
            </a:r>
            <a:r>
              <a:rPr lang="ru-RU" altLang="zh-CN" sz="1400" b="1" dirty="0" smtClean="0">
                <a:solidFill>
                  <a:srgbClr val="F79646">
                    <a:lumMod val="75000"/>
                  </a:srgbClr>
                </a:solidFill>
              </a:rPr>
              <a:t>3.4</a:t>
            </a:r>
            <a:r>
              <a:rPr lang="zh-CN" altLang="en-US" sz="1200" dirty="0" smtClean="0">
                <a:solidFill>
                  <a:prstClr val="black"/>
                </a:solidFill>
              </a:rPr>
              <a:t>亿</a:t>
            </a:r>
            <a:r>
              <a:rPr lang="zh-CN" altLang="en-US" sz="1200" dirty="0">
                <a:solidFill>
                  <a:prstClr val="black"/>
                </a:solidFill>
              </a:rPr>
              <a:t>人公里。</a:t>
            </a:r>
            <a:endParaRPr lang="en-US" altLang="zh-CN" sz="1200" dirty="0">
              <a:solidFill>
                <a:prstClr val="black"/>
              </a:solidFill>
            </a:endParaRPr>
          </a:p>
        </p:txBody>
      </p:sp>
      <p:sp>
        <p:nvSpPr>
          <p:cNvPr id="202" name="TextBox 201"/>
          <p:cNvSpPr txBox="1"/>
          <p:nvPr/>
        </p:nvSpPr>
        <p:spPr>
          <a:xfrm>
            <a:off x="608274" y="4689740"/>
            <a:ext cx="3271757" cy="253916"/>
          </a:xfrm>
          <a:prstGeom prst="rect">
            <a:avLst/>
          </a:prstGeom>
          <a:noFill/>
        </p:spPr>
        <p:txBody>
          <a:bodyPr wrap="square" rtlCol="0">
            <a:spAutoFit/>
          </a:bodyPr>
          <a:lstStyle/>
          <a:p>
            <a:pPr lvl="0" algn="ctr"/>
            <a:r>
              <a:rPr lang="zh-CN" altLang="en-US" sz="1050" dirty="0">
                <a:solidFill>
                  <a:prstClr val="black"/>
                </a:solidFill>
              </a:rPr>
              <a:t>布拉戈维申斯克国际机场 </a:t>
            </a:r>
            <a:r>
              <a:rPr lang="en-US" altLang="zh-CN" sz="1050" dirty="0">
                <a:solidFill>
                  <a:prstClr val="black"/>
                </a:solidFill>
              </a:rPr>
              <a:t>(</a:t>
            </a:r>
            <a:r>
              <a:rPr lang="zh-CN" altLang="en-US" sz="1050" dirty="0">
                <a:solidFill>
                  <a:prstClr val="black"/>
                </a:solidFill>
              </a:rPr>
              <a:t>伊格纳季耶沃</a:t>
            </a:r>
            <a:r>
              <a:rPr lang="en-US" altLang="zh-CN" sz="1050" dirty="0">
                <a:solidFill>
                  <a:prstClr val="black"/>
                </a:solidFill>
              </a:rPr>
              <a:t>)</a:t>
            </a:r>
            <a:r>
              <a:rPr lang="zh-CN" altLang="en-US" sz="1050" dirty="0">
                <a:solidFill>
                  <a:prstClr val="black"/>
                </a:solidFill>
              </a:rPr>
              <a:t>的飞行航线</a:t>
            </a:r>
            <a:endParaRPr lang="ru-RU" sz="1050" dirty="0">
              <a:solidFill>
                <a:prstClr val="black"/>
              </a:solidFill>
            </a:endParaRPr>
          </a:p>
        </p:txBody>
      </p:sp>
      <p:cxnSp>
        <p:nvCxnSpPr>
          <p:cNvPr id="217" name="Прямая соединительная линия 216"/>
          <p:cNvCxnSpPr/>
          <p:nvPr/>
        </p:nvCxnSpPr>
        <p:spPr>
          <a:xfrm>
            <a:off x="4572000" y="1837590"/>
            <a:ext cx="0" cy="468226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8" name="Рисунок 217" descr="http://www.transinfo.su/files/transinfo/image/icon-gp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0878" y="5409440"/>
            <a:ext cx="360040" cy="343984"/>
          </a:xfrm>
          <a:prstGeom prst="rect">
            <a:avLst/>
          </a:prstGeom>
          <a:noFill/>
          <a:ln>
            <a:noFill/>
          </a:ln>
        </p:spPr>
      </p:pic>
      <p:sp>
        <p:nvSpPr>
          <p:cNvPr id="219" name="TextBox 218"/>
          <p:cNvSpPr txBox="1"/>
          <p:nvPr/>
        </p:nvSpPr>
        <p:spPr>
          <a:xfrm>
            <a:off x="5227594" y="5451979"/>
            <a:ext cx="2044302" cy="338554"/>
          </a:xfrm>
          <a:prstGeom prst="rect">
            <a:avLst/>
          </a:prstGeom>
          <a:noFill/>
        </p:spPr>
        <p:txBody>
          <a:bodyPr wrap="square" rtlCol="0">
            <a:spAutoFit/>
          </a:bodyPr>
          <a:lstStyle/>
          <a:p>
            <a:pPr lvl="0"/>
            <a:r>
              <a:rPr lang="zh-CN" altLang="en-US" sz="1600" b="1" dirty="0">
                <a:solidFill>
                  <a:srgbClr val="0070C0"/>
                </a:solidFill>
              </a:rPr>
              <a:t>通信</a:t>
            </a:r>
            <a:endParaRPr lang="ru-RU" sz="1600" b="1" dirty="0">
              <a:solidFill>
                <a:srgbClr val="0070C0"/>
              </a:solidFill>
            </a:endParaRPr>
          </a:p>
        </p:txBody>
      </p:sp>
      <p:sp>
        <p:nvSpPr>
          <p:cNvPr id="220" name="TextBox 219"/>
          <p:cNvSpPr txBox="1"/>
          <p:nvPr/>
        </p:nvSpPr>
        <p:spPr>
          <a:xfrm>
            <a:off x="4805942" y="5804443"/>
            <a:ext cx="4158546" cy="646331"/>
          </a:xfrm>
          <a:prstGeom prst="rect">
            <a:avLst/>
          </a:prstGeom>
          <a:noFill/>
        </p:spPr>
        <p:txBody>
          <a:bodyPr wrap="square" rtlCol="0">
            <a:spAutoFit/>
          </a:bodyPr>
          <a:lstStyle/>
          <a:p>
            <a:pPr lvl="0" algn="just"/>
            <a:r>
              <a:rPr lang="zh-CN" altLang="en-US" sz="1200" dirty="0">
                <a:solidFill>
                  <a:prstClr val="black"/>
                </a:solidFill>
              </a:rPr>
              <a:t>州内最大的固话及网络运营商</a:t>
            </a:r>
            <a:r>
              <a:rPr lang="en-US" altLang="zh-CN" sz="1200" dirty="0">
                <a:solidFill>
                  <a:prstClr val="black"/>
                </a:solidFill>
              </a:rPr>
              <a:t>-《</a:t>
            </a:r>
            <a:r>
              <a:rPr lang="zh-CN" altLang="en-US" sz="1200" dirty="0">
                <a:solidFill>
                  <a:prstClr val="black"/>
                </a:solidFill>
              </a:rPr>
              <a:t>俄罗斯电信公司</a:t>
            </a:r>
            <a:r>
              <a:rPr lang="en-US" altLang="zh-CN" sz="1200" dirty="0">
                <a:solidFill>
                  <a:prstClr val="black"/>
                </a:solidFill>
              </a:rPr>
              <a:t>》</a:t>
            </a:r>
            <a:r>
              <a:rPr lang="zh-CN" altLang="en-US" sz="1200" dirty="0">
                <a:solidFill>
                  <a:prstClr val="black"/>
                </a:solidFill>
              </a:rPr>
              <a:t>。</a:t>
            </a:r>
            <a:endParaRPr lang="ru-RU" sz="1200" dirty="0">
              <a:solidFill>
                <a:prstClr val="black"/>
              </a:solidFill>
            </a:endParaRPr>
          </a:p>
          <a:p>
            <a:pPr lvl="0" algn="just"/>
            <a:r>
              <a:rPr lang="zh-CN" altLang="en-US" sz="1200" dirty="0">
                <a:solidFill>
                  <a:prstClr val="black"/>
                </a:solidFill>
              </a:rPr>
              <a:t>通讯运营：</a:t>
            </a:r>
            <a:r>
              <a:rPr lang="en-US" altLang="zh-CN" sz="1200" dirty="0">
                <a:solidFill>
                  <a:prstClr val="black"/>
                </a:solidFill>
              </a:rPr>
              <a:t>MTS</a:t>
            </a:r>
            <a:r>
              <a:rPr lang="zh-CN" altLang="en-US" sz="1200" dirty="0">
                <a:solidFill>
                  <a:prstClr val="black"/>
                </a:solidFill>
              </a:rPr>
              <a:t>、</a:t>
            </a:r>
            <a:r>
              <a:rPr lang="en-US" altLang="zh-CN" sz="1200" dirty="0">
                <a:solidFill>
                  <a:prstClr val="black"/>
                </a:solidFill>
              </a:rPr>
              <a:t>Beeline</a:t>
            </a:r>
            <a:r>
              <a:rPr lang="zh-CN" altLang="en-US" sz="1200" dirty="0">
                <a:solidFill>
                  <a:prstClr val="black"/>
                </a:solidFill>
              </a:rPr>
              <a:t>、</a:t>
            </a:r>
            <a:r>
              <a:rPr lang="en-US" altLang="zh-CN" sz="1200" dirty="0" err="1">
                <a:solidFill>
                  <a:prstClr val="black"/>
                </a:solidFill>
              </a:rPr>
              <a:t>MegaFon</a:t>
            </a:r>
            <a:r>
              <a:rPr lang="zh-CN" altLang="en-US" sz="1200" dirty="0">
                <a:solidFill>
                  <a:prstClr val="black"/>
                </a:solidFill>
              </a:rPr>
              <a:t>、</a:t>
            </a:r>
            <a:r>
              <a:rPr lang="en-US" altLang="zh-CN" sz="1200" dirty="0" err="1">
                <a:solidFill>
                  <a:prstClr val="black"/>
                </a:solidFill>
              </a:rPr>
              <a:t>Yota</a:t>
            </a:r>
            <a:r>
              <a:rPr lang="zh-CN" altLang="en-US" sz="1200" dirty="0">
                <a:solidFill>
                  <a:prstClr val="black"/>
                </a:solidFill>
              </a:rPr>
              <a:t>。此外、</a:t>
            </a:r>
            <a:r>
              <a:rPr lang="en-US" altLang="zh-CN" sz="1200" dirty="0">
                <a:solidFill>
                  <a:prstClr val="black"/>
                </a:solidFill>
              </a:rPr>
              <a:t>G</a:t>
            </a:r>
            <a:r>
              <a:rPr lang="zh-CN" altLang="en-US" sz="1200" dirty="0">
                <a:solidFill>
                  <a:prstClr val="black"/>
                </a:solidFill>
              </a:rPr>
              <a:t>网、中国移动、中国联通及</a:t>
            </a:r>
            <a:r>
              <a:rPr lang="en-US" altLang="zh-CN" sz="1200" dirty="0">
                <a:solidFill>
                  <a:prstClr val="black"/>
                </a:solidFill>
              </a:rPr>
              <a:t>CDMA</a:t>
            </a:r>
            <a:r>
              <a:rPr lang="zh-CN" altLang="en-US" sz="1200" dirty="0">
                <a:solidFill>
                  <a:prstClr val="black"/>
                </a:solidFill>
              </a:rPr>
              <a:t>信号可覆盖布拉戈维申斯克市。</a:t>
            </a:r>
            <a:endParaRPr lang="ru-RU" sz="1200" dirty="0">
              <a:solidFill>
                <a:prstClr val="black"/>
              </a:solidFill>
            </a:endParaRPr>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9</a:t>
            </a: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aphicFrame>
        <p:nvGraphicFramePr>
          <p:cNvPr id="63" name="Таблица 62"/>
          <p:cNvGraphicFramePr>
            <a:graphicFrameLocks noGrp="1"/>
          </p:cNvGraphicFramePr>
          <p:nvPr>
            <p:extLst>
              <p:ext uri="{D42A27DB-BD31-4B8C-83A1-F6EECF244321}">
                <p14:modId xmlns:p14="http://schemas.microsoft.com/office/powerpoint/2010/main" val="914137901"/>
              </p:ext>
            </p:extLst>
          </p:nvPr>
        </p:nvGraphicFramePr>
        <p:xfrm>
          <a:off x="246185" y="4977172"/>
          <a:ext cx="4032448" cy="1463040"/>
        </p:xfrm>
        <a:graphic>
          <a:graphicData uri="http://schemas.openxmlformats.org/drawingml/2006/table">
            <a:tbl>
              <a:tblPr firstRow="1" bandRow="1">
                <a:tableStyleId>{073A0DAA-6AF3-43AB-8588-CEC1D06C72B9}</a:tableStyleId>
              </a:tblPr>
              <a:tblGrid>
                <a:gridCol w="977332"/>
                <a:gridCol w="1863105"/>
                <a:gridCol w="1192011"/>
              </a:tblGrid>
              <a:tr h="109190">
                <a:tc>
                  <a:txBody>
                    <a:bodyPr/>
                    <a:lstStyle/>
                    <a:p>
                      <a:pPr algn="r"/>
                      <a:r>
                        <a:rPr lang="zh-CN" altLang="en-US" sz="800" b="0" dirty="0" smtClean="0">
                          <a:solidFill>
                            <a:schemeClr val="tx1"/>
                          </a:solidFill>
                        </a:rPr>
                        <a:t>莫斯科</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800" b="0" dirty="0" smtClean="0">
                          <a:solidFill>
                            <a:schemeClr val="tx1"/>
                          </a:solidFill>
                        </a:rPr>
                        <a:t>阿穆尔河畔共青城</a:t>
                      </a:r>
                      <a:endParaRPr lang="ru-RU" sz="800" dirty="0" smtClean="0">
                        <a:solidFill>
                          <a:schemeClr val="tx1"/>
                        </a:solidFill>
                      </a:endParaRPr>
                    </a:p>
                  </a:txBody>
                  <a:tcPr marL="0" marR="0" marT="0" marB="0" anchor="ctr">
                    <a:noFill/>
                  </a:tcPr>
                </a:tc>
              </a:tr>
              <a:tr h="43872">
                <a:tc>
                  <a:txBody>
                    <a:bodyPr/>
                    <a:lstStyle/>
                    <a:p>
                      <a:pPr algn="r"/>
                      <a:r>
                        <a:rPr lang="zh-CN" altLang="en-US" sz="800" b="0" dirty="0" smtClean="0">
                          <a:solidFill>
                            <a:schemeClr val="tx1"/>
                          </a:solidFill>
                        </a:rPr>
                        <a:t>海参崴</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b="0" dirty="0" smtClean="0">
                          <a:solidFill>
                            <a:schemeClr val="tx1"/>
                          </a:solidFill>
                        </a:rPr>
                        <a:t>索契</a:t>
                      </a:r>
                      <a:endParaRPr lang="ru-RU" sz="800" b="0" dirty="0">
                        <a:solidFill>
                          <a:schemeClr val="tx1"/>
                        </a:solidFill>
                      </a:endParaRPr>
                    </a:p>
                  </a:txBody>
                  <a:tcPr marL="0" marR="0" marT="0" marB="0" anchor="ctr">
                    <a:noFill/>
                  </a:tcPr>
                </a:tc>
              </a:tr>
              <a:tr h="50728">
                <a:tc>
                  <a:txBody>
                    <a:bodyPr/>
                    <a:lstStyle/>
                    <a:p>
                      <a:pPr algn="r"/>
                      <a:r>
                        <a:rPr lang="zh-CN" altLang="en-US" sz="800" b="0" dirty="0" smtClean="0">
                          <a:solidFill>
                            <a:schemeClr val="tx1"/>
                          </a:solidFill>
                        </a:rPr>
                        <a:t>伊尔库茨克</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斯沃博德内</a:t>
                      </a:r>
                      <a:endParaRPr lang="ru-RU" sz="800" dirty="0" smtClean="0"/>
                    </a:p>
                  </a:txBody>
                  <a:tcPr marL="0" marR="0" marT="0" marB="0" anchor="ctr">
                    <a:noFill/>
                  </a:tcPr>
                </a:tc>
              </a:tr>
              <a:tr h="57584">
                <a:tc>
                  <a:txBody>
                    <a:bodyPr/>
                    <a:lstStyle/>
                    <a:p>
                      <a:pPr algn="r"/>
                      <a:r>
                        <a:rPr lang="zh-CN" altLang="en-US" sz="800" b="0" dirty="0" smtClean="0">
                          <a:solidFill>
                            <a:schemeClr val="tx1"/>
                          </a:solidFill>
                        </a:rPr>
                        <a:t>赤塔</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solidFill>
                            <a:schemeClr val="tx1"/>
                          </a:solidFill>
                        </a:rPr>
                        <a:t>奥克佳布里斯基</a:t>
                      </a:r>
                      <a:endParaRPr lang="ru-RU" sz="800" dirty="0">
                        <a:solidFill>
                          <a:schemeClr val="tx1"/>
                        </a:solidFill>
                      </a:endParaRPr>
                    </a:p>
                  </a:txBody>
                  <a:tcPr marL="0" marR="0" marT="0" marB="0" anchor="ctr">
                    <a:noFill/>
                  </a:tcPr>
                </a:tc>
              </a:tr>
              <a:tr h="44976">
                <a:tc>
                  <a:txBody>
                    <a:bodyPr/>
                    <a:lstStyle/>
                    <a:p>
                      <a:pPr algn="r"/>
                      <a:r>
                        <a:rPr lang="zh-CN" altLang="en-US" sz="800" b="0" dirty="0" smtClean="0">
                          <a:solidFill>
                            <a:schemeClr val="tx1"/>
                          </a:solidFill>
                        </a:rPr>
                        <a:t>哈巴罗夫斯克</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结雅</a:t>
                      </a:r>
                      <a:endParaRPr lang="ru-RU" sz="800" dirty="0"/>
                    </a:p>
                  </a:txBody>
                  <a:tcPr marL="0" marR="0" marT="0" marB="0" anchor="ctr">
                    <a:noFill/>
                  </a:tcPr>
                </a:tc>
              </a:tr>
              <a:tr h="0">
                <a:tc>
                  <a:txBody>
                    <a:bodyPr/>
                    <a:lstStyle/>
                    <a:p>
                      <a:pPr algn="r"/>
                      <a:r>
                        <a:rPr lang="zh-CN" altLang="en-US" sz="800" b="0" dirty="0" smtClean="0">
                          <a:solidFill>
                            <a:schemeClr val="tx1"/>
                          </a:solidFill>
                        </a:rPr>
                        <a:t>雅库茨克</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腾达</a:t>
                      </a:r>
                      <a:endParaRPr lang="ru-RU" sz="800" dirty="0"/>
                    </a:p>
                  </a:txBody>
                  <a:tcPr marL="0" marR="0" marT="0" marB="0" anchor="ctr">
                    <a:noFill/>
                  </a:tcPr>
                </a:tc>
              </a:tr>
              <a:tr h="0">
                <a:tc>
                  <a:txBody>
                    <a:bodyPr/>
                    <a:lstStyle/>
                    <a:p>
                      <a:pPr algn="r"/>
                      <a:r>
                        <a:rPr lang="zh-CN" altLang="en-US" sz="800" b="0" dirty="0" smtClean="0">
                          <a:solidFill>
                            <a:schemeClr val="tx1"/>
                          </a:solidFill>
                        </a:rPr>
                        <a:t>新西伯利亚</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普吉岛</a:t>
                      </a:r>
                      <a:endParaRPr lang="ru-RU" sz="800" dirty="0"/>
                    </a:p>
                  </a:txBody>
                  <a:tcPr marL="0" marR="0" marT="0" marB="0" anchor="ctr">
                    <a:noFill/>
                  </a:tcPr>
                </a:tc>
              </a:tr>
              <a:tr h="0">
                <a:tc>
                  <a:txBody>
                    <a:bodyPr/>
                    <a:lstStyle/>
                    <a:p>
                      <a:pPr algn="r"/>
                      <a:r>
                        <a:rPr lang="zh-CN" altLang="en-US" sz="800" b="0" dirty="0" smtClean="0">
                          <a:solidFill>
                            <a:schemeClr val="tx1"/>
                          </a:solidFill>
                        </a:rPr>
                        <a:t>乌兰乌德</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乌塔保</a:t>
                      </a:r>
                      <a:endParaRPr lang="ru-RU" sz="800" dirty="0"/>
                    </a:p>
                  </a:txBody>
                  <a:tcPr marL="0" marR="0" marT="0" marB="0" anchor="ctr">
                    <a:noFill/>
                  </a:tcPr>
                </a:tc>
              </a:tr>
              <a:tr h="0">
                <a:tc>
                  <a:txBody>
                    <a:bodyPr/>
                    <a:lstStyle/>
                    <a:p>
                      <a:pPr algn="r"/>
                      <a:r>
                        <a:rPr lang="zh-CN" altLang="en-US" sz="800" b="0" dirty="0" smtClean="0">
                          <a:solidFill>
                            <a:schemeClr val="tx1"/>
                          </a:solidFill>
                        </a:rPr>
                        <a:t>叶卡捷琳堡</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endParaRPr lang="ru-RU" sz="800" dirty="0"/>
                    </a:p>
                  </a:txBody>
                  <a:tcPr marL="0" marR="0" marT="0" marB="0" anchor="ctr">
                    <a:noFill/>
                  </a:tcPr>
                </a:tc>
              </a:tr>
              <a:tr h="105544">
                <a:tc>
                  <a:txBody>
                    <a:bodyPr/>
                    <a:lstStyle/>
                    <a:p>
                      <a:pPr algn="r"/>
                      <a:r>
                        <a:rPr lang="zh-CN" altLang="en-US" sz="800" b="0" dirty="0" smtClean="0">
                          <a:solidFill>
                            <a:schemeClr val="tx1"/>
                          </a:solidFill>
                        </a:rPr>
                        <a:t>南萨哈林斯克</a:t>
                      </a:r>
                      <a:endParaRPr lang="ru-RU" sz="800" b="0" dirty="0">
                        <a:solidFill>
                          <a:schemeClr val="tx1"/>
                        </a:solidFill>
                      </a:endParaRPr>
                    </a:p>
                  </a:txBody>
                  <a:tcPr marL="0" marR="0" marT="0" marB="0" anchor="ctr">
                    <a:noFill/>
                  </a:tcPr>
                </a:tc>
                <a:tc gridSpan="2">
                  <a:txBody>
                    <a:bodyPr/>
                    <a:lstStyle/>
                    <a:p>
                      <a:pPr marL="1524000" indent="0" algn="l"/>
                      <a:r>
                        <a:rPr lang="zh-CN" altLang="en-US" sz="800" dirty="0" smtClean="0"/>
                        <a:t>俄罗斯内的飞机哦航线</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zh-CN" altLang="en-US" sz="800" b="0" dirty="0" smtClean="0">
                          <a:solidFill>
                            <a:schemeClr val="tx1"/>
                          </a:solidFill>
                        </a:rPr>
                        <a:t>克拉斯诺亚尔斯克</a:t>
                      </a:r>
                      <a:endParaRPr lang="ru-RU" sz="800" b="0" dirty="0">
                        <a:solidFill>
                          <a:schemeClr val="tx1"/>
                        </a:solidFill>
                      </a:endParaRPr>
                    </a:p>
                  </a:txBody>
                  <a:tcPr marL="0" marR="0" marT="0" marB="0" anchor="ctr">
                    <a:noFill/>
                  </a:tcPr>
                </a:tc>
                <a:tc gridSpan="2">
                  <a:txBody>
                    <a:bodyPr/>
                    <a:lstStyle/>
                    <a:p>
                      <a:pPr marL="1524000" indent="0" algn="l"/>
                      <a:r>
                        <a:rPr lang="zh-CN" altLang="en-US" sz="800" dirty="0" smtClean="0"/>
                        <a:t>阿穆尔州内的飞机航线</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zh-CN" altLang="en-US" sz="800" b="0" dirty="0" smtClean="0">
                          <a:solidFill>
                            <a:schemeClr val="tx1"/>
                          </a:solidFill>
                        </a:rPr>
                        <a:t>马加丹</a:t>
                      </a:r>
                      <a:endParaRPr lang="ru-RU" sz="800" b="0" dirty="0">
                        <a:solidFill>
                          <a:schemeClr val="tx1"/>
                        </a:solidFill>
                      </a:endParaRPr>
                    </a:p>
                  </a:txBody>
                  <a:tcPr marL="0" marR="0" marT="0" marB="0" anchor="ctr">
                    <a:noFill/>
                  </a:tcPr>
                </a:tc>
                <a:tc gridSpan="2">
                  <a:txBody>
                    <a:bodyPr/>
                    <a:lstStyle/>
                    <a:p>
                      <a:pPr marL="1524000" indent="0" algn="l"/>
                      <a:r>
                        <a:rPr lang="zh-CN" altLang="en-US" sz="800" dirty="0" smtClean="0"/>
                        <a:t>国际飞机航线</a:t>
                      </a:r>
                      <a:endParaRPr lang="ru-RU" sz="800" dirty="0"/>
                    </a:p>
                  </a:txBody>
                  <a:tcPr marL="0" marR="0" marT="0" marB="0" anchor="ctr">
                    <a:noFill/>
                  </a:tcPr>
                </a:tc>
                <a:tc hMerge="1">
                  <a:txBody>
                    <a:bodyPr/>
                    <a:lstStyle/>
                    <a:p>
                      <a:endParaRPr lang="ru-RU"/>
                    </a:p>
                  </a:txBody>
                  <a:tcPr/>
                </a:tc>
              </a:tr>
            </a:tbl>
          </a:graphicData>
        </a:graphic>
      </p:graphicFrame>
      <p:sp>
        <p:nvSpPr>
          <p:cNvPr id="77" name="Овал 76"/>
          <p:cNvSpPr/>
          <p:nvPr/>
        </p:nvSpPr>
        <p:spPr>
          <a:xfrm>
            <a:off x="2042317" y="5570549"/>
            <a:ext cx="250825" cy="2508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6" name="Овал 75"/>
          <p:cNvSpPr/>
          <p:nvPr/>
        </p:nvSpPr>
        <p:spPr>
          <a:xfrm>
            <a:off x="2071783" y="5600198"/>
            <a:ext cx="190626" cy="1915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8" name="Овал 77"/>
          <p:cNvSpPr/>
          <p:nvPr/>
        </p:nvSpPr>
        <p:spPr>
          <a:xfrm flipV="1">
            <a:off x="2987819" y="575250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9" name="Овал 78"/>
          <p:cNvSpPr/>
          <p:nvPr/>
        </p:nvSpPr>
        <p:spPr>
          <a:xfrm flipV="1">
            <a:off x="2987815" y="5391479"/>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0" name="Овал 79"/>
          <p:cNvSpPr/>
          <p:nvPr/>
        </p:nvSpPr>
        <p:spPr>
          <a:xfrm flipV="1">
            <a:off x="2987816" y="55063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1" name="Овал 80"/>
          <p:cNvSpPr/>
          <p:nvPr/>
        </p:nvSpPr>
        <p:spPr>
          <a:xfrm flipV="1">
            <a:off x="2987817" y="562692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82" name="Прямая соединительная линия 81"/>
          <p:cNvCxnSpPr>
            <a:stCxn id="85" idx="5"/>
            <a:endCxn id="78" idx="2"/>
          </p:cNvCxnSpPr>
          <p:nvPr/>
        </p:nvCxnSpPr>
        <p:spPr>
          <a:xfrm>
            <a:off x="2211289" y="5739256"/>
            <a:ext cx="776530" cy="3610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a:stCxn id="76" idx="7"/>
            <a:endCxn id="79" idx="2"/>
          </p:cNvCxnSpPr>
          <p:nvPr/>
        </p:nvCxnSpPr>
        <p:spPr>
          <a:xfrm flipV="1">
            <a:off x="2234492" y="5414338"/>
            <a:ext cx="753323" cy="21390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a:stCxn id="76" idx="7"/>
            <a:endCxn id="80" idx="2"/>
          </p:cNvCxnSpPr>
          <p:nvPr/>
        </p:nvCxnSpPr>
        <p:spPr>
          <a:xfrm flipV="1">
            <a:off x="2234492" y="5529214"/>
            <a:ext cx="753324" cy="990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a:stCxn id="76" idx="7"/>
            <a:endCxn id="81" idx="2"/>
          </p:cNvCxnSpPr>
          <p:nvPr/>
        </p:nvCxnSpPr>
        <p:spPr>
          <a:xfrm>
            <a:off x="2234492" y="5628246"/>
            <a:ext cx="753325" cy="215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6" name="Овал 95"/>
          <p:cNvSpPr/>
          <p:nvPr/>
        </p:nvSpPr>
        <p:spPr>
          <a:xfrm flipV="1">
            <a:off x="1281906" y="623731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9" name="Овал 98"/>
          <p:cNvSpPr/>
          <p:nvPr/>
        </p:nvSpPr>
        <p:spPr>
          <a:xfrm flipV="1">
            <a:off x="1281910" y="636216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1" name="Овал 100"/>
          <p:cNvSpPr/>
          <p:nvPr/>
        </p:nvSpPr>
        <p:spPr>
          <a:xfrm flipV="1">
            <a:off x="1281907" y="611173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2" name="Овал 101"/>
          <p:cNvSpPr/>
          <p:nvPr/>
        </p:nvSpPr>
        <p:spPr>
          <a:xfrm flipV="1">
            <a:off x="1281908" y="5998509"/>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3" name="Овал 102"/>
          <p:cNvSpPr/>
          <p:nvPr/>
        </p:nvSpPr>
        <p:spPr>
          <a:xfrm flipV="1">
            <a:off x="1281910" y="5877271"/>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9" name="Овал 108"/>
          <p:cNvSpPr/>
          <p:nvPr/>
        </p:nvSpPr>
        <p:spPr>
          <a:xfrm flipV="1">
            <a:off x="1281909" y="575148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3" name="Овал 112"/>
          <p:cNvSpPr/>
          <p:nvPr/>
        </p:nvSpPr>
        <p:spPr>
          <a:xfrm flipV="1">
            <a:off x="1281905" y="562646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4" name="Овал 113"/>
          <p:cNvSpPr/>
          <p:nvPr/>
        </p:nvSpPr>
        <p:spPr>
          <a:xfrm flipV="1">
            <a:off x="1281904" y="551051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6" name="Овал 115"/>
          <p:cNvSpPr/>
          <p:nvPr/>
        </p:nvSpPr>
        <p:spPr>
          <a:xfrm flipV="1">
            <a:off x="1281903" y="5385327"/>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7" name="Овал 116"/>
          <p:cNvSpPr/>
          <p:nvPr/>
        </p:nvSpPr>
        <p:spPr>
          <a:xfrm flipV="1">
            <a:off x="1281910" y="5256725"/>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9" name="Овал 118"/>
          <p:cNvSpPr/>
          <p:nvPr/>
        </p:nvSpPr>
        <p:spPr>
          <a:xfrm flipV="1">
            <a:off x="1281902" y="513433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25" name="Овал 124"/>
          <p:cNvSpPr/>
          <p:nvPr/>
        </p:nvSpPr>
        <p:spPr>
          <a:xfrm flipV="1">
            <a:off x="1281901" y="501317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6" name="Прямая соединительная линия 125"/>
          <p:cNvCxnSpPr>
            <a:stCxn id="77" idx="1"/>
            <a:endCxn id="125" idx="7"/>
          </p:cNvCxnSpPr>
          <p:nvPr/>
        </p:nvCxnSpPr>
        <p:spPr>
          <a:xfrm flipH="1" flipV="1">
            <a:off x="1320925" y="5052200"/>
            <a:ext cx="758124" cy="55508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a:stCxn id="77" idx="1"/>
            <a:endCxn id="119" idx="7"/>
          </p:cNvCxnSpPr>
          <p:nvPr/>
        </p:nvCxnSpPr>
        <p:spPr>
          <a:xfrm flipH="1" flipV="1">
            <a:off x="1320926" y="5173356"/>
            <a:ext cx="758123" cy="4339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a:stCxn id="77" idx="1"/>
          </p:cNvCxnSpPr>
          <p:nvPr/>
        </p:nvCxnSpPr>
        <p:spPr>
          <a:xfrm flipH="1" flipV="1">
            <a:off x="1327630" y="5302445"/>
            <a:ext cx="751419" cy="3048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a:stCxn id="77" idx="2"/>
          </p:cNvCxnSpPr>
          <p:nvPr/>
        </p:nvCxnSpPr>
        <p:spPr>
          <a:xfrm flipH="1" flipV="1">
            <a:off x="1327629" y="5408187"/>
            <a:ext cx="714688" cy="28777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a:stCxn id="77" idx="2"/>
            <a:endCxn id="114" idx="6"/>
          </p:cNvCxnSpPr>
          <p:nvPr/>
        </p:nvCxnSpPr>
        <p:spPr>
          <a:xfrm flipH="1" flipV="1">
            <a:off x="1327623" y="5533373"/>
            <a:ext cx="714694" cy="16258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a:stCxn id="77" idx="2"/>
            <a:endCxn id="113" idx="6"/>
          </p:cNvCxnSpPr>
          <p:nvPr/>
        </p:nvCxnSpPr>
        <p:spPr>
          <a:xfrm flipH="1" flipV="1">
            <a:off x="1327624" y="5649321"/>
            <a:ext cx="714693" cy="4664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a:stCxn id="77" idx="3"/>
            <a:endCxn id="109" idx="6"/>
          </p:cNvCxnSpPr>
          <p:nvPr/>
        </p:nvCxnSpPr>
        <p:spPr>
          <a:xfrm flipH="1" flipV="1">
            <a:off x="1327628" y="5774345"/>
            <a:ext cx="751421" cy="1029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a:stCxn id="77" idx="3"/>
          </p:cNvCxnSpPr>
          <p:nvPr/>
        </p:nvCxnSpPr>
        <p:spPr>
          <a:xfrm flipH="1">
            <a:off x="1327629" y="5784642"/>
            <a:ext cx="751420" cy="11548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a:stCxn id="77" idx="3"/>
            <a:endCxn id="102" idx="5"/>
          </p:cNvCxnSpPr>
          <p:nvPr/>
        </p:nvCxnSpPr>
        <p:spPr>
          <a:xfrm flipH="1">
            <a:off x="1320932" y="5784642"/>
            <a:ext cx="758117" cy="22056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a:stCxn id="77" idx="4"/>
            <a:endCxn id="101" idx="5"/>
          </p:cNvCxnSpPr>
          <p:nvPr/>
        </p:nvCxnSpPr>
        <p:spPr>
          <a:xfrm flipH="1">
            <a:off x="1320931" y="5821374"/>
            <a:ext cx="846799" cy="29705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a:stCxn id="77" idx="4"/>
            <a:endCxn id="96" idx="5"/>
          </p:cNvCxnSpPr>
          <p:nvPr/>
        </p:nvCxnSpPr>
        <p:spPr>
          <a:xfrm flipH="1">
            <a:off x="1320930" y="5821374"/>
            <a:ext cx="846800" cy="42263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a:stCxn id="77" idx="4"/>
            <a:endCxn id="99" idx="5"/>
          </p:cNvCxnSpPr>
          <p:nvPr/>
        </p:nvCxnSpPr>
        <p:spPr>
          <a:xfrm flipH="1">
            <a:off x="1320934" y="5821374"/>
            <a:ext cx="846796" cy="54748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Овал 60"/>
          <p:cNvSpPr/>
          <p:nvPr/>
        </p:nvSpPr>
        <p:spPr>
          <a:xfrm flipV="1">
            <a:off x="2657538" y="612077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2" name="Овал 61"/>
          <p:cNvSpPr/>
          <p:nvPr/>
        </p:nvSpPr>
        <p:spPr>
          <a:xfrm flipV="1">
            <a:off x="2657538" y="623731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8" name="Овал 67"/>
          <p:cNvSpPr/>
          <p:nvPr/>
        </p:nvSpPr>
        <p:spPr>
          <a:xfrm flipV="1">
            <a:off x="2990243" y="5029340"/>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69" name="Прямая соединительная линия 68"/>
          <p:cNvCxnSpPr>
            <a:stCxn id="77" idx="0"/>
            <a:endCxn id="68" idx="2"/>
          </p:cNvCxnSpPr>
          <p:nvPr/>
        </p:nvCxnSpPr>
        <p:spPr>
          <a:xfrm flipV="1">
            <a:off x="2167730" y="5052199"/>
            <a:ext cx="822513" cy="5183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Овал 66"/>
          <p:cNvSpPr/>
          <p:nvPr/>
        </p:nvSpPr>
        <p:spPr>
          <a:xfrm flipV="1">
            <a:off x="2991020" y="514271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0" name="Прямая соединительная линия 69"/>
          <p:cNvCxnSpPr>
            <a:stCxn id="77" idx="0"/>
            <a:endCxn id="67" idx="2"/>
          </p:cNvCxnSpPr>
          <p:nvPr/>
        </p:nvCxnSpPr>
        <p:spPr>
          <a:xfrm flipV="1">
            <a:off x="2167730" y="5165575"/>
            <a:ext cx="823290" cy="40497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Овал 82"/>
          <p:cNvSpPr/>
          <p:nvPr/>
        </p:nvSpPr>
        <p:spPr>
          <a:xfrm flipV="1">
            <a:off x="2657538" y="636216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5" name="Овал 84"/>
          <p:cNvSpPr/>
          <p:nvPr/>
        </p:nvSpPr>
        <p:spPr>
          <a:xfrm>
            <a:off x="2104597" y="5634735"/>
            <a:ext cx="124997" cy="1224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5" name="Овал 114"/>
          <p:cNvSpPr/>
          <p:nvPr/>
        </p:nvSpPr>
        <p:spPr>
          <a:xfrm flipV="1">
            <a:off x="2987818" y="588048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18" name="Прямая соединительная линия 117"/>
          <p:cNvCxnSpPr>
            <a:stCxn id="85" idx="5"/>
            <a:endCxn id="115" idx="2"/>
          </p:cNvCxnSpPr>
          <p:nvPr/>
        </p:nvCxnSpPr>
        <p:spPr>
          <a:xfrm>
            <a:off x="2211289" y="5739256"/>
            <a:ext cx="776529" cy="16408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flipV="1">
            <a:off x="2989460" y="52656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4" name="Прямая соединительная линия 123"/>
          <p:cNvCxnSpPr>
            <a:stCxn id="76" idx="7"/>
            <a:endCxn id="120" idx="2"/>
          </p:cNvCxnSpPr>
          <p:nvPr/>
        </p:nvCxnSpPr>
        <p:spPr>
          <a:xfrm flipV="1">
            <a:off x="2234492" y="5288514"/>
            <a:ext cx="754968" cy="3397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46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192831</TotalTime>
  <Words>14069</Words>
  <Application>Microsoft Office PowerPoint</Application>
  <PresentationFormat>Экран (4:3)</PresentationFormat>
  <Paragraphs>995</Paragraphs>
  <Slides>55</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Соколовская Елена Александровна</dc:creator>
  <cp:lastModifiedBy>Балясникова Валерия Сергеевна</cp:lastModifiedBy>
  <cp:revision>1689</cp:revision>
  <cp:lastPrinted>2024-06-04T08:07:08Z</cp:lastPrinted>
  <dcterms:created xsi:type="dcterms:W3CDTF">2017-08-09T05:22:47Z</dcterms:created>
  <dcterms:modified xsi:type="dcterms:W3CDTF">2024-06-19T01:14:54Z</dcterms:modified>
</cp:coreProperties>
</file>