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2.xml" ContentType="application/vnd.ms-office.chartstyle+xml"/>
  <Override PartName="/ppt/charts/colors12.xml" ContentType="application/vnd.ms-office.chartcolorstyle+xml"/>
  <Override PartName="/ppt/charts/style13.xml" ContentType="application/vnd.ms-office.chartstyle+xml"/>
  <Override PartName="/ppt/charts/colors13.xml" ContentType="application/vnd.ms-office.chartcolorstyle+xml"/>
  <Override PartName="/ppt/charts/style15.xml" ContentType="application/vnd.ms-office.chartstyle+xml"/>
  <Override PartName="/ppt/charts/colors15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50"/>
  </p:notesMasterIdLst>
  <p:sldIdLst>
    <p:sldId id="267" r:id="rId3"/>
    <p:sldId id="268" r:id="rId4"/>
    <p:sldId id="269" r:id="rId5"/>
    <p:sldId id="371" r:id="rId6"/>
    <p:sldId id="375" r:id="rId7"/>
    <p:sldId id="383" r:id="rId8"/>
    <p:sldId id="384" r:id="rId9"/>
    <p:sldId id="385" r:id="rId10"/>
    <p:sldId id="392" r:id="rId11"/>
    <p:sldId id="393" r:id="rId12"/>
    <p:sldId id="373" r:id="rId13"/>
    <p:sldId id="391" r:id="rId14"/>
    <p:sldId id="394" r:id="rId15"/>
    <p:sldId id="413" r:id="rId16"/>
    <p:sldId id="409" r:id="rId17"/>
    <p:sldId id="412" r:id="rId18"/>
    <p:sldId id="399" r:id="rId19"/>
    <p:sldId id="400" r:id="rId20"/>
    <p:sldId id="411" r:id="rId21"/>
    <p:sldId id="410" r:id="rId22"/>
    <p:sldId id="401" r:id="rId23"/>
    <p:sldId id="408" r:id="rId24"/>
    <p:sldId id="377" r:id="rId25"/>
    <p:sldId id="402" r:id="rId26"/>
    <p:sldId id="403" r:id="rId27"/>
    <p:sldId id="404" r:id="rId28"/>
    <p:sldId id="406" r:id="rId29"/>
    <p:sldId id="374" r:id="rId30"/>
    <p:sldId id="390" r:id="rId31"/>
    <p:sldId id="414" r:id="rId32"/>
    <p:sldId id="388" r:id="rId33"/>
    <p:sldId id="381" r:id="rId34"/>
    <p:sldId id="359" r:id="rId35"/>
    <p:sldId id="286" r:id="rId36"/>
    <p:sldId id="363" r:id="rId37"/>
    <p:sldId id="360" r:id="rId38"/>
    <p:sldId id="361" r:id="rId39"/>
    <p:sldId id="362" r:id="rId40"/>
    <p:sldId id="415" r:id="rId41"/>
    <p:sldId id="358" r:id="rId42"/>
    <p:sldId id="416" r:id="rId43"/>
    <p:sldId id="335" r:id="rId44"/>
    <p:sldId id="331" r:id="rId45"/>
    <p:sldId id="332" r:id="rId46"/>
    <p:sldId id="330" r:id="rId47"/>
    <p:sldId id="328" r:id="rId48"/>
    <p:sldId id="327" r:id="rId49"/>
  </p:sldIdLst>
  <p:sldSz cx="9906000" cy="6858000" type="A4"/>
  <p:notesSz cx="6797675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2"/>
            <p14:sldId id="393"/>
            <p14:sldId id="373"/>
            <p14:sldId id="391"/>
            <p14:sldId id="394"/>
            <p14:sldId id="413"/>
            <p14:sldId id="409"/>
            <p14:sldId id="412"/>
            <p14:sldId id="399"/>
            <p14:sldId id="400"/>
            <p14:sldId id="411"/>
            <p14:sldId id="410"/>
            <p14:sldId id="401"/>
            <p14:sldId id="408"/>
            <p14:sldId id="377"/>
            <p14:sldId id="402"/>
            <p14:sldId id="403"/>
            <p14:sldId id="404"/>
            <p14:sldId id="406"/>
            <p14:sldId id="374"/>
            <p14:sldId id="390"/>
            <p14:sldId id="414"/>
            <p14:sldId id="388"/>
            <p14:sldId id="381"/>
            <p14:sldId id="359"/>
            <p14:sldId id="286"/>
            <p14:sldId id="363"/>
            <p14:sldId id="360"/>
            <p14:sldId id="361"/>
            <p14:sldId id="362"/>
            <p14:sldId id="415"/>
            <p14:sldId id="358"/>
            <p14:sldId id="416"/>
            <p14:sldId id="335"/>
            <p14:sldId id="331"/>
            <p14:sldId id="332"/>
            <p14:sldId id="330"/>
            <p14:sldId id="328"/>
            <p14:sldId id="32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1D1"/>
    <a:srgbClr val="4756A0"/>
    <a:srgbClr val="B1C1E4"/>
    <a:srgbClr val="B9B9B9"/>
    <a:srgbClr val="F1F1F1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4"/>
    <p:restoredTop sz="85371" autoAdjust="0"/>
  </p:normalViewPr>
  <p:slideViewPr>
    <p:cSldViewPr snapToGrid="0">
      <p:cViewPr varScale="1">
        <p:scale>
          <a:sx n="99" d="100"/>
          <a:sy n="99" d="100"/>
        </p:scale>
        <p:origin x="-1710" y="-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Relationship Id="rId4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package" Target="../embeddings/_____Microsoft_Excel14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9.0156754660335875E-2"/>
          <c:w val="0.26130368841143758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536-F044-9683-AF306EA1524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536-F044-9683-AF306EA1524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536-F044-9683-AF306EA15244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0,4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mtClean="0"/>
                      <a:t>0,5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54,9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44,2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прочие</c:v>
                </c:pt>
                <c:pt idx="1">
                  <c:v>здравохранение, соц. услуги</c:v>
                </c:pt>
                <c:pt idx="2">
                  <c:v>обеспечение электрической энергией, газом и паром; конденсирование воздуха</c:v>
                </c:pt>
                <c:pt idx="3">
                  <c:v>обрабатывающее производство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3.9E-2</c:v>
                </c:pt>
                <c:pt idx="1">
                  <c:v>1.7999999999999999E-2</c:v>
                </c:pt>
                <c:pt idx="2">
                  <c:v>4.5999999999999999E-2</c:v>
                </c:pt>
                <c:pt idx="3">
                  <c:v>0.89700000000000002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36386048"/>
        <c:axId val="136387200"/>
      </c:barChart>
      <c:catAx>
        <c:axId val="1363860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6387200"/>
        <c:crosses val="autoZero"/>
        <c:auto val="1"/>
        <c:lblAlgn val="ctr"/>
        <c:lblOffset val="100"/>
        <c:noMultiLvlLbl val="0"/>
      </c:catAx>
      <c:valAx>
        <c:axId val="136387200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13638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636333593714237"/>
          <c:y val="1.0089985969658124E-2"/>
          <c:w val="0.61993964472334184"/>
          <c:h val="0.954657518345428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529635944600579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03-C94E-BBDA-D2FCD2F010EE}"/>
                </c:ext>
              </c:extLst>
            </c:dLbl>
            <c:dLbl>
              <c:idx val="1"/>
              <c:layout>
                <c:manualLayout>
                  <c:x val="9.3088799462478236E-2"/>
                  <c:y val="-1.2500386889414303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03-C94E-BBDA-D2FCD2F010EE}"/>
                </c:ext>
              </c:extLst>
            </c:dLbl>
            <c:dLbl>
              <c:idx val="2"/>
              <c:layout>
                <c:manualLayout>
                  <c:x val="9.308879946247823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03-C94E-BBDA-D2FCD2F010EE}"/>
                </c:ext>
              </c:extLst>
            </c:dLbl>
            <c:dLbl>
              <c:idx val="3"/>
              <c:layout>
                <c:manualLayout>
                  <c:x val="9.767651882409889E-2"/>
                  <c:y val="-6.250193444707151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03-C94E-BBDA-D2FCD2F010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МСП</c:v>
                </c:pt>
                <c:pt idx="1">
                  <c:v>МСП</c:v>
                </c:pt>
                <c:pt idx="2">
                  <c:v>МСП</c:v>
                </c:pt>
                <c:pt idx="3">
                  <c:v>МСП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0.317</c:v>
                </c:pt>
                <c:pt idx="1">
                  <c:v>3.5000000000000003E-2</c:v>
                </c:pt>
                <c:pt idx="2">
                  <c:v>1.4999999999999999E-2</c:v>
                </c:pt>
                <c:pt idx="3">
                  <c:v>4.9000000000000002E-2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203-C94E-BBDA-D2FCD2F010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Лист1!$A$2:$A$5</c:f>
              <c:strCache>
                <c:ptCount val="4"/>
                <c:pt idx="0">
                  <c:v>МСП</c:v>
                </c:pt>
                <c:pt idx="1">
                  <c:v>МСП</c:v>
                </c:pt>
                <c:pt idx="2">
                  <c:v>МСП</c:v>
                </c:pt>
                <c:pt idx="3">
                  <c:v>МСП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203-C94E-BBDA-D2FCD2F010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100"/>
        <c:axId val="76146944"/>
        <c:axId val="77180928"/>
      </c:barChart>
      <c:catAx>
        <c:axId val="761469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77180928"/>
        <c:crosses val="autoZero"/>
        <c:auto val="1"/>
        <c:lblAlgn val="ctr"/>
        <c:lblOffset val="100"/>
        <c:noMultiLvlLbl val="0"/>
      </c:catAx>
      <c:valAx>
        <c:axId val="7718092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6146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550199844634433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471-4740-AE2C-9BBD4C475393}"/>
                </c:ext>
              </c:extLst>
            </c:dLbl>
            <c:dLbl>
              <c:idx val="1"/>
              <c:layout>
                <c:manualLayout>
                  <c:x val="0.1436066190710134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471-4740-AE2C-9BBD4C475393}"/>
                </c:ext>
              </c:extLst>
            </c:dLbl>
            <c:dLbl>
              <c:idx val="2"/>
              <c:layout>
                <c:manualLayout>
                  <c:x val="9.7114095581306639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471-4740-AE2C-9BBD4C475393}"/>
                </c:ext>
              </c:extLst>
            </c:dLbl>
            <c:dLbl>
              <c:idx val="3"/>
              <c:layout>
                <c:manualLayout>
                  <c:x val="6.921858148748248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471-4740-AE2C-9BBD4C475393}"/>
                </c:ext>
              </c:extLst>
            </c:dLbl>
            <c:dLbl>
              <c:idx val="4"/>
              <c:layout>
                <c:manualLayout>
                  <c:x val="0.25053942309733923"/>
                  <c:y val="3.23903408433016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471-4740-AE2C-9BBD4C4753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251 и более</c:v>
                </c:pt>
                <c:pt idx="1">
                  <c:v>101-250</c:v>
                </c:pt>
                <c:pt idx="2">
                  <c:v>51-100</c:v>
                </c:pt>
                <c:pt idx="3">
                  <c:v>6-50</c:v>
                </c:pt>
                <c:pt idx="4">
                  <c:v>до 5 включительно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 formatCode="0.00%">
                  <c:v>2.9999999999999997E-4</c:v>
                </c:pt>
                <c:pt idx="1">
                  <c:v>0</c:v>
                </c:pt>
                <c:pt idx="2">
                  <c:v>0</c:v>
                </c:pt>
                <c:pt idx="3">
                  <c:v>0.05</c:v>
                </c:pt>
                <c:pt idx="4" formatCode="0.00%">
                  <c:v>0.94969999999999999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471-4740-AE2C-9BBD4C4753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251 и более</c:v>
                </c:pt>
                <c:pt idx="1">
                  <c:v>101-250</c:v>
                </c:pt>
                <c:pt idx="2">
                  <c:v>51-100</c:v>
                </c:pt>
                <c:pt idx="3">
                  <c:v>6-50</c:v>
                </c:pt>
                <c:pt idx="4">
                  <c:v>до 5 включительно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471-4740-AE2C-9BBD4C4753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96456704"/>
        <c:axId val="96458240"/>
      </c:barChart>
      <c:catAx>
        <c:axId val="96456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6458240"/>
        <c:crosses val="autoZero"/>
        <c:auto val="1"/>
        <c:lblAlgn val="ctr"/>
        <c:lblOffset val="100"/>
        <c:noMultiLvlLbl val="0"/>
      </c:catAx>
      <c:valAx>
        <c:axId val="9645824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6456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регионы России</c:v>
                </c:pt>
                <c:pt idx="1">
                  <c:v>ПФО</c:v>
                </c:pt>
                <c:pt idx="2">
                  <c:v>Область</c:v>
                </c:pt>
                <c:pt idx="3">
                  <c:v>Ваше МО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0.08</c:v>
                </c:pt>
                <c:pt idx="1">
                  <c:v>0.02</c:v>
                </c:pt>
                <c:pt idx="2">
                  <c:v>0.22</c:v>
                </c:pt>
                <c:pt idx="3">
                  <c:v>0.78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4B-0749-863E-750DF5AE3C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82595968"/>
        <c:axId val="182597504"/>
      </c:barChart>
      <c:catAx>
        <c:axId val="182595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2597504"/>
        <c:crosses val="autoZero"/>
        <c:auto val="1"/>
        <c:lblAlgn val="ctr"/>
        <c:lblOffset val="100"/>
        <c:noMultiLvlLbl val="0"/>
      </c:catAx>
      <c:valAx>
        <c:axId val="1825975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82595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929949688418289"/>
          <c:y val="4.18277753651731E-6"/>
          <c:w val="0.39754479282340122"/>
          <c:h val="0.999991634444927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728-A34B-8D81-D891DB154E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конкуренция не ощущается</c:v>
                </c:pt>
                <c:pt idx="1">
                  <c:v>региональные компании</c:v>
                </c:pt>
                <c:pt idx="2">
                  <c:v>российские компании</c:v>
                </c:pt>
                <c:pt idx="3">
                  <c:v>компании округа</c:v>
                </c:pt>
              </c:strCache>
            </c:str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0.186</c:v>
                </c:pt>
                <c:pt idx="1">
                  <c:v>9.1999999999999998E-2</c:v>
                </c:pt>
                <c:pt idx="2">
                  <c:v>0.13100000000000001</c:v>
                </c:pt>
                <c:pt idx="3">
                  <c:v>0.59099999999999997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728-A34B-8D81-D891DB154E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axId val="182631424"/>
        <c:axId val="182637312"/>
      </c:barChart>
      <c:catAx>
        <c:axId val="182631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2637312"/>
        <c:crosses val="autoZero"/>
        <c:auto val="1"/>
        <c:lblAlgn val="ctr"/>
        <c:lblOffset val="100"/>
        <c:noMultiLvlLbl val="0"/>
      </c:catAx>
      <c:valAx>
        <c:axId val="182637312"/>
        <c:scaling>
          <c:orientation val="minMax"/>
        </c:scaling>
        <c:delete val="1"/>
        <c:axPos val="b"/>
        <c:numFmt formatCode="0.0%" sourceLinked="1"/>
        <c:majorTickMark val="none"/>
        <c:minorTickMark val="none"/>
        <c:tickLblPos val="nextTo"/>
        <c:crossAx val="182631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31938309813412"/>
          <c:y val="0.18764965122671115"/>
          <c:w val="0.69089511819258098"/>
          <c:h val="0.4920475946988283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4756A0">
                  <a:alpha val="75023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979-6641-AAD1-E0472809C39F}"/>
              </c:ext>
            </c:extLst>
          </c:dPt>
          <c:dPt>
            <c:idx val="1"/>
            <c:bubble3D val="0"/>
            <c:spPr>
              <a:solidFill>
                <a:srgbClr val="4756A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979-6641-AAD1-E0472809C39F}"/>
              </c:ext>
            </c:extLst>
          </c:dPt>
          <c:dPt>
            <c:idx val="2"/>
            <c:bubble3D val="0"/>
            <c:spPr>
              <a:solidFill>
                <a:srgbClr val="4756A0">
                  <a:alpha val="55312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979-6641-AAD1-E0472809C39F}"/>
              </c:ext>
            </c:extLst>
          </c:dPt>
          <c:dPt>
            <c:idx val="3"/>
            <c:bubble3D val="0"/>
            <c:spPr>
              <a:solidFill>
                <a:srgbClr val="4756A0">
                  <a:alpha val="39658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979-6641-AAD1-E0472809C3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bg1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нет необходимости во взаимодействии</c:v>
                </c:pt>
                <c:pt idx="1">
                  <c:v>удовлетворены взаимодействием</c:v>
                </c:pt>
                <c:pt idx="2">
                  <c:v>частично удовлетворены взаимодействием</c:v>
                </c:pt>
                <c:pt idx="3">
                  <c:v>не удовлетворены взаимодействием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0.34</c:v>
                </c:pt>
                <c:pt idx="1">
                  <c:v>0.33</c:v>
                </c:pt>
                <c:pt idx="2">
                  <c:v>0.22</c:v>
                </c:pt>
                <c:pt idx="3">
                  <c:v>0.11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79-6641-AAD1-E0472809C39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6.6476714905923676E-2"/>
          <c:y val="0.70479870102915176"/>
          <c:w val="0.86311546493034985"/>
          <c:h val="0.23120774103700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средний бизес</c:v>
                </c:pt>
                <c:pt idx="1">
                  <c:v>крупных и средних предприятий и некоммерческих организаций</c:v>
                </c:pt>
              </c:strCache>
            </c:strRef>
          </c:cat>
          <c:val>
            <c:numRef>
              <c:f>Лист1!$B$2:$B$3</c:f>
              <c:numCache>
                <c:formatCode>#,##0\ [$₽-419]</c:formatCode>
                <c:ptCount val="2"/>
                <c:pt idx="0">
                  <c:v>91030.6</c:v>
                </c:pt>
                <c:pt idx="1">
                  <c:v>83502.7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3089024"/>
        <c:axId val="33092736"/>
      </c:barChart>
      <c:catAx>
        <c:axId val="330890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3092736"/>
        <c:crosses val="autoZero"/>
        <c:auto val="1"/>
        <c:lblAlgn val="ctr"/>
        <c:lblOffset val="100"/>
        <c:noMultiLvlLbl val="0"/>
      </c:catAx>
      <c:valAx>
        <c:axId val="33092736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33089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Lbls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Деятельность в области культуры, спорта …</c:v>
                </c:pt>
                <c:pt idx="1">
                  <c:v>ос. управление. соцобеспечение, безопасность</c:v>
                </c:pt>
                <c:pt idx="2">
                  <c:v>Образование</c:v>
                </c:pt>
              </c:strCache>
            </c:strRef>
          </c:cat>
          <c:val>
            <c:numRef>
              <c:f>Лист1!$B$2:$B$4</c:f>
              <c:numCache>
                <c:formatCode>#,##0\ [$₽-419]</c:formatCode>
                <c:ptCount val="3"/>
                <c:pt idx="0">
                  <c:v>59354.6</c:v>
                </c:pt>
                <c:pt idx="1">
                  <c:v>62874.2</c:v>
                </c:pt>
                <c:pt idx="2">
                  <c:v>56366.9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33240960"/>
        <c:axId val="33249152"/>
      </c:barChart>
      <c:catAx>
        <c:axId val="33240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3249152"/>
        <c:crosses val="autoZero"/>
        <c:auto val="1"/>
        <c:lblAlgn val="ctr"/>
        <c:lblOffset val="100"/>
        <c:noMultiLvlLbl val="0"/>
      </c:catAx>
      <c:valAx>
        <c:axId val="33249152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33240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293673883382299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0B-BB48-8F4E-2B18E56A5E8D}"/>
                </c:ext>
              </c:extLst>
            </c:dLbl>
            <c:dLbl>
              <c:idx val="1"/>
              <c:layout>
                <c:manualLayout>
                  <c:x val="5.119187704391383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0B-BB48-8F4E-2B18E56A5E8D}"/>
                </c:ext>
              </c:extLst>
            </c:dLbl>
            <c:dLbl>
              <c:idx val="2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0B-BB48-8F4E-2B18E56A5E8D}"/>
                </c:ext>
              </c:extLst>
            </c:dLbl>
            <c:dLbl>
              <c:idx val="3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B-BB48-8F4E-2B18E56A5E8D}"/>
                </c:ext>
              </c:extLst>
            </c:dLbl>
            <c:dLbl>
              <c:idx val="4"/>
              <c:layout>
                <c:manualLayout>
                  <c:x val="8.5575111354957004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0B-BB48-8F4E-2B18E56A5E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</c:v>
                </c:pt>
                <c:pt idx="1">
                  <c:v>0.05</c:v>
                </c:pt>
                <c:pt idx="2">
                  <c:v>0.35</c:v>
                </c:pt>
                <c:pt idx="3">
                  <c:v>0.5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99093120"/>
        <c:axId val="99118080"/>
      </c:barChart>
      <c:catAx>
        <c:axId val="990931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99118080"/>
        <c:crosses val="autoZero"/>
        <c:auto val="1"/>
        <c:lblAlgn val="ctr"/>
        <c:lblOffset val="100"/>
        <c:noMultiLvlLbl val="0"/>
      </c:catAx>
      <c:valAx>
        <c:axId val="9911808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99093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4-714B-88A1-E827ED00EAF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4-714B-88A1-E827ED00EAFC}"/>
                </c:ext>
              </c:extLst>
            </c:dLbl>
            <c:dLbl>
              <c:idx val="2"/>
              <c:layout>
                <c:manualLayout>
                  <c:x val="0.1037846247139422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B4-714B-88A1-E827ED00EAFC}"/>
                </c:ext>
              </c:extLst>
            </c:dLbl>
            <c:dLbl>
              <c:idx val="3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B4-714B-88A1-E827ED00EAF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B4-714B-88A1-E827ED00E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0.59</c:v>
                </c:pt>
                <c:pt idx="1">
                  <c:v>0.32</c:v>
                </c:pt>
                <c:pt idx="2">
                  <c:v>7.0000000000000007E-2</c:v>
                </c:pt>
                <c:pt idx="3">
                  <c:v>0.02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42163968"/>
        <c:axId val="142165504"/>
      </c:barChart>
      <c:catAx>
        <c:axId val="1421639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2165504"/>
        <c:crosses val="autoZero"/>
        <c:auto val="1"/>
        <c:lblAlgn val="ctr"/>
        <c:lblOffset val="100"/>
        <c:noMultiLvlLbl val="0"/>
      </c:catAx>
      <c:valAx>
        <c:axId val="1421655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216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836876719053429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A7E-5846-BE71-A5093F4F9B4F}"/>
                </c:ext>
              </c:extLst>
            </c:dLbl>
            <c:dLbl>
              <c:idx val="1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7E-5846-BE71-A5093F4F9B4F}"/>
                </c:ext>
              </c:extLst>
            </c:dLbl>
            <c:dLbl>
              <c:idx val="2"/>
              <c:layout>
                <c:manualLayout>
                  <c:x val="0.1452411547707567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7E-5846-BE71-A5093F4F9B4F}"/>
                </c:ext>
              </c:extLst>
            </c:dLbl>
            <c:dLbl>
              <c:idx val="3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A7E-5846-BE71-A5093F4F9B4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0.35</c:v>
                </c:pt>
                <c:pt idx="1">
                  <c:v>0.35</c:v>
                </c:pt>
                <c:pt idx="2">
                  <c:v>0.15</c:v>
                </c:pt>
                <c:pt idx="3">
                  <c:v>0.15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42403456"/>
        <c:axId val="142404992"/>
      </c:barChart>
      <c:catAx>
        <c:axId val="14240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2404992"/>
        <c:crosses val="autoZero"/>
        <c:auto val="1"/>
        <c:lblAlgn val="ctr"/>
        <c:lblOffset val="100"/>
        <c:noMultiLvlLbl val="0"/>
      </c:catAx>
      <c:valAx>
        <c:axId val="1424049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2403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4455353339926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12-634C-A62A-12AA39319824}"/>
                </c:ext>
              </c:extLst>
            </c:dLbl>
            <c:dLbl>
              <c:idx val="1"/>
              <c:layout>
                <c:manualLayout>
                  <c:x val="4.60406725334064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12-634C-A62A-12AA39319824}"/>
                </c:ext>
              </c:extLst>
            </c:dLbl>
            <c:dLbl>
              <c:idx val="2"/>
              <c:layout>
                <c:manualLayout>
                  <c:x val="0.1221211946203102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12-634C-A62A-12AA39319824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12-634C-A62A-12AA39319824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12-634C-A62A-12AA39319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</c:v>
                </c:pt>
                <c:pt idx="1">
                  <c:v>0.05</c:v>
                </c:pt>
                <c:pt idx="2">
                  <c:v>0.35</c:v>
                </c:pt>
                <c:pt idx="3">
                  <c:v>0.35</c:v>
                </c:pt>
                <c:pt idx="4">
                  <c:v>0.15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212-634C-A62A-12AA393198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212-634C-A62A-12AA39319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42519296"/>
        <c:axId val="142529280"/>
      </c:barChart>
      <c:catAx>
        <c:axId val="142519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2529280"/>
        <c:crosses val="autoZero"/>
        <c:auto val="1"/>
        <c:lblAlgn val="ctr"/>
        <c:lblOffset val="100"/>
        <c:noMultiLvlLbl val="0"/>
      </c:catAx>
      <c:valAx>
        <c:axId val="14252928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2519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419698096317525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E7-8647-B230-7DCE5B9EB0F1}"/>
                </c:ext>
              </c:extLst>
            </c:dLbl>
            <c:dLbl>
              <c:idx val="1"/>
              <c:layout>
                <c:manualLayout>
                  <c:x val="8.27138123461424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E7-8647-B230-7DCE5B9EB0F1}"/>
                </c:ext>
              </c:extLst>
            </c:dLbl>
            <c:dLbl>
              <c:idx val="2"/>
              <c:layout>
                <c:manualLayout>
                  <c:x val="9.4616339760758297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E7-8647-B230-7DCE5B9EB0F1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E7-8647-B230-7DCE5B9EB0F1}"/>
                </c:ext>
              </c:extLst>
            </c:dLbl>
            <c:dLbl>
              <c:idx val="4"/>
              <c:layout>
                <c:manualLayout>
                  <c:x val="7.9660123735751265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E7-8647-B230-7DCE5B9EB0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0.2</c:v>
                </c:pt>
                <c:pt idx="1">
                  <c:v>0.15</c:v>
                </c:pt>
                <c:pt idx="2">
                  <c:v>0.2</c:v>
                </c:pt>
                <c:pt idx="3">
                  <c:v>0.35</c:v>
                </c:pt>
                <c:pt idx="4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42446976"/>
        <c:axId val="142448512"/>
      </c:barChart>
      <c:catAx>
        <c:axId val="1424469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42448512"/>
        <c:crosses val="autoZero"/>
        <c:auto val="1"/>
        <c:lblAlgn val="ctr"/>
        <c:lblOffset val="100"/>
        <c:noMultiLvlLbl val="0"/>
      </c:catAx>
      <c:valAx>
        <c:axId val="1424485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4244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869993606253098"/>
          <c:y val="4.3044689175676311E-2"/>
          <c:w val="0.48760320071838181"/>
          <c:h val="0.9194537169394726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7645-8244-A82A-A769C21E1C51}"/>
              </c:ext>
            </c:extLst>
          </c:dPt>
          <c:dLbls>
            <c:dLbl>
              <c:idx val="0"/>
              <c:layout>
                <c:manualLayout>
                  <c:x val="0.1529635944600579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645-8244-A82A-A769C21E1C51}"/>
                </c:ext>
              </c:extLst>
            </c:dLbl>
            <c:dLbl>
              <c:idx val="1"/>
              <c:layout>
                <c:manualLayout>
                  <c:x val="9.767651882409889E-2"/>
                  <c:y val="-6.250193444707151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645-8244-A82A-A769C21E1C51}"/>
                </c:ext>
              </c:extLst>
            </c:dLbl>
            <c:dLbl>
              <c:idx val="2"/>
              <c:layout>
                <c:manualLayout>
                  <c:x val="0.1255333675305065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645-8244-A82A-A769C21E1C51}"/>
                </c:ext>
              </c:extLst>
            </c:dLbl>
            <c:dLbl>
              <c:idx val="3"/>
              <c:layout>
                <c:manualLayout>
                  <c:x val="0.1255333675305064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645-8244-A82A-A769C21E1C51}"/>
                </c:ext>
              </c:extLst>
            </c:dLbl>
            <c:dLbl>
              <c:idx val="4"/>
              <c:layout>
                <c:manualLayout>
                  <c:x val="0.12557924472412266"/>
                  <c:y val="-1.5625483611767879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645-8244-A82A-A769C21E1C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прочие</c:v>
                </c:pt>
                <c:pt idx="1">
                  <c:v>сельское, 
лесное хозяйство, охота</c:v>
                </c:pt>
                <c:pt idx="2">
                  <c:v>торговля оптовоя и розничная</c:v>
                </c:pt>
                <c:pt idx="3">
                  <c:v>обрабатывающие производства</c:v>
                </c:pt>
                <c:pt idx="4">
                  <c:v>Пассажирские перевозки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0.44879999999999998</c:v>
                </c:pt>
                <c:pt idx="1">
                  <c:v>8.0000000000000004E-4</c:v>
                </c:pt>
                <c:pt idx="2">
                  <c:v>0.17</c:v>
                </c:pt>
                <c:pt idx="3">
                  <c:v>0.38</c:v>
                </c:pt>
                <c:pt idx="4" formatCode="0.00%">
                  <c:v>2.0000000000000001E-4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645-8244-A82A-A769C21E1C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прочие</c:v>
                </c:pt>
                <c:pt idx="1">
                  <c:v>сельское, 
лесное хозяйство, охота</c:v>
                </c:pt>
                <c:pt idx="2">
                  <c:v>торговля оптовоя и розничная</c:v>
                </c:pt>
                <c:pt idx="3">
                  <c:v>обрабатывающие производства</c:v>
                </c:pt>
                <c:pt idx="4">
                  <c:v>Пассажирские перевозки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645-8244-A82A-A769C21E1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100"/>
        <c:axId val="76113408"/>
        <c:axId val="76114944"/>
      </c:barChart>
      <c:catAx>
        <c:axId val="76113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76114944"/>
        <c:crosses val="autoZero"/>
        <c:auto val="1"/>
        <c:lblAlgn val="ctr"/>
        <c:lblOffset val="100"/>
        <c:noMultiLvlLbl val="0"/>
      </c:catAx>
      <c:valAx>
        <c:axId val="7611494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6113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0.09192</cdr:x>
      <cdr:y>0.16451</cdr:y>
    </cdr:from>
    <cdr:to>
      <cdr:x>0.42507</cdr:x>
      <cdr:y>0.19514</cdr:y>
    </cdr:to>
    <cdr:sp macro="" textlink="">
      <cdr:nvSpPr>
        <cdr:cNvPr id="4" name="TextBox 139">
          <a:extLst xmlns:a="http://schemas.openxmlformats.org/drawingml/2006/main">
            <a:ext uri="{FF2B5EF4-FFF2-40B4-BE49-F238E27FC236}">
              <a16:creationId xmlns:lc="http://schemas.openxmlformats.org/drawingml/2006/lockedCanvas" xmlns:a16="http://schemas.microsoft.com/office/drawing/2014/main" xmlns:p="http://schemas.openxmlformats.org/presentationml/2006/main" xmlns:r="http://schemas.openxmlformats.org/officeDocument/2006/relationships" xmlns="" id="{9B8B9FEF-8A61-E7B5-E26D-6064E35C71F8}"/>
            </a:ext>
          </a:extLst>
        </cdr:cNvPr>
        <cdr:cNvSpPr txBox="1"/>
      </cdr:nvSpPr>
      <cdr:spPr>
        <a:xfrm xmlns:a="http://schemas.openxmlformats.org/drawingml/2006/main">
          <a:off x="272666" y="661282"/>
          <a:ext cx="988254" cy="12311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8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rPr>
            <a:t>Строительство</a:t>
          </a:r>
          <a:endParaRPr lang="ru-RU" sz="800" b="1" spc="-20" dirty="0">
            <a:solidFill>
              <a:srgbClr val="4756A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0.12057</cdr:x>
      <cdr:y>0.37376</cdr:y>
    </cdr:from>
    <cdr:to>
      <cdr:x>0.45372</cdr:x>
      <cdr:y>0.43502</cdr:y>
    </cdr:to>
    <cdr:sp macro="" textlink="">
      <cdr:nvSpPr>
        <cdr:cNvPr id="6" name="TextBox 139">
          <a:extLst xmlns:a="http://schemas.openxmlformats.org/drawingml/2006/main">
            <a:ext uri="{FF2B5EF4-FFF2-40B4-BE49-F238E27FC236}">
              <a16:creationId xmlns:lc="http://schemas.openxmlformats.org/drawingml/2006/lockedCanvas" xmlns="" xmlns:r="http://schemas.openxmlformats.org/officeDocument/2006/relationships" xmlns:p="http://schemas.openxmlformats.org/presentationml/2006/main" xmlns:a16="http://schemas.microsoft.com/office/drawing/2014/main" id="{9B8B9FEF-8A61-E7B5-E26D-6064E35C71F8}"/>
            </a:ext>
          </a:extLst>
        </cdr:cNvPr>
        <cdr:cNvSpPr txBox="1"/>
      </cdr:nvSpPr>
      <cdr:spPr>
        <a:xfrm xmlns:a="http://schemas.openxmlformats.org/drawingml/2006/main">
          <a:off x="357650" y="1502430"/>
          <a:ext cx="98825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8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rPr>
            <a:t>Добыча полезных ископаемых</a:t>
          </a:r>
          <a:endParaRPr lang="ru-RU" sz="800" b="1" spc="-20" dirty="0">
            <a:solidFill>
              <a:srgbClr val="4756A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0.16656</cdr:x>
      <cdr:y>0.79063</cdr:y>
    </cdr:from>
    <cdr:to>
      <cdr:x>0.49971</cdr:x>
      <cdr:y>0.82125</cdr:y>
    </cdr:to>
    <cdr:sp macro="" textlink="">
      <cdr:nvSpPr>
        <cdr:cNvPr id="7" name="TextBox 139">
          <a:extLst xmlns:a="http://schemas.openxmlformats.org/drawingml/2006/main">
            <a:ext uri="{FF2B5EF4-FFF2-40B4-BE49-F238E27FC236}">
              <a16:creationId xmlns:lc="http://schemas.openxmlformats.org/drawingml/2006/lockedCanvas" xmlns="" xmlns:r="http://schemas.openxmlformats.org/officeDocument/2006/relationships" xmlns:p="http://schemas.openxmlformats.org/presentationml/2006/main" xmlns:a16="http://schemas.microsoft.com/office/drawing/2014/main" id="{9B8B9FEF-8A61-E7B5-E26D-6064E35C71F8}"/>
            </a:ext>
          </a:extLst>
        </cdr:cNvPr>
        <cdr:cNvSpPr txBox="1"/>
      </cdr:nvSpPr>
      <cdr:spPr>
        <a:xfrm xmlns:a="http://schemas.openxmlformats.org/drawingml/2006/main">
          <a:off x="494085" y="3178099"/>
          <a:ext cx="988254" cy="12311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8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8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rPr>
            <a:t>прочие</a:t>
          </a:r>
          <a:endParaRPr lang="ru-RU" sz="800" b="1" spc="-20" dirty="0">
            <a:solidFill>
              <a:srgbClr val="4756A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0.13497</cdr:x>
      <cdr:y>0.58588</cdr:y>
    </cdr:from>
    <cdr:to>
      <cdr:x>0.46812</cdr:x>
      <cdr:y>0.64713</cdr:y>
    </cdr:to>
    <cdr:sp macro="" textlink="">
      <cdr:nvSpPr>
        <cdr:cNvPr id="8" name="TextBox 139">
          <a:extLst xmlns:a="http://schemas.openxmlformats.org/drawingml/2006/main">
            <a:ext uri="{FF2B5EF4-FFF2-40B4-BE49-F238E27FC236}">
              <a16:creationId xmlns:lc="http://schemas.openxmlformats.org/drawingml/2006/lockedCanvas" xmlns="" xmlns:r="http://schemas.openxmlformats.org/officeDocument/2006/relationships" xmlns:p="http://schemas.openxmlformats.org/presentationml/2006/main" xmlns:a16="http://schemas.microsoft.com/office/drawing/2014/main" id="{9B8B9FEF-8A61-E7B5-E26D-6064E35C71F8}"/>
            </a:ext>
          </a:extLst>
        </cdr:cNvPr>
        <cdr:cNvSpPr txBox="1"/>
      </cdr:nvSpPr>
      <cdr:spPr>
        <a:xfrm xmlns:a="http://schemas.openxmlformats.org/drawingml/2006/main">
          <a:off x="400379" y="2355075"/>
          <a:ext cx="988254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8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rPr>
            <a:t>Здравоохранение</a:t>
          </a:r>
          <a:r>
            <a:rPr lang="ru-RU" sz="8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rPr>
            <a:t>,  соц. услуги</a:t>
          </a:r>
          <a:endParaRPr lang="ru-RU" sz="800" b="1" spc="-20" dirty="0">
            <a:solidFill>
              <a:srgbClr val="4756A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t>02.10.2024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387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7A5556C-60AF-46D0-83AA-90621BEB1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64349C55-90A8-9A67-51C2-D5D720A79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04A92E0C-4553-9AB7-61F2-5BAF1D376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B2BC01F-2F9B-625E-9FB0-1DAD601E0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3738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8E51B15-0416-0886-5BCE-0F9225147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23E3169A-EDE9-9E99-32A0-5E2588E9CC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05A73575-0100-34F0-A108-21C074372D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1968C2B-C0CC-A7CE-D8C7-E739E7AB55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4425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69DBB93-B757-138D-B134-2ED1B4D970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9747CA01-0EBC-EB1B-552C-CF6A5BC65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1CEB553-9204-3270-9127-1D0254F81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661B194-9608-E569-C7DD-6CE7A7FC9B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89558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>
                <a:solidFill>
                  <a:prstClr val="black"/>
                </a:solidFill>
              </a:rPr>
              <a:pPr/>
              <a:t>30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9297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96918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59983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668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18734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93743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0459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72444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27519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11144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479060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91893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0451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07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79488" y="1241425"/>
            <a:ext cx="4838700" cy="3351213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8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02.10.2024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8653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02.10.2024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573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6" y="274639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02.10.2024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45404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45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745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80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376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694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19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659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276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02.10.2024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8885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58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79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16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02.10.2024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9759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3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02.10.2024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027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02.10.2024</a:t>
            </a:fld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7410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02.10.2024</a:t>
            </a:fld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60146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02.10.2024</a:t>
            </a:fld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643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02.10.2024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32072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02.10.2024</a:t>
            </a:fld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12741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3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02.10.2024</a:t>
            </a:fld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3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9547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02.10.2024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80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hyperlink" Target="https://atrtynda.r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2.jpeg"/><Relationship Id="rId3" Type="http://schemas.openxmlformats.org/officeDocument/2006/relationships/image" Target="../media/image40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3.sv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1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svg"/><Relationship Id="rId11" Type="http://schemas.openxmlformats.org/officeDocument/2006/relationships/image" Target="../media/image50.png"/><Relationship Id="rId10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54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58.png"/><Relationship Id="rId4" Type="http://schemas.openxmlformats.org/officeDocument/2006/relationships/image" Target="../media/image11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6.xml"/><Relationship Id="rId18" Type="http://schemas.openxmlformats.org/officeDocument/2006/relationships/slide" Target="slide23.xml"/><Relationship Id="rId26" Type="http://schemas.openxmlformats.org/officeDocument/2006/relationships/slide" Target="slide31.xml"/><Relationship Id="rId3" Type="http://schemas.openxmlformats.org/officeDocument/2006/relationships/slide" Target="slide4.xml"/><Relationship Id="rId21" Type="http://schemas.openxmlformats.org/officeDocument/2006/relationships/slide" Target="slide26.xml"/><Relationship Id="rId34" Type="http://schemas.openxmlformats.org/officeDocument/2006/relationships/slide" Target="slide43.xml"/><Relationship Id="rId7" Type="http://schemas.openxmlformats.org/officeDocument/2006/relationships/slide" Target="slide8.xml"/><Relationship Id="rId12" Type="http://schemas.openxmlformats.org/officeDocument/2006/relationships/slide" Target="slide15.xml"/><Relationship Id="rId17" Type="http://schemas.openxmlformats.org/officeDocument/2006/relationships/slide" Target="slide22.xml"/><Relationship Id="rId25" Type="http://schemas.openxmlformats.org/officeDocument/2006/relationships/slide" Target="slide29.xml"/><Relationship Id="rId33" Type="http://schemas.openxmlformats.org/officeDocument/2006/relationships/slide" Target="slide42.xml"/><Relationship Id="rId38" Type="http://schemas.openxmlformats.org/officeDocument/2006/relationships/image" Target="../media/image4.png"/><Relationship Id="rId2" Type="http://schemas.openxmlformats.org/officeDocument/2006/relationships/slide" Target="slide3.xml"/><Relationship Id="rId16" Type="http://schemas.openxmlformats.org/officeDocument/2006/relationships/slide" Target="slide21.xml"/><Relationship Id="rId20" Type="http://schemas.openxmlformats.org/officeDocument/2006/relationships/slide" Target="slide25.xml"/><Relationship Id="rId29" Type="http://schemas.openxmlformats.org/officeDocument/2006/relationships/slide" Target="slide3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24" Type="http://schemas.openxmlformats.org/officeDocument/2006/relationships/slide" Target="slide28.xml"/><Relationship Id="rId32" Type="http://schemas.openxmlformats.org/officeDocument/2006/relationships/slide" Target="slide40.xml"/><Relationship Id="rId37" Type="http://schemas.openxmlformats.org/officeDocument/2006/relationships/image" Target="../media/image3.jpg"/><Relationship Id="rId5" Type="http://schemas.openxmlformats.org/officeDocument/2006/relationships/slide" Target="slide6.xml"/><Relationship Id="rId15" Type="http://schemas.openxmlformats.org/officeDocument/2006/relationships/slide" Target="slide20.xml"/><Relationship Id="rId23" Type="http://schemas.openxmlformats.org/officeDocument/2006/relationships/slide" Target="slide30.xml"/><Relationship Id="rId28" Type="http://schemas.openxmlformats.org/officeDocument/2006/relationships/slide" Target="slide32.xml"/><Relationship Id="rId36" Type="http://schemas.openxmlformats.org/officeDocument/2006/relationships/slide" Target="slide35.xml"/><Relationship Id="rId10" Type="http://schemas.openxmlformats.org/officeDocument/2006/relationships/slide" Target="slide11.xml"/><Relationship Id="rId19" Type="http://schemas.openxmlformats.org/officeDocument/2006/relationships/slide" Target="slide24.xml"/><Relationship Id="rId31" Type="http://schemas.openxmlformats.org/officeDocument/2006/relationships/slide" Target="slide47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7.xml"/><Relationship Id="rId22" Type="http://schemas.openxmlformats.org/officeDocument/2006/relationships/slide" Target="slide27.xml"/><Relationship Id="rId27" Type="http://schemas.openxmlformats.org/officeDocument/2006/relationships/slide" Target="slide36.xml"/><Relationship Id="rId30" Type="http://schemas.openxmlformats.org/officeDocument/2006/relationships/slide" Target="slide34.xml"/><Relationship Id="rId35" Type="http://schemas.openxmlformats.org/officeDocument/2006/relationships/slide" Target="slide4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58.png"/><Relationship Id="rId4" Type="http://schemas.openxmlformats.org/officeDocument/2006/relationships/image" Target="../media/image11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12" Type="http://schemas.openxmlformats.org/officeDocument/2006/relationships/image" Target="../media/image118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svg"/><Relationship Id="rId11" Type="http://schemas.openxmlformats.org/officeDocument/2006/relationships/image" Target="../media/image62.png"/><Relationship Id="rId5" Type="http://schemas.openxmlformats.org/officeDocument/2006/relationships/image" Target="../media/image60.png"/><Relationship Id="rId10" Type="http://schemas.openxmlformats.org/officeDocument/2006/relationships/image" Target="../media/image39.svg"/><Relationship Id="rId4" Type="http://schemas.openxmlformats.org/officeDocument/2006/relationships/image" Target="../media/image114.svg"/><Relationship Id="rId9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2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svg"/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137.svg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71.png"/><Relationship Id="rId7" Type="http://schemas.openxmlformats.org/officeDocument/2006/relationships/image" Target="../media/image45.png"/><Relationship Id="rId12" Type="http://schemas.openxmlformats.org/officeDocument/2006/relationships/image" Target="../media/image160.svg"/><Relationship Id="rId17" Type="http://schemas.openxmlformats.org/officeDocument/2006/relationships/image" Target="../media/image73.png"/><Relationship Id="rId2" Type="http://schemas.openxmlformats.org/officeDocument/2006/relationships/image" Target="../media/image35.png"/><Relationship Id="rId16" Type="http://schemas.openxmlformats.org/officeDocument/2006/relationships/image" Target="../media/image16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svg"/><Relationship Id="rId11" Type="http://schemas.openxmlformats.org/officeDocument/2006/relationships/image" Target="../media/image27.png"/><Relationship Id="rId15" Type="http://schemas.openxmlformats.org/officeDocument/2006/relationships/image" Target="../media/image72.png"/><Relationship Id="rId10" Type="http://schemas.openxmlformats.org/officeDocument/2006/relationships/image" Target="../media/image159.svg"/><Relationship Id="rId9" Type="http://schemas.openxmlformats.org/officeDocument/2006/relationships/image" Target="../media/image70.png"/><Relationship Id="rId14" Type="http://schemas.openxmlformats.org/officeDocument/2006/relationships/image" Target="../media/image16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sv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1.sv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13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12" Type="http://schemas.openxmlformats.org/officeDocument/2006/relationships/image" Target="../media/image18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2.svg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0" Type="http://schemas.openxmlformats.org/officeDocument/2006/relationships/image" Target="../media/image186.svg"/><Relationship Id="rId4" Type="http://schemas.openxmlformats.org/officeDocument/2006/relationships/image" Target="../media/image180.svg"/><Relationship Id="rId9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29.svg"/><Relationship Id="rId3" Type="http://schemas.openxmlformats.org/officeDocument/2006/relationships/image" Target="../media/image84.png"/><Relationship Id="rId7" Type="http://schemas.openxmlformats.org/officeDocument/2006/relationships/image" Target="../media/image45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87.png"/><Relationship Id="rId5" Type="http://schemas.openxmlformats.org/officeDocument/2006/relationships/image" Target="../media/image85.png"/><Relationship Id="rId10" Type="http://schemas.openxmlformats.org/officeDocument/2006/relationships/image" Target="../media/image205.svg"/><Relationship Id="rId4" Type="http://schemas.openxmlformats.org/officeDocument/2006/relationships/image" Target="../media/image201.svg"/><Relationship Id="rId9" Type="http://schemas.openxmlformats.org/officeDocument/2006/relationships/image" Target="../media/image86.png"/><Relationship Id="rId14" Type="http://schemas.openxmlformats.org/officeDocument/2006/relationships/image" Target="../media/image13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94.png"/><Relationship Id="rId3" Type="http://schemas.openxmlformats.org/officeDocument/2006/relationships/image" Target="../media/image90.png"/><Relationship Id="rId7" Type="http://schemas.openxmlformats.org/officeDocument/2006/relationships/image" Target="../media/image15.png"/><Relationship Id="rId12" Type="http://schemas.openxmlformats.org/officeDocument/2006/relationships/image" Target="../media/image216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2.svg"/><Relationship Id="rId11" Type="http://schemas.openxmlformats.org/officeDocument/2006/relationships/image" Target="../media/image93.png"/><Relationship Id="rId5" Type="http://schemas.openxmlformats.org/officeDocument/2006/relationships/image" Target="../media/image91.png"/><Relationship Id="rId10" Type="http://schemas.openxmlformats.org/officeDocument/2006/relationships/image" Target="../media/image214.svg"/><Relationship Id="rId4" Type="http://schemas.openxmlformats.org/officeDocument/2006/relationships/image" Target="../media/image210.svg"/><Relationship Id="rId9" Type="http://schemas.openxmlformats.org/officeDocument/2006/relationships/image" Target="../media/image92.png"/><Relationship Id="rId14" Type="http://schemas.openxmlformats.org/officeDocument/2006/relationships/image" Target="../media/image218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229.svg"/><Relationship Id="rId3" Type="http://schemas.openxmlformats.org/officeDocument/2006/relationships/image" Target="../media/image95.jpg"/><Relationship Id="rId7" Type="http://schemas.openxmlformats.org/officeDocument/2006/relationships/image" Target="../media/image225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223.svg"/><Relationship Id="rId15" Type="http://schemas.openxmlformats.org/officeDocument/2006/relationships/image" Target="../media/image231.svg"/><Relationship Id="rId10" Type="http://schemas.openxmlformats.org/officeDocument/2006/relationships/image" Target="../media/image100.png"/><Relationship Id="rId4" Type="http://schemas.openxmlformats.org/officeDocument/2006/relationships/image" Target="../media/image98.png"/><Relationship Id="rId9" Type="http://schemas.openxmlformats.org/officeDocument/2006/relationships/image" Target="../media/image164.svg"/><Relationship Id="rId1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35.svg"/><Relationship Id="rId18" Type="http://schemas.openxmlformats.org/officeDocument/2006/relationships/image" Target="../media/image106.png"/><Relationship Id="rId3" Type="http://schemas.openxmlformats.org/officeDocument/2006/relationships/image" Target="../media/image98.png"/><Relationship Id="rId21" Type="http://schemas.openxmlformats.org/officeDocument/2006/relationships/image" Target="../media/image239.svg"/><Relationship Id="rId7" Type="http://schemas.openxmlformats.org/officeDocument/2006/relationships/image" Target="../media/image96.jpg"/><Relationship Id="rId12" Type="http://schemas.openxmlformats.org/officeDocument/2006/relationships/image" Target="../media/image68.png"/><Relationship Id="rId17" Type="http://schemas.openxmlformats.org/officeDocument/2006/relationships/image" Target="../media/image235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05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svg"/><Relationship Id="rId11" Type="http://schemas.openxmlformats.org/officeDocument/2006/relationships/image" Target="../media/image233.svg"/><Relationship Id="rId5" Type="http://schemas.openxmlformats.org/officeDocument/2006/relationships/image" Target="../media/image99.png"/><Relationship Id="rId15" Type="http://schemas.openxmlformats.org/officeDocument/2006/relationships/image" Target="../media/image199.svg"/><Relationship Id="rId23" Type="http://schemas.openxmlformats.org/officeDocument/2006/relationships/image" Target="../media/image241.svg"/><Relationship Id="rId10" Type="http://schemas.openxmlformats.org/officeDocument/2006/relationships/image" Target="../media/image103.png"/><Relationship Id="rId19" Type="http://schemas.openxmlformats.org/officeDocument/2006/relationships/image" Target="../media/image237.svg"/><Relationship Id="rId4" Type="http://schemas.openxmlformats.org/officeDocument/2006/relationships/image" Target="../media/image223.svg"/><Relationship Id="rId9" Type="http://schemas.openxmlformats.org/officeDocument/2006/relationships/image" Target="../media/image91.svg"/><Relationship Id="rId14" Type="http://schemas.openxmlformats.org/officeDocument/2006/relationships/image" Target="../media/image104.png"/><Relationship Id="rId22" Type="http://schemas.openxmlformats.org/officeDocument/2006/relationships/image" Target="../media/image10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png"/><Relationship Id="rId7" Type="http://schemas.openxmlformats.org/officeDocument/2006/relationships/image" Target="../media/image218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199.svg"/><Relationship Id="rId5" Type="http://schemas.openxmlformats.org/officeDocument/2006/relationships/image" Target="../media/image97.jpg"/><Relationship Id="rId10" Type="http://schemas.openxmlformats.org/officeDocument/2006/relationships/image" Target="../media/image104.png"/><Relationship Id="rId4" Type="http://schemas.openxmlformats.org/officeDocument/2006/relationships/image" Target="../media/image223.svg"/><Relationship Id="rId9" Type="http://schemas.openxmlformats.org/officeDocument/2006/relationships/image" Target="../media/image239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hyperlink" Target="https://atrtynda.ru/" TargetMode="External"/><Relationship Id="rId3" Type="http://schemas.openxmlformats.org/officeDocument/2006/relationships/image" Target="../media/image15.png"/><Relationship Id="rId12" Type="http://schemas.openxmlformats.org/officeDocument/2006/relationships/image" Target="../media/image2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1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11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svg"/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svg"/><Relationship Id="rId11" Type="http://schemas.openxmlformats.org/officeDocument/2006/relationships/chart" Target="../charts/chart11.xml"/><Relationship Id="rId5" Type="http://schemas.openxmlformats.org/officeDocument/2006/relationships/image" Target="../media/image112.png"/><Relationship Id="rId10" Type="http://schemas.openxmlformats.org/officeDocument/2006/relationships/chart" Target="../charts/chart10.xml"/><Relationship Id="rId4" Type="http://schemas.openxmlformats.org/officeDocument/2006/relationships/image" Target="../media/image176.svg"/><Relationship Id="rId9" Type="http://schemas.openxmlformats.org/officeDocument/2006/relationships/chart" Target="../charts/chart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09.jpg"/><Relationship Id="rId7" Type="http://schemas.openxmlformats.org/officeDocument/2006/relationships/image" Target="../media/image245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2.svg"/><Relationship Id="rId4" Type="http://schemas.openxmlformats.org/officeDocument/2006/relationships/image" Target="../media/image58.png"/><Relationship Id="rId9" Type="http://schemas.openxmlformats.org/officeDocument/2006/relationships/image" Target="../media/image180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svg"/><Relationship Id="rId3" Type="http://schemas.openxmlformats.org/officeDocument/2006/relationships/image" Target="../media/image115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image" Target="../media/image251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29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196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16.jpg"/><Relationship Id="rId7" Type="http://schemas.openxmlformats.org/officeDocument/2006/relationships/image" Target="../media/image91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253.svg"/><Relationship Id="rId4" Type="http://schemas.openxmlformats.org/officeDocument/2006/relationships/image" Target="../media/image111.png"/><Relationship Id="rId9" Type="http://schemas.openxmlformats.org/officeDocument/2006/relationships/image" Target="../media/image231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5.svg"/><Relationship Id="rId5" Type="http://schemas.openxmlformats.org/officeDocument/2006/relationships/image" Target="../media/image117.png"/><Relationship Id="rId4" Type="http://schemas.openxmlformats.org/officeDocument/2006/relationships/image" Target="../media/image253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9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trtynda.ru/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2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17.png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24.png"/><Relationship Id="rId18" Type="http://schemas.openxmlformats.org/officeDocument/2006/relationships/image" Target="../media/image57.sv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51.sv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image" Target="../media/image49.svg"/><Relationship Id="rId19" Type="http://schemas.openxmlformats.org/officeDocument/2006/relationships/image" Target="../media/image27.png"/><Relationship Id="rId4" Type="http://schemas.openxmlformats.org/officeDocument/2006/relationships/image" Target="../media/image43.svg"/><Relationship Id="rId9" Type="http://schemas.openxmlformats.org/officeDocument/2006/relationships/image" Target="../media/image22.png"/><Relationship Id="rId14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29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77.sv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12" Type="http://schemas.openxmlformats.org/officeDocument/2006/relationships/image" Target="../media/image37.png"/><Relationship Id="rId17" Type="http://schemas.openxmlformats.org/officeDocument/2006/relationships/image" Target="../media/image81.svg"/><Relationship Id="rId2" Type="http://schemas.openxmlformats.org/officeDocument/2006/relationships/image" Target="../media/image32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75.svg"/><Relationship Id="rId5" Type="http://schemas.openxmlformats.org/officeDocument/2006/relationships/image" Target="../media/image71.svg"/><Relationship Id="rId15" Type="http://schemas.openxmlformats.org/officeDocument/2006/relationships/image" Target="../media/image79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22.sv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lvl="0">
              <a:defRPr/>
            </a:pPr>
            <a:r>
              <a:rPr lang="ru-RU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АМУРСКАЯ ОБЛАСТЬ 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=""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634136" y="1256555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10560" r="2695" b="14707"/>
          <a:stretch>
            <a:fillRect/>
          </a:stretch>
        </p:blipFill>
        <p:spPr bwMode="auto">
          <a:xfrm>
            <a:off x="627015" y="1256555"/>
            <a:ext cx="6888720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="" xmlns:a16="http://schemas.microsoft.com/office/drawing/2014/main" id="{D7BE9CA9-5727-5842-39D5-ACBFE391C63F}"/>
              </a:ext>
            </a:extLst>
          </p:cNvPr>
          <p:cNvSpPr txBox="1"/>
          <p:nvPr/>
        </p:nvSpPr>
        <p:spPr>
          <a:xfrm>
            <a:off x="7944898" y="6607263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800" baseline="-25000" dirty="0">
                <a:solidFill>
                  <a:srgbClr val="000000"/>
                </a:solidFill>
                <a:latin typeface="Arial"/>
                <a:hlinkClick r:id="rId4"/>
              </a:rPr>
              <a:t>https://atrtynda.ru/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(ЗЕЙСКОГО МУНИЦИПАЛЬНОГО ОКРУГА)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5651" y="224205"/>
            <a:ext cx="434709" cy="568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D8FDDAF-2233-3B22-2472-B4AB898D053E}"/>
              </a:ext>
            </a:extLst>
          </p:cNvPr>
          <p:cNvSpPr txBox="1"/>
          <p:nvPr/>
        </p:nvSpPr>
        <p:spPr>
          <a:xfrm>
            <a:off x="9290860" y="459642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331722E-E874-1A99-07C5-CE6DC9B6B33C}"/>
              </a:ext>
            </a:extLst>
          </p:cNvPr>
          <p:cNvSpPr txBox="1"/>
          <p:nvPr/>
        </p:nvSpPr>
        <p:spPr>
          <a:xfrm>
            <a:off x="7856284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7ED1A0-48E0-A223-6067-DBC0A849975B}"/>
              </a:ext>
            </a:extLst>
          </p:cNvPr>
          <p:cNvSpPr txBox="1"/>
          <p:nvPr/>
        </p:nvSpPr>
        <p:spPr>
          <a:xfrm>
            <a:off x="858322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239" y="83209"/>
            <a:ext cx="891360" cy="8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137" y="1256554"/>
            <a:ext cx="2153464" cy="28963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3" y="1093864"/>
            <a:ext cx="7049329" cy="3136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5521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19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75F4BDB2-1DD7-9775-89B1-819D0A2A7FFF}"/>
              </a:ext>
            </a:extLst>
          </p:cNvPr>
          <p:cNvSpPr/>
          <p:nvPr/>
        </p:nvSpPr>
        <p:spPr>
          <a:xfrm>
            <a:off x="627017" y="5217886"/>
            <a:ext cx="9176347" cy="108000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627016" y="1429319"/>
            <a:ext cx="4497842" cy="108000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872825" y="1616027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6" y="2692175"/>
            <a:ext cx="4497842" cy="108000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627016" y="3955031"/>
            <a:ext cx="4497842" cy="108000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872825" y="2878883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872825" y="4142831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5551330" y="1616027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551330" y="2878883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627015" y="5404525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="" xmlns:a16="http://schemas.microsoft.com/office/drawing/2014/main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7676119"/>
              </p:ext>
            </p:extLst>
          </p:nvPr>
        </p:nvGraphicFramePr>
        <p:xfrm>
          <a:off x="5551330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="" xmlns:a16="http://schemas.microsoft.com/office/drawing/2014/main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1749941"/>
              </p:ext>
            </p:extLst>
          </p:nvPr>
        </p:nvGraphicFramePr>
        <p:xfrm>
          <a:off x="5557265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="" xmlns:a16="http://schemas.microsoft.com/office/drawing/2014/main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5927840"/>
              </p:ext>
            </p:extLst>
          </p:nvPr>
        </p:nvGraphicFramePr>
        <p:xfrm>
          <a:off x="872825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4" name="Диаграмма 143">
            <a:extLst>
              <a:ext uri="{FF2B5EF4-FFF2-40B4-BE49-F238E27FC236}">
                <a16:creationId xmlns="" xmlns:a16="http://schemas.microsoft.com/office/drawing/2014/main" id="{31E09409-6A4A-5B0C-B3C4-AF3F5C017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28644"/>
              </p:ext>
            </p:extLst>
          </p:nvPr>
        </p:nvGraphicFramePr>
        <p:xfrm>
          <a:off x="878760" y="3110373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="" xmlns:a16="http://schemas.microsoft.com/office/drawing/2014/main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5680905"/>
              </p:ext>
            </p:extLst>
          </p:nvPr>
        </p:nvGraphicFramePr>
        <p:xfrm>
          <a:off x="878760" y="4372067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872825" y="5721156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хорошее качество услуг водоснабжения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3862274" y="5716498"/>
            <a:ext cx="27360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теплоснабжения, электроснабжения                 и транспортного обслуживания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0FAD5A-EE6F-8C60-E3B8-C76D8952E3A6}"/>
              </a:ext>
            </a:extLst>
          </p:cNvPr>
          <p:cNvSpPr txBox="1"/>
          <p:nvPr/>
        </p:nvSpPr>
        <p:spPr>
          <a:xfrm>
            <a:off x="6851723" y="5716499"/>
            <a:ext cx="27360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качество автомобильных дорог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=""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7" y="1401546"/>
            <a:ext cx="5932665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08116" y="1514026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=""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=""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3764691" y="4555492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4595806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(НАИМЕНОВАНИЕ ГЛАВНОЙ ТУРИСТИЧЕСКОЙ ДОСТОПРИМЕЧАТЕЛЬНОСТИ МО)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="" xmlns:a16="http://schemas.microsoft.com/office/drawing/2014/main" id="{57911A3B-BCB5-2A47-5B07-3112694A3637}"/>
              </a:ext>
            </a:extLst>
          </p:cNvPr>
          <p:cNvSpPr/>
          <p:nvPr/>
        </p:nvSpPr>
        <p:spPr>
          <a:xfrm>
            <a:off x="6601470" y="1401546"/>
            <a:ext cx="3085566" cy="3649018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D55725BD-9CEF-A6C4-CE2F-1F1ED6085E54}"/>
              </a:ext>
            </a:extLst>
          </p:cNvPr>
          <p:cNvSpPr/>
          <p:nvPr/>
        </p:nvSpPr>
        <p:spPr>
          <a:xfrm>
            <a:off x="6835242" y="5181886"/>
            <a:ext cx="2968121" cy="1116000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652016" y="2689140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Улукиткану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12419" y="2794462"/>
            <a:ext cx="947263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Кордон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Алгая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5738996" y="5467571"/>
            <a:ext cx="694107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Гуликская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ГЭС первенец на 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ДальнемВостоке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763110" y="5683014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Арбинская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писаница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="" xmlns:a16="http://schemas.microsoft.com/office/drawing/2014/main" id="{F2AD49D8-CFBB-2002-4B05-BC3FEC616920}"/>
              </a:ext>
            </a:extLst>
          </p:cNvPr>
          <p:cNvSpPr txBox="1"/>
          <p:nvPr/>
        </p:nvSpPr>
        <p:spPr>
          <a:xfrm>
            <a:off x="7051060" y="5313683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="" xmlns:a16="http://schemas.microsoft.com/office/drawing/2014/main" id="{1720A437-E917-8D9D-E318-B644F0E3B647}"/>
              </a:ext>
            </a:extLst>
          </p:cNvPr>
          <p:cNvSpPr txBox="1"/>
          <p:nvPr/>
        </p:nvSpPr>
        <p:spPr>
          <a:xfrm>
            <a:off x="7051060" y="5555162"/>
            <a:ext cx="82559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П.Бомнак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Гуликская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ГЭС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Кордон Алтая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Арбинская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6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писанница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="" xmlns:a16="http://schemas.microsoft.com/office/drawing/2014/main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27035" y="525102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9526" y="1345138"/>
            <a:ext cx="1487848" cy="1825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Sysolyatina\Desktop\maxresdefault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7" y="4618596"/>
            <a:ext cx="1799526" cy="1434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ysolyatina\Desktop\598.210223.131125_img_20190622_10303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52" y="4563701"/>
            <a:ext cx="1799525" cy="14897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ysolyatina\Desktop\598.210212.082312_2.1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81" y="1525351"/>
            <a:ext cx="1815996" cy="1476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716994" y="1598064"/>
            <a:ext cx="287138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solidFill>
                  <a:schemeClr val="accent1">
                    <a:lumMod val="50000"/>
                  </a:schemeClr>
                </a:solidFill>
                <a:latin typeface="TT Norms ExtraBold"/>
                <a:cs typeface="Times New Roman" pitchFamily="18" charset="0"/>
              </a:rPr>
              <a:t> </a:t>
            </a:r>
            <a:r>
              <a:rPr lang="ru-RU" sz="800" dirty="0" smtClean="0">
                <a:solidFill>
                  <a:schemeClr val="accent1">
                    <a:lumMod val="50000"/>
                  </a:schemeClr>
                </a:solidFill>
                <a:latin typeface="TT Norms ExtraBold"/>
                <a:cs typeface="Times New Roman" pitchFamily="18" charset="0"/>
              </a:rPr>
              <a:t>      </a:t>
            </a:r>
            <a:r>
              <a:rPr lang="ru-RU" sz="800" dirty="0" smtClean="0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Территория </a:t>
            </a:r>
            <a:r>
              <a:rPr lang="ru-RU" sz="800" dirty="0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Зейского района перспективна для развития этнографического, экологического, культурно-познавательного туризма. Горные ландшафты и полноводные реки придают району неповторимое очарование. На восточной оконечности хребта </a:t>
            </a:r>
            <a:r>
              <a:rPr lang="ru-RU" sz="800" dirty="0" err="1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Тукурингра</a:t>
            </a:r>
            <a:r>
              <a:rPr lang="ru-RU" sz="800" dirty="0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 и </a:t>
            </a:r>
            <a:r>
              <a:rPr lang="ru-RU" sz="800" dirty="0" err="1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Сактахан</a:t>
            </a:r>
            <a:r>
              <a:rPr lang="ru-RU" sz="800" dirty="0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, у берегов Зейского водохранилища расположен </a:t>
            </a:r>
            <a:r>
              <a:rPr lang="ru-RU" sz="800" dirty="0" err="1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Зейский</a:t>
            </a:r>
            <a:r>
              <a:rPr lang="ru-RU" sz="800" dirty="0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 государственный заповедник, где организованы пешие туристические маршруты. В пешеходном туризме есть возможность побывать практически в любой намеченной точке, будь то горная вершина или лесная чаща. Возможность любоваться природой независимо от рельефа местности и наличия дорог. Наверное, нет другого такого вида туризма, который бы больше чем пешеходный позволял ощутить единение с природой, успокаивал душу и восстанавливал здоровье. Чтобы больше узнать об истории древнего человека на берегу реки </a:t>
            </a:r>
            <a:r>
              <a:rPr lang="ru-RU" sz="800" dirty="0" err="1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Арби</a:t>
            </a:r>
            <a:r>
              <a:rPr lang="ru-RU" sz="800" dirty="0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 расположена «</a:t>
            </a:r>
            <a:r>
              <a:rPr lang="ru-RU" sz="800" dirty="0" err="1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Арбинская</a:t>
            </a:r>
            <a:r>
              <a:rPr lang="ru-RU" sz="800" dirty="0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 </a:t>
            </a:r>
            <a:r>
              <a:rPr lang="ru-RU" sz="800" dirty="0" err="1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писаница</a:t>
            </a:r>
            <a:r>
              <a:rPr lang="ru-RU" sz="800" dirty="0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», где можно увидеть уникальные наскальные рисунки древнего человека, датируемые первым тысячелетием до н.э. Наиболее популярная зона отдыха Зейского района - «Золотые пески», расположена в районе п. </a:t>
            </a:r>
            <a:r>
              <a:rPr lang="ru-RU" sz="800" dirty="0" err="1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Снежногорский</a:t>
            </a:r>
            <a:r>
              <a:rPr lang="ru-RU" sz="800" dirty="0">
                <a:solidFill>
                  <a:schemeClr val="tx2"/>
                </a:solidFill>
                <a:latin typeface="TT Norms ExtraBold"/>
                <a:cs typeface="Times New Roman" pitchFamily="18" charset="0"/>
              </a:rPr>
              <a:t>. Это, поистине райское место, известно далеко за пределами не только района, но и Амурской области</a:t>
            </a:r>
            <a:endParaRPr lang="ru-RU" sz="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3E6210EF-3CE9-687B-D58A-316299AB2051}"/>
              </a:ext>
            </a:extLst>
          </p:cNvPr>
          <p:cNvSpPr/>
          <p:nvPr/>
        </p:nvSpPr>
        <p:spPr>
          <a:xfrm>
            <a:off x="627017" y="1401547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ОРГАНИЗОВАНЫ ТУРИСТИЧЕСКИЕ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ПЕШЕХОДНЫЕ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МАРШРУТЫ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02E6E61-8778-3D82-B66B-86675CBE24C0}"/>
              </a:ext>
            </a:extLst>
          </p:cNvPr>
          <p:cNvSpPr txBox="1"/>
          <p:nvPr/>
        </p:nvSpPr>
        <p:spPr>
          <a:xfrm>
            <a:off x="1148816" y="2527718"/>
            <a:ext cx="14981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/>
              <a:t>Туристический маршрут «Гольцы </a:t>
            </a:r>
            <a:r>
              <a:rPr lang="ru-RU" sz="800" b="1" dirty="0" err="1"/>
              <a:t>Тукурингра</a:t>
            </a:r>
            <a:r>
              <a:rPr lang="ru-RU" sz="800" b="1" dirty="0"/>
              <a:t>»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11473CE6-90F5-AEE0-DE2C-741B3FB20BBD}"/>
              </a:ext>
            </a:extLst>
          </p:cNvPr>
          <p:cNvSpPr/>
          <p:nvPr/>
        </p:nvSpPr>
        <p:spPr>
          <a:xfrm>
            <a:off x="852980" y="256407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F099476-09E3-2F37-3B67-A28244658081}"/>
              </a:ext>
            </a:extLst>
          </p:cNvPr>
          <p:cNvSpPr txBox="1"/>
          <p:nvPr/>
        </p:nvSpPr>
        <p:spPr>
          <a:xfrm>
            <a:off x="4319893" y="4802163"/>
            <a:ext cx="1338928" cy="24622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424242"/>
                </a:solidFill>
                <a:latin typeface="Open Sans"/>
              </a:rPr>
              <a:t> </a:t>
            </a:r>
            <a:r>
              <a:rPr lang="ru-RU" sz="800" b="1" dirty="0">
                <a:solidFill>
                  <a:prstClr val="black"/>
                </a:solidFill>
              </a:rPr>
              <a:t>Туристический маршрут </a:t>
            </a:r>
            <a:r>
              <a:rPr lang="ru-RU" sz="800" dirty="0" smtClean="0">
                <a:solidFill>
                  <a:srgbClr val="424242"/>
                </a:solidFill>
                <a:latin typeface="Open Sans"/>
              </a:rPr>
              <a:t>Партизанская </a:t>
            </a:r>
            <a:r>
              <a:rPr lang="ru-RU" sz="800" dirty="0">
                <a:solidFill>
                  <a:srgbClr val="424242"/>
                </a:solidFill>
                <a:latin typeface="Open Sans"/>
              </a:rPr>
              <a:t>сопка</a:t>
            </a:r>
            <a:endParaRPr lang="ru-RU" sz="800" b="0" i="0" dirty="0">
              <a:solidFill>
                <a:srgbClr val="424242"/>
              </a:solidFill>
              <a:effectLst/>
              <a:latin typeface="Open Sans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A4F9D21E-69D1-7F1B-E002-38AFEE7A6866}"/>
              </a:ext>
            </a:extLst>
          </p:cNvPr>
          <p:cNvSpPr/>
          <p:nvPr/>
        </p:nvSpPr>
        <p:spPr>
          <a:xfrm>
            <a:off x="3948358" y="483527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32F9F45-0791-A0D0-EB8F-4D140334C4EC}"/>
              </a:ext>
            </a:extLst>
          </p:cNvPr>
          <p:cNvSpPr txBox="1"/>
          <p:nvPr/>
        </p:nvSpPr>
        <p:spPr>
          <a:xfrm>
            <a:off x="4240176" y="2526232"/>
            <a:ext cx="12696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424242"/>
                </a:solidFill>
                <a:latin typeface="Open Sans"/>
              </a:rPr>
              <a:t> </a:t>
            </a:r>
            <a:r>
              <a:rPr lang="ru-RU" sz="800" b="1" dirty="0">
                <a:solidFill>
                  <a:prstClr val="black"/>
                </a:solidFill>
              </a:rPr>
              <a:t>Туристический маршрут </a:t>
            </a:r>
            <a:r>
              <a:rPr lang="ru-RU" sz="800" dirty="0" smtClean="0">
                <a:solidFill>
                  <a:srgbClr val="424242"/>
                </a:solidFill>
                <a:latin typeface="Open Sans"/>
              </a:rPr>
              <a:t>Кордон </a:t>
            </a:r>
            <a:r>
              <a:rPr lang="ru-RU" sz="800" dirty="0">
                <a:solidFill>
                  <a:srgbClr val="424242"/>
                </a:solidFill>
                <a:latin typeface="Open Sans"/>
              </a:rPr>
              <a:t>"</a:t>
            </a:r>
            <a:r>
              <a:rPr lang="ru-RU" sz="800" dirty="0" err="1">
                <a:solidFill>
                  <a:srgbClr val="424242"/>
                </a:solidFill>
                <a:latin typeface="Open Sans"/>
              </a:rPr>
              <a:t>Алгая</a:t>
            </a:r>
            <a:r>
              <a:rPr lang="ru-RU" sz="800" dirty="0">
                <a:solidFill>
                  <a:srgbClr val="424242"/>
                </a:solidFill>
                <a:latin typeface="Open Sans"/>
              </a:rPr>
              <a:t>"</a:t>
            </a:r>
            <a:endParaRPr lang="ru-RU" sz="800" b="0" i="0" dirty="0">
              <a:solidFill>
                <a:srgbClr val="424242"/>
              </a:solidFill>
              <a:effectLst/>
              <a:latin typeface="Open Sans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35D67197-D7DC-D223-02D1-1000B2C57B69}"/>
              </a:ext>
            </a:extLst>
          </p:cNvPr>
          <p:cNvSpPr/>
          <p:nvPr/>
        </p:nvSpPr>
        <p:spPr>
          <a:xfrm>
            <a:off x="3876096" y="256407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A5DD8FE-13F5-CB44-668C-25BCEE88B1E4}"/>
              </a:ext>
            </a:extLst>
          </p:cNvPr>
          <p:cNvSpPr txBox="1"/>
          <p:nvPr/>
        </p:nvSpPr>
        <p:spPr>
          <a:xfrm>
            <a:off x="7060224" y="2496364"/>
            <a:ext cx="14125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424242"/>
                </a:solidFill>
                <a:latin typeface="Open Sans"/>
              </a:rPr>
              <a:t> </a:t>
            </a:r>
            <a:r>
              <a:rPr lang="ru-RU" sz="800" b="1" dirty="0">
                <a:solidFill>
                  <a:prstClr val="black"/>
                </a:solidFill>
              </a:rPr>
              <a:t>Туристический маршрут </a:t>
            </a:r>
            <a:r>
              <a:rPr lang="ru-RU" sz="800" dirty="0" err="1" smtClean="0">
                <a:solidFill>
                  <a:srgbClr val="424242"/>
                </a:solidFill>
                <a:latin typeface="Open Sans"/>
              </a:rPr>
              <a:t>Арбинская</a:t>
            </a:r>
            <a:r>
              <a:rPr lang="ru-RU" sz="800" dirty="0" smtClean="0">
                <a:solidFill>
                  <a:srgbClr val="424242"/>
                </a:solidFill>
                <a:latin typeface="Open Sans"/>
              </a:rPr>
              <a:t> </a:t>
            </a:r>
            <a:r>
              <a:rPr lang="ru-RU" sz="800" dirty="0" err="1">
                <a:solidFill>
                  <a:srgbClr val="424242"/>
                </a:solidFill>
                <a:latin typeface="Open Sans"/>
              </a:rPr>
              <a:t>писаница</a:t>
            </a:r>
            <a:endParaRPr lang="ru-RU" sz="800" b="0" i="0" dirty="0">
              <a:solidFill>
                <a:srgbClr val="424242"/>
              </a:solidFill>
              <a:effectLst/>
              <a:latin typeface="Open San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C1BD3DD5-5456-150A-CE00-B003466622B3}"/>
              </a:ext>
            </a:extLst>
          </p:cNvPr>
          <p:cNvSpPr/>
          <p:nvPr/>
        </p:nvSpPr>
        <p:spPr>
          <a:xfrm>
            <a:off x="6803447" y="252771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A70E95D-6538-7CE3-716C-E98AFC270ABC}"/>
              </a:ext>
            </a:extLst>
          </p:cNvPr>
          <p:cNvSpPr txBox="1"/>
          <p:nvPr/>
        </p:nvSpPr>
        <p:spPr>
          <a:xfrm>
            <a:off x="1171670" y="4730043"/>
            <a:ext cx="145244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solidFill>
                  <a:srgbClr val="424242"/>
                </a:solidFill>
                <a:latin typeface="Open Sans"/>
              </a:rPr>
              <a:t> </a:t>
            </a:r>
            <a:r>
              <a:rPr lang="ru-RU" sz="800" b="1" dirty="0">
                <a:solidFill>
                  <a:prstClr val="black"/>
                </a:solidFill>
              </a:rPr>
              <a:t>Туристический маршрут </a:t>
            </a:r>
            <a:r>
              <a:rPr lang="ru-RU" sz="800" dirty="0" err="1" smtClean="0">
                <a:solidFill>
                  <a:srgbClr val="424242"/>
                </a:solidFill>
                <a:latin typeface="Open Sans"/>
              </a:rPr>
              <a:t>Гуликская</a:t>
            </a:r>
            <a:r>
              <a:rPr lang="ru-RU" sz="800" dirty="0" smtClean="0">
                <a:solidFill>
                  <a:srgbClr val="424242"/>
                </a:solidFill>
                <a:latin typeface="Open Sans"/>
              </a:rPr>
              <a:t> </a:t>
            </a:r>
            <a:r>
              <a:rPr lang="ru-RU" sz="800" dirty="0">
                <a:solidFill>
                  <a:srgbClr val="424242"/>
                </a:solidFill>
                <a:latin typeface="Open Sans"/>
              </a:rPr>
              <a:t>ГЭС</a:t>
            </a:r>
            <a:endParaRPr lang="ru-RU" sz="800" b="0" i="0" dirty="0">
              <a:solidFill>
                <a:srgbClr val="424242"/>
              </a:solidFill>
              <a:effectLst/>
              <a:latin typeface="Open Sans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="" xmlns:a16="http://schemas.microsoft.com/office/drawing/2014/main" id="{4C45211F-A378-7AB1-3776-E71E7791729B}"/>
              </a:ext>
            </a:extLst>
          </p:cNvPr>
          <p:cNvSpPr/>
          <p:nvPr/>
        </p:nvSpPr>
        <p:spPr>
          <a:xfrm>
            <a:off x="852980" y="476315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57" name="Рисунок 56" descr="Маркер со сплошной заливкой">
            <a:extLst>
              <a:ext uri="{FF2B5EF4-FFF2-40B4-BE49-F238E27FC236}">
                <a16:creationId xmlns="" xmlns:a16="http://schemas.microsoft.com/office/drawing/2014/main" id="{57D7220F-E7AF-3A4A-1541-892FA17F5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5724" y="3394782"/>
            <a:ext cx="180000" cy="18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DA5F051-E20D-AD88-EE11-D3FFBACF9B57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МУНИТЦИПАЛЬНОГО ОКРУГА)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141" y="2886740"/>
            <a:ext cx="2418583" cy="155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5" y="2886740"/>
            <a:ext cx="2369769" cy="155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447" y="2886739"/>
            <a:ext cx="2385307" cy="1550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55" y="4967150"/>
            <a:ext cx="2657314" cy="167005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141" y="5048384"/>
            <a:ext cx="2508583" cy="1558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41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ТУРИЗ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2165614C-6371-5053-2690-9B9E16044DB3}"/>
              </a:ext>
            </a:extLst>
          </p:cNvPr>
          <p:cNvSpPr/>
          <p:nvPr/>
        </p:nvSpPr>
        <p:spPr>
          <a:xfrm>
            <a:off x="627018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C00114-96E8-8DCE-5F77-070CD6F3BE93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ЗЕЙСКИЙ МУНИЦИПАЛЬНЫЙ ОКРУГ)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485" y="3965540"/>
            <a:ext cx="3445844" cy="21946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561" y="1540778"/>
            <a:ext cx="3235693" cy="2061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4071" y="1299202"/>
            <a:ext cx="538734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125 лет со дня рождения Григория </a:t>
            </a:r>
            <a:r>
              <a:rPr lang="ru-RU" sz="1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Анисимовоча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Федосеева.</a:t>
            </a:r>
          </a:p>
          <a:p>
            <a:pPr algn="just"/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Улукитка́н</a:t>
            </a:r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(Семён Григорьевич Трифонов, 1871—1963) — охотник, следопыт, проводник множества экспедиций по созданию карты труднодоступных районов Дальнего Востока, эвенк по национальности, герой произведений писателя-геодезиста Григория Анисимовича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Федосеева. </a:t>
            </a:r>
            <a:r>
              <a:rPr lang="ru-RU" sz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Железобетонный четырехгранный тур-пирамида, какие строят геодезисты на горных пиках, встречает всех посетителей могилы </a:t>
            </a:r>
            <a:r>
              <a:rPr lang="ru-RU" sz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Улукиткана</a:t>
            </a:r>
            <a:r>
              <a:rPr lang="ru-RU" sz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— над ней трудился сам Федосеев в знак уважения к человеку, который открыл ему тайны </a:t>
            </a:r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тайги. </a:t>
            </a:r>
          </a:p>
          <a:p>
            <a:pPr algn="just"/>
            <a:r>
              <a:rPr lang="ru-RU" sz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Семен </a:t>
            </a:r>
            <a:r>
              <a:rPr lang="ru-RU" sz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Григорьевич Трифонов стал известен миру под именем </a:t>
            </a:r>
            <a:r>
              <a:rPr lang="ru-RU" sz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Улукиткан</a:t>
            </a:r>
            <a:r>
              <a:rPr lang="ru-RU" sz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что с эвенкийского переводится как «бельчонок». Он знал тайгу как свои пять пальцев и шесть лет был проводником экспедиции, которую возглавлял Григорий Федосеев. Геодезист работал над созданием карты районов, прилегающих к Охотскому морю. </a:t>
            </a:r>
            <a:r>
              <a:rPr lang="ru-RU" sz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Улукиткан</a:t>
            </a:r>
            <a:r>
              <a:rPr lang="ru-RU" sz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провел экспедицию через малодоступные хребты </a:t>
            </a:r>
            <a:r>
              <a:rPr lang="ru-RU" sz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Приохотского</a:t>
            </a:r>
            <a:r>
              <a:rPr lang="ru-RU" sz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края, проложил тропы по тайге и заболоченной тундре — благодаря этому геодезистам и топографам удалось сохранить на карте исконные названия рек, озер и хребтов. Для писателя пожилой эвенк стал не просто проводником и героем его книг, но и настоящим другом.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Улукиткан</a:t>
            </a:r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жил и похоронен в Бомнаке. Хотя на самом деле жил он в тайге — и считал ее своим домом. Много кто слышал о могиле следопыта, над которой лично трудился Федосеев, но немногим </a:t>
            </a:r>
            <a:r>
              <a:rPr lang="ru-RU" sz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амурчанам</a:t>
            </a:r>
            <a:r>
              <a:rPr lang="ru-RU" sz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приходилось видеть ее своими глазами: национальный поселок Бомнак сами местные жители зовут краем земли. Зимой сюда можно добраться по льду реки, а в другое время года дорога превращается в непростой </a:t>
            </a:r>
            <a:r>
              <a:rPr lang="ru-RU" sz="1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Но для тех, кто решится на нелегкий путь, история оживет</a:t>
            </a:r>
            <a:r>
              <a:rPr lang="ru-RU" sz="1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731307" y="5196213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дорожно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инфраструктуру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бизнес-инфраструктуру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ехнопарки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бизнес-инкубаторы, ОЭЗ)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7" y="391947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Ограничено возможность реализации инвестиционных проектов за счёт собственных средств,                   сложность 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7" y="2670153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7" y="140712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A982AF8-220A-F595-C9D0-8177176E8BED}"/>
              </a:ext>
            </a:extLst>
          </p:cNvPr>
          <p:cNvSpPr txBox="1"/>
          <p:nvPr/>
        </p:nvSpPr>
        <p:spPr>
          <a:xfrm>
            <a:off x="632591" y="6365209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x-none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=""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=""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=""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=""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10B2E29-A6DF-C835-C29A-A3390F9E30A2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ОКРУГА))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2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8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3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32D5C957-0713-A21A-D179-DFD33F07C758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и администрацией МО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уполномоченный не может напрямую обратиться к инвестору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="" xmlns:a16="http://schemas.microsoft.com/office/drawing/2014/main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F8BEBAD2-D09C-C4AC-9A5E-47F8DDCD9DF5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 Корпорации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=""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E6B4D0FC-EC46-8BB2-BEEE-F8A090BDDAB0}"/>
              </a:ext>
            </a:extLst>
          </p:cNvPr>
          <p:cNvSpPr/>
          <p:nvPr/>
        </p:nvSpPr>
        <p:spPr>
          <a:xfrm>
            <a:off x="5300093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информирования предпринимателей о мерах поддержки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2A2349C4-C93F-84C0-423A-1D9838FE5145}"/>
              </a:ext>
            </a:extLst>
          </p:cNvPr>
          <p:cNvSpPr/>
          <p:nvPr/>
        </p:nvSpPr>
        <p:spPr>
          <a:xfrm>
            <a:off x="5300093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проектного офиса и составление дорожной карты для инвесторов,                  а также активное информирование предпринимателей и инвесторов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преимуществах работы с инвестиционным уполномоченным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5BE55F86-A0F7-1A11-42D9-4BF67DE7A1A0}"/>
              </a:ext>
            </a:extLst>
          </p:cNvPr>
          <p:cNvSpPr/>
          <p:nvPr/>
        </p:nvSpPr>
        <p:spPr>
          <a:xfrm>
            <a:off x="5300093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Самостоятельное выстраивание регулярных коммуникаций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интересующим проектам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300093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пунктов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="" xmlns:a16="http://schemas.microsoft.com/office/drawing/2014/main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="" xmlns:a16="http://schemas.microsoft.com/office/drawing/2014/main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3C9819-F6F6-A28F-BC53-1D0301C00B19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2" y="2269716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Высокое зависимость МО от обрабатывающей промышленности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кадров, отток кадров в крупные города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созданием и развитием бизнеса из-за высокой конкуренции с градообразующими предприятиями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5" y="4824777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Ухудшение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экологической обстановки                                                                                                             (</a:t>
            </a: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ольшое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количество промышленных предприятий) </a:t>
            </a:r>
            <a:endParaRPr lang="ru-RU" sz="600" b="1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Конкуренция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развитыми соседними районами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2" y="2269716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Развитая обрабатывающая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промышленность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Близость к региональному центру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Развитая транспортное сообщение (Речной, ж/д и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автомобильный, авиа 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2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5" y="4824777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Развития 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промышленного туризма на крупные предприятия МО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новых туристических 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Наличие свободных инвестиционных </a:t>
            </a:r>
            <a:r>
              <a:rPr kumimoji="0" lang="ru-RU" sz="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площадок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5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3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6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9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5E5560D-5C59-4C96-D65E-F6DAD3FFC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Овал 90">
            <a:extLst>
              <a:ext uri="{FF2B5EF4-FFF2-40B4-BE49-F238E27FC236}">
                <a16:creationId xmlns="" xmlns:a16="http://schemas.microsoft.com/office/drawing/2014/main" id="{0D4EE063-A8FB-73BA-9B32-2E86291ABCD2}"/>
              </a:ext>
            </a:extLst>
          </p:cNvPr>
          <p:cNvSpPr/>
          <p:nvPr/>
        </p:nvSpPr>
        <p:spPr>
          <a:xfrm>
            <a:off x="5950316" y="4246917"/>
            <a:ext cx="534771" cy="534771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4AFCDF72-7B91-F8DC-7B8A-3656579337EA}"/>
              </a:ext>
            </a:extLst>
          </p:cNvPr>
          <p:cNvSpPr/>
          <p:nvPr/>
        </p:nvSpPr>
        <p:spPr>
          <a:xfrm>
            <a:off x="2948544" y="1401546"/>
            <a:ext cx="4517527" cy="4906277"/>
          </a:xfrm>
          <a:prstGeom prst="roundRect">
            <a:avLst>
              <a:gd name="adj" fmla="val 450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626C2DAB-B83E-7516-712E-2CC2F3221358}"/>
              </a:ext>
            </a:extLst>
          </p:cNvPr>
          <p:cNvSpPr/>
          <p:nvPr/>
        </p:nvSpPr>
        <p:spPr>
          <a:xfrm>
            <a:off x="627017" y="1406105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DDD672-852E-3206-224A-9C5517D3ABBD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FCBE4846-4E6D-9D6A-4C34-DC43B141DF79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1AFDF004-DC33-A3F8-8AFD-47CA9F4A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F149E41-2CBD-A3AE-9CA2-267E5551B40C}"/>
              </a:ext>
            </a:extLst>
          </p:cNvPr>
          <p:cNvSpPr/>
          <p:nvPr/>
        </p:nvSpPr>
        <p:spPr>
          <a:xfrm>
            <a:off x="627017" y="3919880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8CC2DAD2-8F62-01C2-305D-A67B9B815984}"/>
              </a:ext>
            </a:extLst>
          </p:cNvPr>
          <p:cNvSpPr/>
          <p:nvPr/>
        </p:nvSpPr>
        <p:spPr>
          <a:xfrm>
            <a:off x="7591595" y="1406105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588CC287-6A7A-2D35-D3B4-8A42CB148F10}"/>
              </a:ext>
            </a:extLst>
          </p:cNvPr>
          <p:cNvSpPr/>
          <p:nvPr/>
        </p:nvSpPr>
        <p:spPr>
          <a:xfrm>
            <a:off x="7591595" y="3919880"/>
            <a:ext cx="2196000" cy="2388249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]]]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CAF327F-FBE5-4DEE-668C-8BC28505B1D1}"/>
              </a:ext>
            </a:extLst>
          </p:cNvPr>
          <p:cNvSpPr txBox="1"/>
          <p:nvPr/>
        </p:nvSpPr>
        <p:spPr>
          <a:xfrm>
            <a:off x="627017" y="1640450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ТРУДНЫЕ ДЕТИ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146A96B2-2370-33F8-327F-9032BAD5403E}"/>
              </a:ext>
            </a:extLst>
          </p:cNvPr>
          <p:cNvSpPr txBox="1"/>
          <p:nvPr/>
        </p:nvSpPr>
        <p:spPr>
          <a:xfrm>
            <a:off x="627017" y="4154228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3A0A8FC2-4277-A36F-7E00-FEF7ED7711E7}"/>
              </a:ext>
            </a:extLst>
          </p:cNvPr>
          <p:cNvSpPr txBox="1"/>
          <p:nvPr/>
        </p:nvSpPr>
        <p:spPr>
          <a:xfrm>
            <a:off x="7591595" y="1635894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ЗВЁЗДЫ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2B1F1BD-B3B8-C4D7-3B48-47728ABD154D}"/>
              </a:ext>
            </a:extLst>
          </p:cNvPr>
          <p:cNvSpPr txBox="1"/>
          <p:nvPr/>
        </p:nvSpPr>
        <p:spPr>
          <a:xfrm>
            <a:off x="7591595" y="4149671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ДОЙНЫЕ КОРОВЫ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E194265-37B0-9C22-5050-24C793FC2990}"/>
              </a:ext>
            </a:extLst>
          </p:cNvPr>
          <p:cNvSpPr txBox="1"/>
          <p:nvPr/>
        </p:nvSpPr>
        <p:spPr>
          <a:xfrm>
            <a:off x="771268" y="1874795"/>
            <a:ext cx="190993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высокими темпами роста,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низкой долей в объеме отгруженной продукции относительно конкурента.</a:t>
            </a: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могут стать потенциальными Звёздами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(ключевыми отраслями), поэтому                      за ними необходимо внимательно следить          и оказывать поддержку в нужный момент, чтобы в будущем получить большой экономический эффект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BDAC841-BE62-E5A7-79B2-1230DC125662}"/>
              </a:ext>
            </a:extLst>
          </p:cNvPr>
          <p:cNvSpPr txBox="1"/>
          <p:nvPr/>
        </p:nvSpPr>
        <p:spPr>
          <a:xfrm>
            <a:off x="1171671" y="3041854"/>
            <a:ext cx="181950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и лесное хозяйство, охота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FFDDD7A0-E56B-3B52-8872-7C4BC09D72DF}"/>
              </a:ext>
            </a:extLst>
          </p:cNvPr>
          <p:cNvSpPr/>
          <p:nvPr/>
        </p:nvSpPr>
        <p:spPr>
          <a:xfrm>
            <a:off x="852980" y="301111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6E89EDB-20A8-C234-5E65-E5EFB76DD570}"/>
              </a:ext>
            </a:extLst>
          </p:cNvPr>
          <p:cNvSpPr txBox="1"/>
          <p:nvPr/>
        </p:nvSpPr>
        <p:spPr>
          <a:xfrm>
            <a:off x="1171672" y="3291455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F80134F4-8D85-7CD4-EB55-13694D0CD448}"/>
              </a:ext>
            </a:extLst>
          </p:cNvPr>
          <p:cNvSpPr/>
          <p:nvPr/>
        </p:nvSpPr>
        <p:spPr>
          <a:xfrm>
            <a:off x="852980" y="326008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4F5D24D-C551-5359-48AA-942A81303675}"/>
              </a:ext>
            </a:extLst>
          </p:cNvPr>
          <p:cNvSpPr txBox="1"/>
          <p:nvPr/>
        </p:nvSpPr>
        <p:spPr>
          <a:xfrm>
            <a:off x="1171672" y="3555380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водоснабжение, водоотведение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BABDFBE6-1285-05F4-8F17-8B7885204E3E}"/>
              </a:ext>
            </a:extLst>
          </p:cNvPr>
          <p:cNvSpPr/>
          <p:nvPr/>
        </p:nvSpPr>
        <p:spPr>
          <a:xfrm>
            <a:off x="852980" y="351924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3A83EB-E1C5-0666-D4E2-149126576DA6}"/>
              </a:ext>
            </a:extLst>
          </p:cNvPr>
          <p:cNvSpPr txBox="1"/>
          <p:nvPr/>
        </p:nvSpPr>
        <p:spPr>
          <a:xfrm>
            <a:off x="771268" y="4387196"/>
            <a:ext cx="190993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низкими темпами роста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низкой долей отгруженной продукции относительно конкурента.</a:t>
            </a: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Такие отрасли не стоит поддерживать,         пока они находятся в данной зоне,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если они переместятся, за их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развитием необходимо следить. 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="" xmlns:a16="http://schemas.microsoft.com/office/drawing/2014/main" id="{19025EC3-5CB5-00B4-2F5F-2C86AEBF5FCC}"/>
              </a:ext>
            </a:extLst>
          </p:cNvPr>
          <p:cNvSpPr/>
          <p:nvPr/>
        </p:nvSpPr>
        <p:spPr>
          <a:xfrm>
            <a:off x="852980" y="55235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C136E047-FB46-BF45-A463-A1A0FA2BB34A}"/>
              </a:ext>
            </a:extLst>
          </p:cNvPr>
          <p:cNvSpPr txBox="1"/>
          <p:nvPr/>
        </p:nvSpPr>
        <p:spPr>
          <a:xfrm>
            <a:off x="1171672" y="5559652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и хранение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E07BD759-994E-CA4F-76F7-6125B309FA90}"/>
              </a:ext>
            </a:extLst>
          </p:cNvPr>
          <p:cNvSpPr txBox="1"/>
          <p:nvPr/>
        </p:nvSpPr>
        <p:spPr>
          <a:xfrm>
            <a:off x="7744707" y="1874796"/>
            <a:ext cx="1909938" cy="754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высокими темпами роста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большой долей в объеме отгруженной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относительно конкурента.</a:t>
            </a:r>
          </a:p>
          <a:p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 отрасли необходимо поддерживать, чтобы сохранять или увеличивать текущие темпы развития и экономический эффект.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314866E1-3855-9071-FFD6-4462C1FB6864}"/>
              </a:ext>
            </a:extLst>
          </p:cNvPr>
          <p:cNvSpPr txBox="1"/>
          <p:nvPr/>
        </p:nvSpPr>
        <p:spPr>
          <a:xfrm>
            <a:off x="8145109" y="3041854"/>
            <a:ext cx="181950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обрабатывающие производства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="" xmlns:a16="http://schemas.microsoft.com/office/drawing/2014/main" id="{57614ED5-9C26-34F1-FDDC-2E4106730790}"/>
              </a:ext>
            </a:extLst>
          </p:cNvPr>
          <p:cNvSpPr/>
          <p:nvPr/>
        </p:nvSpPr>
        <p:spPr>
          <a:xfrm>
            <a:off x="7826418" y="3011112"/>
            <a:ext cx="180000" cy="180000"/>
          </a:xfrm>
          <a:prstGeom prst="ellipse">
            <a:avLst/>
          </a:prstGeom>
          <a:solidFill>
            <a:srgbClr val="4756A0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FEEBD71E-18E9-339B-01D7-85B024F47426}"/>
              </a:ext>
            </a:extLst>
          </p:cNvPr>
          <p:cNvSpPr txBox="1"/>
          <p:nvPr/>
        </p:nvSpPr>
        <p:spPr>
          <a:xfrm>
            <a:off x="7744707" y="4387196"/>
            <a:ext cx="190993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с низкими темпами роста,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высокой долей в объеме отгруженной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относительно региона-конкурента.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данными отраслями необходимо следить и поддерживать в нужный момент, чтобы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сохранить экономический эффект </a:t>
            </a:r>
          </a:p>
          <a:p>
            <a:r>
              <a:rPr lang="ru-RU" sz="7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муниципального округа.</a:t>
            </a:r>
          </a:p>
        </p:txBody>
      </p:sp>
      <p:sp>
        <p:nvSpPr>
          <p:cNvPr id="62" name="Овал 61">
            <a:extLst>
              <a:ext uri="{FF2B5EF4-FFF2-40B4-BE49-F238E27FC236}">
                <a16:creationId xmlns="" xmlns:a16="http://schemas.microsoft.com/office/drawing/2014/main" id="{5FD192F0-7E60-262E-0F35-E2B63AFA2F0F}"/>
              </a:ext>
            </a:extLst>
          </p:cNvPr>
          <p:cNvSpPr/>
          <p:nvPr/>
        </p:nvSpPr>
        <p:spPr>
          <a:xfrm>
            <a:off x="7826418" y="55235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E9C1F75B-45FF-0B32-55CB-28C6E9316130}"/>
              </a:ext>
            </a:extLst>
          </p:cNvPr>
          <p:cNvSpPr txBox="1"/>
          <p:nvPr/>
        </p:nvSpPr>
        <p:spPr>
          <a:xfrm>
            <a:off x="8145110" y="5505791"/>
            <a:ext cx="14981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эл. энергией,       газом и паром</a:t>
            </a:r>
          </a:p>
        </p:txBody>
      </p:sp>
      <p:grpSp>
        <p:nvGrpSpPr>
          <p:cNvPr id="99" name="Группа 98">
            <a:extLst>
              <a:ext uri="{FF2B5EF4-FFF2-40B4-BE49-F238E27FC236}">
                <a16:creationId xmlns="" xmlns:a16="http://schemas.microsoft.com/office/drawing/2014/main" id="{BCB84F3B-32A5-CCC4-5297-B59D26BA7A51}"/>
              </a:ext>
            </a:extLst>
          </p:cNvPr>
          <p:cNvGrpSpPr/>
          <p:nvPr/>
        </p:nvGrpSpPr>
        <p:grpSpPr>
          <a:xfrm>
            <a:off x="3035963" y="2469534"/>
            <a:ext cx="4518259" cy="2779436"/>
            <a:chOff x="3035962" y="2469534"/>
            <a:chExt cx="4518259" cy="2779436"/>
          </a:xfrm>
        </p:grpSpPr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8EA5CC1B-8014-8513-C7B1-E3B6326D4C52}"/>
                </a:ext>
              </a:extLst>
            </p:cNvPr>
            <p:cNvSpPr txBox="1"/>
            <p:nvPr/>
          </p:nvSpPr>
          <p:spPr>
            <a:xfrm>
              <a:off x="4524086" y="2469534"/>
              <a:ext cx="42289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темп роста отрасли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823F40D9-5A6A-FEFA-5CCD-69917D0F9E4C}"/>
                </a:ext>
              </a:extLst>
            </p:cNvPr>
            <p:cNvSpPr txBox="1"/>
            <p:nvPr/>
          </p:nvSpPr>
          <p:spPr>
            <a:xfrm>
              <a:off x="6982647" y="4763397"/>
              <a:ext cx="57157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доля </a:t>
              </a:r>
            </a:p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объёме отгруженной продукции</a:t>
              </a:r>
            </a:p>
          </p:txBody>
        </p:sp>
        <p:grpSp>
          <p:nvGrpSpPr>
            <p:cNvPr id="98" name="Группа 97">
              <a:extLst>
                <a:ext uri="{FF2B5EF4-FFF2-40B4-BE49-F238E27FC236}">
                  <a16:creationId xmlns="" xmlns:a16="http://schemas.microsoft.com/office/drawing/2014/main" id="{7898FC0B-5492-90DF-8F8A-FB79AD4C74E7}"/>
                </a:ext>
              </a:extLst>
            </p:cNvPr>
            <p:cNvGrpSpPr/>
            <p:nvPr/>
          </p:nvGrpSpPr>
          <p:grpSpPr>
            <a:xfrm>
              <a:off x="3035962" y="2709128"/>
              <a:ext cx="4013345" cy="2539842"/>
              <a:chOff x="3035962" y="2709128"/>
              <a:chExt cx="4013345" cy="2539842"/>
            </a:xfrm>
          </p:grpSpPr>
          <p:grpSp>
            <p:nvGrpSpPr>
              <p:cNvPr id="97" name="Группа 96">
                <a:extLst>
                  <a:ext uri="{FF2B5EF4-FFF2-40B4-BE49-F238E27FC236}">
                    <a16:creationId xmlns="" xmlns:a16="http://schemas.microsoft.com/office/drawing/2014/main" id="{2078DF91-7E57-CBD4-C219-88B9199E613D}"/>
                  </a:ext>
                </a:extLst>
              </p:cNvPr>
              <p:cNvGrpSpPr/>
              <p:nvPr/>
            </p:nvGrpSpPr>
            <p:grpSpPr>
              <a:xfrm>
                <a:off x="4280413" y="2709128"/>
                <a:ext cx="291929" cy="2539842"/>
                <a:chOff x="4280413" y="2709128"/>
                <a:chExt cx="291929" cy="2539842"/>
              </a:xfrm>
            </p:grpSpPr>
            <p:grpSp>
              <p:nvGrpSpPr>
                <p:cNvPr id="65" name="Группа 64">
                  <a:extLst>
                    <a:ext uri="{FF2B5EF4-FFF2-40B4-BE49-F238E27FC236}">
                      <a16:creationId xmlns="" xmlns:a16="http://schemas.microsoft.com/office/drawing/2014/main" id="{EB0C6DBF-46CE-B9CB-5519-27BFEF0D5925}"/>
                    </a:ext>
                  </a:extLst>
                </p:cNvPr>
                <p:cNvGrpSpPr/>
                <p:nvPr/>
              </p:nvGrpSpPr>
              <p:grpSpPr>
                <a:xfrm>
                  <a:off x="4518367" y="2709128"/>
                  <a:ext cx="53975" cy="2501371"/>
                  <a:chOff x="4660507" y="2024189"/>
                  <a:chExt cx="53975" cy="2501371"/>
                </a:xfrm>
              </p:grpSpPr>
              <p:cxnSp>
                <p:nvCxnSpPr>
                  <p:cNvPr id="43" name="Прямая со стрелкой 42">
                    <a:extLst>
                      <a:ext uri="{FF2B5EF4-FFF2-40B4-BE49-F238E27FC236}">
                        <a16:creationId xmlns="" xmlns:a16="http://schemas.microsoft.com/office/drawing/2014/main" id="{A995057B-0C8F-9037-E093-4A3A2F4347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687495" y="2024189"/>
                    <a:ext cx="0" cy="250137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Прямая соединительная линия 50">
                    <a:extLst>
                      <a:ext uri="{FF2B5EF4-FFF2-40B4-BE49-F238E27FC236}">
                        <a16:creationId xmlns="" xmlns:a16="http://schemas.microsoft.com/office/drawing/2014/main" id="{ADCFC3A6-F2C1-E7F4-86B4-235F67DBEB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4985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Прямая соединительная линия 51">
                    <a:extLst>
                      <a:ext uri="{FF2B5EF4-FFF2-40B4-BE49-F238E27FC236}">
                        <a16:creationId xmlns="" xmlns:a16="http://schemas.microsoft.com/office/drawing/2014/main" id="{C245104B-2646-3190-FDC2-6CE3033406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14123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Прямая соединительная линия 52">
                    <a:extLst>
                      <a:ext uri="{FF2B5EF4-FFF2-40B4-BE49-F238E27FC236}">
                        <a16:creationId xmlns="" xmlns:a16="http://schemas.microsoft.com/office/drawing/2014/main" id="{FC0667C9-B3F7-767A-085D-ADDB3B3F1C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783896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Прямая соединительная линия 56">
                    <a:extLst>
                      <a:ext uri="{FF2B5EF4-FFF2-40B4-BE49-F238E27FC236}">
                        <a16:creationId xmlns="" xmlns:a16="http://schemas.microsoft.com/office/drawing/2014/main" id="{6AC49062-BAE9-8E84-B427-98D44A833B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426558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Прямая соединительная линия 57">
                    <a:extLst>
                      <a:ext uri="{FF2B5EF4-FFF2-40B4-BE49-F238E27FC236}">
                        <a16:creationId xmlns="" xmlns:a16="http://schemas.microsoft.com/office/drawing/2014/main" id="{3221E3E7-E304-DC2E-96A7-66128F9B9A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069220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Прямая соединительная линия 58">
                    <a:extLst>
                      <a:ext uri="{FF2B5EF4-FFF2-40B4-BE49-F238E27FC236}">
                        <a16:creationId xmlns="" xmlns:a16="http://schemas.microsoft.com/office/drawing/2014/main" id="{A061F306-C035-72DF-B85F-E50B282BF8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71188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Прямая соединительная линия 59">
                    <a:extLst>
                      <a:ext uri="{FF2B5EF4-FFF2-40B4-BE49-F238E27FC236}">
                        <a16:creationId xmlns="" xmlns:a16="http://schemas.microsoft.com/office/drawing/2014/main" id="{12695D56-D0EF-1A54-8599-7B3A8E937C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35454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6" name="TextBox 65">
                  <a:extLst>
                    <a:ext uri="{FF2B5EF4-FFF2-40B4-BE49-F238E27FC236}">
                      <a16:creationId xmlns="" xmlns:a16="http://schemas.microsoft.com/office/drawing/2014/main" id="{C1A06D0A-5724-CFF2-9493-CEBA83FB4A2A}"/>
                    </a:ext>
                  </a:extLst>
                </p:cNvPr>
                <p:cNvSpPr txBox="1"/>
                <p:nvPr/>
              </p:nvSpPr>
              <p:spPr>
                <a:xfrm>
                  <a:off x="4392841" y="3014412"/>
                  <a:ext cx="88696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="" xmlns:a16="http://schemas.microsoft.com/office/drawing/2014/main" id="{2C1B1D1D-D27D-1CBE-8F95-A97F90CB195C}"/>
                    </a:ext>
                  </a:extLst>
                </p:cNvPr>
                <p:cNvSpPr txBox="1"/>
                <p:nvPr/>
              </p:nvSpPr>
              <p:spPr>
                <a:xfrm>
                  <a:off x="4280413" y="3371735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1,8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="" xmlns:a16="http://schemas.microsoft.com/office/drawing/2014/main" id="{EB22760D-D656-6914-1701-10D8D15472D8}"/>
                    </a:ext>
                  </a:extLst>
                </p:cNvPr>
                <p:cNvSpPr txBox="1"/>
                <p:nvPr/>
              </p:nvSpPr>
              <p:spPr>
                <a:xfrm>
                  <a:off x="4280756" y="3724728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1,6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="" xmlns:a16="http://schemas.microsoft.com/office/drawing/2014/main" id="{2A1E24F3-9741-A8BA-60F8-B001EFD652B2}"/>
                    </a:ext>
                  </a:extLst>
                </p:cNvPr>
                <p:cNvSpPr txBox="1"/>
                <p:nvPr/>
              </p:nvSpPr>
              <p:spPr>
                <a:xfrm>
                  <a:off x="4280413" y="4084623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1,4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="" xmlns:a16="http://schemas.microsoft.com/office/drawing/2014/main" id="{822D9818-9C44-22B3-012A-B225284C88EC}"/>
                    </a:ext>
                  </a:extLst>
                </p:cNvPr>
                <p:cNvSpPr txBox="1"/>
                <p:nvPr/>
              </p:nvSpPr>
              <p:spPr>
                <a:xfrm>
                  <a:off x="4280413" y="4443780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1,2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="" xmlns:a16="http://schemas.microsoft.com/office/drawing/2014/main" id="{6E1EC0F0-D018-4CD7-6FE1-7A42E99B954B}"/>
                    </a:ext>
                  </a:extLst>
                </p:cNvPr>
                <p:cNvSpPr txBox="1"/>
                <p:nvPr/>
              </p:nvSpPr>
              <p:spPr>
                <a:xfrm>
                  <a:off x="4280413" y="515663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-2</a:t>
                  </a:r>
                </a:p>
              </p:txBody>
            </p:sp>
          </p:grpSp>
          <p:grpSp>
            <p:nvGrpSpPr>
              <p:cNvPr id="96" name="Группа 95">
                <a:extLst>
                  <a:ext uri="{FF2B5EF4-FFF2-40B4-BE49-F238E27FC236}">
                    <a16:creationId xmlns="" xmlns:a16="http://schemas.microsoft.com/office/drawing/2014/main" id="{A5CC59DA-F840-E2A5-64E5-702DC702E48C}"/>
                  </a:ext>
                </a:extLst>
              </p:cNvPr>
              <p:cNvGrpSpPr/>
              <p:nvPr/>
            </p:nvGrpSpPr>
            <p:grpSpPr>
              <a:xfrm>
                <a:off x="3035962" y="4641835"/>
                <a:ext cx="4013345" cy="245440"/>
                <a:chOff x="3035962" y="4641835"/>
                <a:chExt cx="4013345" cy="245440"/>
              </a:xfrm>
            </p:grpSpPr>
            <p:grpSp>
              <p:nvGrpSpPr>
                <p:cNvPr id="37" name="Группа 36">
                  <a:extLst>
                    <a:ext uri="{FF2B5EF4-FFF2-40B4-BE49-F238E27FC236}">
                      <a16:creationId xmlns="" xmlns:a16="http://schemas.microsoft.com/office/drawing/2014/main" id="{CB545801-D756-18FD-559A-B7CD97A459DF}"/>
                    </a:ext>
                  </a:extLst>
                </p:cNvPr>
                <p:cNvGrpSpPr/>
                <p:nvPr/>
              </p:nvGrpSpPr>
              <p:grpSpPr>
                <a:xfrm>
                  <a:off x="3116699" y="4641835"/>
                  <a:ext cx="3932608" cy="53975"/>
                  <a:chOff x="3258839" y="4951472"/>
                  <a:chExt cx="3932608" cy="53975"/>
                </a:xfrm>
              </p:grpSpPr>
              <p:cxnSp>
                <p:nvCxnSpPr>
                  <p:cNvPr id="11" name="Прямая со стрелкой 10">
                    <a:extLst>
                      <a:ext uri="{FF2B5EF4-FFF2-40B4-BE49-F238E27FC236}">
                        <a16:creationId xmlns="" xmlns:a16="http://schemas.microsoft.com/office/drawing/2014/main" id="{56E9A66B-1354-7AE0-8725-97D3C2DBA0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58839" y="4978459"/>
                    <a:ext cx="3932608" cy="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Прямая соединительная линия 15">
                    <a:extLst>
                      <a:ext uri="{FF2B5EF4-FFF2-40B4-BE49-F238E27FC236}">
                        <a16:creationId xmlns="" xmlns:a16="http://schemas.microsoft.com/office/drawing/2014/main" id="{807F2122-9B73-53E4-1C91-D44AB8DEB0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6072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Прямая соединительная линия 16">
                    <a:extLst>
                      <a:ext uri="{FF2B5EF4-FFF2-40B4-BE49-F238E27FC236}">
                        <a16:creationId xmlns="" xmlns:a16="http://schemas.microsoft.com/office/drawing/2014/main" id="{CC60EC54-0287-1C7A-DE35-34DB2A8B1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1806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Прямая соединительная линия 17">
                    <a:extLst>
                      <a:ext uri="{FF2B5EF4-FFF2-40B4-BE49-F238E27FC236}">
                        <a16:creationId xmlns="" xmlns:a16="http://schemas.microsoft.com/office/drawing/2014/main" id="{5FC28C74-4989-A9F5-9985-F5F9083F91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540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Прямая соединительная линия 19">
                    <a:extLst>
                      <a:ext uri="{FF2B5EF4-FFF2-40B4-BE49-F238E27FC236}">
                        <a16:creationId xmlns="" xmlns:a16="http://schemas.microsoft.com/office/drawing/2014/main" id="{7D6E7D9F-7E92-5880-F52B-460EA6B2A3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3273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Прямая соединительная линия 20">
                    <a:extLst>
                      <a:ext uri="{FF2B5EF4-FFF2-40B4-BE49-F238E27FC236}">
                        <a16:creationId xmlns="" xmlns:a16="http://schemas.microsoft.com/office/drawing/2014/main" id="{FD22D8D5-612A-DA51-7A94-F0812BB709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007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Прямая соединительная линия 21">
                    <a:extLst>
                      <a:ext uri="{FF2B5EF4-FFF2-40B4-BE49-F238E27FC236}">
                        <a16:creationId xmlns="" xmlns:a16="http://schemas.microsoft.com/office/drawing/2014/main" id="{FC2FC366-F645-A41B-A419-EACF9AB102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4741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Прямая соединительная линия 22">
                    <a:extLst>
                      <a:ext uri="{FF2B5EF4-FFF2-40B4-BE49-F238E27FC236}">
                        <a16:creationId xmlns="" xmlns:a16="http://schemas.microsoft.com/office/drawing/2014/main" id="{C3291DE4-EA88-EF59-0E87-5460A0893E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0475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Прямая соединительная линия 25">
                    <a:extLst>
                      <a:ext uri="{FF2B5EF4-FFF2-40B4-BE49-F238E27FC236}">
                        <a16:creationId xmlns="" xmlns:a16="http://schemas.microsoft.com/office/drawing/2014/main" id="{FD8BA901-4052-7973-A979-80C896A15F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6209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Прямая соединительная линия 27">
                    <a:extLst>
                      <a:ext uri="{FF2B5EF4-FFF2-40B4-BE49-F238E27FC236}">
                        <a16:creationId xmlns="" xmlns:a16="http://schemas.microsoft.com/office/drawing/2014/main" id="{357872B2-181D-2EE9-40A1-35E5F6F9E0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942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Прямая соединительная линия 28">
                    <a:extLst>
                      <a:ext uri="{FF2B5EF4-FFF2-40B4-BE49-F238E27FC236}">
                        <a16:creationId xmlns="" xmlns:a16="http://schemas.microsoft.com/office/drawing/2014/main" id="{37F7EA4B-F9D9-CB48-7D0C-E77CFE33A8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7676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Прямая соединительная линия 29">
                    <a:extLst>
                      <a:ext uri="{FF2B5EF4-FFF2-40B4-BE49-F238E27FC236}">
                        <a16:creationId xmlns="" xmlns:a16="http://schemas.microsoft.com/office/drawing/2014/main" id="{8323AACC-C9AE-EBD7-F26C-0B8BF1DC6DA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410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4" name="TextBox 73">
                  <a:extLst>
                    <a:ext uri="{FF2B5EF4-FFF2-40B4-BE49-F238E27FC236}">
                      <a16:creationId xmlns="" xmlns:a16="http://schemas.microsoft.com/office/drawing/2014/main" id="{0B740039-CD2B-08B6-E60F-BF4C989AEEDE}"/>
                    </a:ext>
                  </a:extLst>
                </p:cNvPr>
                <p:cNvSpPr txBox="1"/>
                <p:nvPr/>
              </p:nvSpPr>
              <p:spPr>
                <a:xfrm>
                  <a:off x="4277954" y="4794942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0,8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="" xmlns:a16="http://schemas.microsoft.com/office/drawing/2014/main" id="{455797FF-8029-9EA1-7395-A5C149C98D3D}"/>
                    </a:ext>
                  </a:extLst>
                </p:cNvPr>
                <p:cNvSpPr txBox="1"/>
                <p:nvPr/>
              </p:nvSpPr>
              <p:spPr>
                <a:xfrm>
                  <a:off x="3697397" y="472279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0,5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="" xmlns:a16="http://schemas.microsoft.com/office/drawing/2014/main" id="{C01C4BBB-E067-EAAC-2A0E-BF81DACA7C49}"/>
                    </a:ext>
                  </a:extLst>
                </p:cNvPr>
                <p:cNvSpPr txBox="1"/>
                <p:nvPr/>
              </p:nvSpPr>
              <p:spPr>
                <a:xfrm>
                  <a:off x="3035962" y="4722797"/>
                  <a:ext cx="10734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="" xmlns:a16="http://schemas.microsoft.com/office/drawing/2014/main" id="{BFA010E3-8CAF-8090-316F-C6A2F8CB39A7}"/>
                    </a:ext>
                  </a:extLst>
                </p:cNvPr>
                <p:cNvSpPr txBox="1"/>
                <p:nvPr/>
              </p:nvSpPr>
              <p:spPr>
                <a:xfrm>
                  <a:off x="4570075" y="4722797"/>
                  <a:ext cx="9482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="" xmlns:a16="http://schemas.microsoft.com/office/drawing/2014/main" id="{1503F8A1-C213-21F8-58D4-049BE9D25BAD}"/>
                    </a:ext>
                  </a:extLst>
                </p:cNvPr>
                <p:cNvSpPr txBox="1"/>
                <p:nvPr/>
              </p:nvSpPr>
              <p:spPr>
                <a:xfrm>
                  <a:off x="5152289" y="472206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1,5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="" xmlns:a16="http://schemas.microsoft.com/office/drawing/2014/main" id="{3995A9BD-8869-07CA-443B-7AA227C799E1}"/>
                    </a:ext>
                  </a:extLst>
                </p:cNvPr>
                <p:cNvSpPr txBox="1"/>
                <p:nvPr/>
              </p:nvSpPr>
              <p:spPr>
                <a:xfrm>
                  <a:off x="5829393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83" name="TextBox 82">
                  <a:extLst>
                    <a:ext uri="{FF2B5EF4-FFF2-40B4-BE49-F238E27FC236}">
                      <a16:creationId xmlns="" xmlns:a16="http://schemas.microsoft.com/office/drawing/2014/main" id="{A43658A6-A574-E8BA-B4B7-822D3658DE55}"/>
                    </a:ext>
                  </a:extLst>
                </p:cNvPr>
                <p:cNvSpPr txBox="1"/>
                <p:nvPr/>
              </p:nvSpPr>
              <p:spPr>
                <a:xfrm>
                  <a:off x="6581142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2,5</a:t>
                  </a:r>
                </a:p>
              </p:txBody>
            </p:sp>
          </p:grpSp>
        </p:grpSp>
      </p:grpSp>
      <p:sp>
        <p:nvSpPr>
          <p:cNvPr id="86" name="Овал 85">
            <a:extLst>
              <a:ext uri="{FF2B5EF4-FFF2-40B4-BE49-F238E27FC236}">
                <a16:creationId xmlns="" xmlns:a16="http://schemas.microsoft.com/office/drawing/2014/main" id="{44884656-7618-38F7-3301-5CFEED22EA33}"/>
              </a:ext>
            </a:extLst>
          </p:cNvPr>
          <p:cNvSpPr/>
          <p:nvPr/>
        </p:nvSpPr>
        <p:spPr>
          <a:xfrm>
            <a:off x="3197920" y="469581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87" name="Овал 86">
            <a:extLst>
              <a:ext uri="{FF2B5EF4-FFF2-40B4-BE49-F238E27FC236}">
                <a16:creationId xmlns="" xmlns:a16="http://schemas.microsoft.com/office/drawing/2014/main" id="{63B26163-541A-6F50-4410-325A45304F4D}"/>
              </a:ext>
            </a:extLst>
          </p:cNvPr>
          <p:cNvSpPr/>
          <p:nvPr/>
        </p:nvSpPr>
        <p:spPr>
          <a:xfrm>
            <a:off x="3328186" y="430637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Овал 87">
            <a:extLst>
              <a:ext uri="{FF2B5EF4-FFF2-40B4-BE49-F238E27FC236}">
                <a16:creationId xmlns="" xmlns:a16="http://schemas.microsoft.com/office/drawing/2014/main" id="{3BE28098-C188-7338-964E-8A33B9A913E3}"/>
              </a:ext>
            </a:extLst>
          </p:cNvPr>
          <p:cNvSpPr/>
          <p:nvPr/>
        </p:nvSpPr>
        <p:spPr>
          <a:xfrm>
            <a:off x="3750909" y="410799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89" name="Овал 88">
            <a:extLst>
              <a:ext uri="{FF2B5EF4-FFF2-40B4-BE49-F238E27FC236}">
                <a16:creationId xmlns="" xmlns:a16="http://schemas.microsoft.com/office/drawing/2014/main" id="{CF8783F7-374F-437B-8032-8678766FF671}"/>
              </a:ext>
            </a:extLst>
          </p:cNvPr>
          <p:cNvSpPr/>
          <p:nvPr/>
        </p:nvSpPr>
        <p:spPr>
          <a:xfrm>
            <a:off x="4038086" y="376468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90" name="Овал 89">
            <a:extLst>
              <a:ext uri="{FF2B5EF4-FFF2-40B4-BE49-F238E27FC236}">
                <a16:creationId xmlns="" xmlns:a16="http://schemas.microsoft.com/office/drawing/2014/main" id="{A6459FB3-ED76-A225-A33E-7E8B6C7DA00D}"/>
              </a:ext>
            </a:extLst>
          </p:cNvPr>
          <p:cNvSpPr/>
          <p:nvPr/>
        </p:nvSpPr>
        <p:spPr>
          <a:xfrm>
            <a:off x="6401142" y="473728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0625EBDD-48F8-CAE2-B858-45720D420C83}"/>
              </a:ext>
            </a:extLst>
          </p:cNvPr>
          <p:cNvSpPr txBox="1"/>
          <p:nvPr/>
        </p:nvSpPr>
        <p:spPr>
          <a:xfrm>
            <a:off x="3197920" y="1649348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ТРУДНЫЕ ДЕТИ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D3FABAC0-5768-5C16-9B24-E8BBF18C724E}"/>
              </a:ext>
            </a:extLst>
          </p:cNvPr>
          <p:cNvSpPr txBox="1"/>
          <p:nvPr/>
        </p:nvSpPr>
        <p:spPr>
          <a:xfrm>
            <a:off x="5016005" y="1653757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ЗВЁЗДЫ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A05C5638-E936-1839-1B59-92114A1DD3FC}"/>
              </a:ext>
            </a:extLst>
          </p:cNvPr>
          <p:cNvSpPr txBox="1"/>
          <p:nvPr/>
        </p:nvSpPr>
        <p:spPr>
          <a:xfrm>
            <a:off x="3197920" y="5999177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СОБАКИ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E145D56C-894E-68CF-519F-A41ABD56BA26}"/>
              </a:ext>
            </a:extLst>
          </p:cNvPr>
          <p:cNvSpPr txBox="1"/>
          <p:nvPr/>
        </p:nvSpPr>
        <p:spPr>
          <a:xfrm>
            <a:off x="5016005" y="6003586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ДОЙНЫЕ КОРОВЫ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A845016-2923-051A-4772-C2C400EAF4A7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01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E680163-F214-BA25-1091-1FC48FD3C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277B7B3F-B8E8-29D7-DE96-B8A22D47ED93}"/>
              </a:ext>
            </a:extLst>
          </p:cNvPr>
          <p:cNvSpPr/>
          <p:nvPr/>
        </p:nvSpPr>
        <p:spPr>
          <a:xfrm>
            <a:off x="7554222" y="1407768"/>
            <a:ext cx="2196000" cy="4901720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7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темпов отраслей из-за отсутствие инвестиционных проектов</a:t>
            </a:r>
            <a:endParaRPr lang="ru-RU" sz="700" b="1" spc="-2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32396438-0DB3-F281-99B7-88D733FFCB06}"/>
              </a:ext>
            </a:extLst>
          </p:cNvPr>
          <p:cNvSpPr/>
          <p:nvPr/>
        </p:nvSpPr>
        <p:spPr>
          <a:xfrm>
            <a:off x="627017" y="1406103"/>
            <a:ext cx="2196000" cy="4901720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D2AFB6-E08C-10CC-7394-BCAD29CA2E94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ПОТЕНЦИАЛЬНЫЕ ИЗМЕНЕНИЯ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F5C552FF-47B6-455B-F3DB-BF38E9579AA0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B51FD9C-271D-CAC8-8E97-CD15E710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3CFCA71-1B88-5200-9C6B-B460F40F65FF}"/>
              </a:ext>
            </a:extLst>
          </p:cNvPr>
          <p:cNvSpPr txBox="1"/>
          <p:nvPr/>
        </p:nvSpPr>
        <p:spPr>
          <a:xfrm>
            <a:off x="627017" y="1640450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884B157-3E6E-90A6-5524-C2AA28B249E4}"/>
              </a:ext>
            </a:extLst>
          </p:cNvPr>
          <p:cNvSpPr txBox="1"/>
          <p:nvPr/>
        </p:nvSpPr>
        <p:spPr>
          <a:xfrm>
            <a:off x="7591595" y="1635894"/>
            <a:ext cx="21960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ПРИЧИНЫ ИЗМЕНЕНИЙ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64816C8-7218-8623-F3E7-809E9F388A83}"/>
              </a:ext>
            </a:extLst>
          </p:cNvPr>
          <p:cNvSpPr txBox="1"/>
          <p:nvPr/>
        </p:nvSpPr>
        <p:spPr>
          <a:xfrm>
            <a:off x="1171671" y="2350565"/>
            <a:ext cx="181950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сельское и лесное хозяйство, охота,</a:t>
            </a:r>
          </a:p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рыболовство и рыбоводство</a:t>
            </a:r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2FE13761-5DDF-EC1F-69CA-81D81654F1A0}"/>
              </a:ext>
            </a:extLst>
          </p:cNvPr>
          <p:cNvSpPr/>
          <p:nvPr/>
        </p:nvSpPr>
        <p:spPr>
          <a:xfrm>
            <a:off x="848119" y="236183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2F8E0531-B3CF-D081-2A15-67A12D5A1914}"/>
              </a:ext>
            </a:extLst>
          </p:cNvPr>
          <p:cNvSpPr txBox="1"/>
          <p:nvPr/>
        </p:nvSpPr>
        <p:spPr>
          <a:xfrm>
            <a:off x="1171672" y="2789490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="" xmlns:a16="http://schemas.microsoft.com/office/drawing/2014/main" id="{B4CA0018-466F-7EB5-E812-538831291D58}"/>
              </a:ext>
            </a:extLst>
          </p:cNvPr>
          <p:cNvSpPr/>
          <p:nvPr/>
        </p:nvSpPr>
        <p:spPr>
          <a:xfrm>
            <a:off x="848119" y="273504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DEFE897-84DE-8790-3A9A-2344F15F7948}"/>
              </a:ext>
            </a:extLst>
          </p:cNvPr>
          <p:cNvSpPr txBox="1"/>
          <p:nvPr/>
        </p:nvSpPr>
        <p:spPr>
          <a:xfrm>
            <a:off x="1171672" y="3120693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водоснабжение, водоотведение</a:t>
            </a:r>
          </a:p>
        </p:txBody>
      </p:sp>
      <p:sp>
        <p:nvSpPr>
          <p:cNvPr id="42" name="Овал 41">
            <a:extLst>
              <a:ext uri="{FF2B5EF4-FFF2-40B4-BE49-F238E27FC236}">
                <a16:creationId xmlns="" xmlns:a16="http://schemas.microsoft.com/office/drawing/2014/main" id="{80B55DCB-A9E5-2995-43FE-87A4CD85EF03}"/>
              </a:ext>
            </a:extLst>
          </p:cNvPr>
          <p:cNvSpPr/>
          <p:nvPr/>
        </p:nvSpPr>
        <p:spPr>
          <a:xfrm>
            <a:off x="848119" y="3108259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3793FA2-6061-A82E-1991-9767C84D47D3}"/>
              </a:ext>
            </a:extLst>
          </p:cNvPr>
          <p:cNvSpPr txBox="1"/>
          <p:nvPr/>
        </p:nvSpPr>
        <p:spPr>
          <a:xfrm>
            <a:off x="8145109" y="2019363"/>
            <a:ext cx="1438946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  <a:p>
            <a:endParaRPr lang="ru-RU" sz="7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 smtClean="0">
                <a:solidFill>
                  <a:schemeClr val="tx2"/>
                </a:solidFill>
                <a:latin typeface="Times New Roman"/>
                <a:ea typeface="Calibri"/>
              </a:rPr>
              <a:t>Строительство горно-обогатительного </a:t>
            </a:r>
            <a:r>
              <a:rPr lang="ru-RU" sz="800" dirty="0">
                <a:solidFill>
                  <a:schemeClr val="tx2"/>
                </a:solidFill>
                <a:latin typeface="Times New Roman"/>
                <a:ea typeface="Calibri"/>
              </a:rPr>
              <a:t>комбината по переработке </a:t>
            </a:r>
            <a:r>
              <a:rPr lang="ru-RU" sz="800" dirty="0" smtClean="0">
                <a:solidFill>
                  <a:schemeClr val="tx2"/>
                </a:solidFill>
                <a:latin typeface="Times New Roman"/>
                <a:ea typeface="Calibri"/>
              </a:rPr>
              <a:t>руды АО «</a:t>
            </a:r>
            <a:r>
              <a:rPr lang="ru-RU" sz="800" dirty="0" err="1" smtClean="0">
                <a:solidFill>
                  <a:schemeClr val="tx2"/>
                </a:solidFill>
                <a:latin typeface="Times New Roman"/>
                <a:ea typeface="Calibri"/>
              </a:rPr>
              <a:t>Кунь</a:t>
            </a:r>
            <a:r>
              <a:rPr lang="ru-RU" sz="800" dirty="0" smtClean="0">
                <a:solidFill>
                  <a:schemeClr val="tx2"/>
                </a:solidFill>
                <a:latin typeface="Times New Roman"/>
                <a:ea typeface="Calibri"/>
              </a:rPr>
              <a:t> - </a:t>
            </a:r>
            <a:r>
              <a:rPr lang="ru-RU" sz="800" dirty="0" err="1" smtClean="0">
                <a:solidFill>
                  <a:schemeClr val="tx2"/>
                </a:solidFill>
                <a:latin typeface="Times New Roman"/>
                <a:ea typeface="Calibri"/>
              </a:rPr>
              <a:t>Манье</a:t>
            </a:r>
            <a:r>
              <a:rPr lang="ru-RU" sz="800" dirty="0" smtClean="0">
                <a:solidFill>
                  <a:schemeClr val="tx2"/>
                </a:solidFill>
                <a:latin typeface="Times New Roman"/>
                <a:ea typeface="Calibri"/>
              </a:rPr>
              <a:t>»</a:t>
            </a:r>
            <a:endParaRPr lang="ru-RU" sz="700" b="1" spc="-2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="" xmlns:a16="http://schemas.microsoft.com/office/drawing/2014/main" id="{DD6F0919-183A-CF78-60CA-9421164CDD9E}"/>
              </a:ext>
            </a:extLst>
          </p:cNvPr>
          <p:cNvSpPr/>
          <p:nvPr/>
        </p:nvSpPr>
        <p:spPr>
          <a:xfrm>
            <a:off x="7826418" y="1988620"/>
            <a:ext cx="180000" cy="180000"/>
          </a:xfrm>
          <a:prstGeom prst="ellipse">
            <a:avLst/>
          </a:prstGeom>
          <a:solidFill>
            <a:srgbClr val="4756A0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="" xmlns:a16="http://schemas.microsoft.com/office/drawing/2014/main" id="{5C072E1B-B0B7-86A9-7172-7BA98183B275}"/>
              </a:ext>
            </a:extLst>
          </p:cNvPr>
          <p:cNvSpPr/>
          <p:nvPr/>
        </p:nvSpPr>
        <p:spPr>
          <a:xfrm>
            <a:off x="6346568" y="4189488"/>
            <a:ext cx="534771" cy="534771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00057BE5-9ED1-79A5-EF20-1571C91311C9}"/>
              </a:ext>
            </a:extLst>
          </p:cNvPr>
          <p:cNvSpPr/>
          <p:nvPr/>
        </p:nvSpPr>
        <p:spPr>
          <a:xfrm>
            <a:off x="2948544" y="1401546"/>
            <a:ext cx="4517527" cy="4906277"/>
          </a:xfrm>
          <a:prstGeom prst="roundRect">
            <a:avLst>
              <a:gd name="adj" fmla="val 450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38" name="Группа 37">
            <a:extLst>
              <a:ext uri="{FF2B5EF4-FFF2-40B4-BE49-F238E27FC236}">
                <a16:creationId xmlns="" xmlns:a16="http://schemas.microsoft.com/office/drawing/2014/main" id="{02470386-4AA4-FBAB-19F0-EF37A6B73040}"/>
              </a:ext>
            </a:extLst>
          </p:cNvPr>
          <p:cNvGrpSpPr/>
          <p:nvPr/>
        </p:nvGrpSpPr>
        <p:grpSpPr>
          <a:xfrm>
            <a:off x="3035963" y="2469534"/>
            <a:ext cx="4518259" cy="2779436"/>
            <a:chOff x="3035962" y="2469534"/>
            <a:chExt cx="4518259" cy="2779436"/>
          </a:xfrm>
        </p:grpSpPr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5CBAE929-0DB6-821C-7878-5D2A0276BE84}"/>
                </a:ext>
              </a:extLst>
            </p:cNvPr>
            <p:cNvSpPr txBox="1"/>
            <p:nvPr/>
          </p:nvSpPr>
          <p:spPr>
            <a:xfrm>
              <a:off x="4524086" y="2469534"/>
              <a:ext cx="422898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темп роста отрасли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B9FD7248-1A0F-20E2-8BB5-4F58C56BCE64}"/>
                </a:ext>
              </a:extLst>
            </p:cNvPr>
            <p:cNvSpPr txBox="1"/>
            <p:nvPr/>
          </p:nvSpPr>
          <p:spPr>
            <a:xfrm>
              <a:off x="6982647" y="4763397"/>
              <a:ext cx="57157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доля </a:t>
              </a:r>
            </a:p>
            <a:p>
              <a:r>
                <a:rPr lang="ru-RU" sz="500" b="1" dirty="0">
                  <a:solidFill>
                    <a:srgbClr val="4756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 объёме отгруженной продукции</a:t>
              </a:r>
            </a:p>
          </p:txBody>
        </p:sp>
        <p:grpSp>
          <p:nvGrpSpPr>
            <p:cNvPr id="49" name="Группа 48">
              <a:extLst>
                <a:ext uri="{FF2B5EF4-FFF2-40B4-BE49-F238E27FC236}">
                  <a16:creationId xmlns="" xmlns:a16="http://schemas.microsoft.com/office/drawing/2014/main" id="{E036BCA1-F20C-3A12-2FD6-999026C7934F}"/>
                </a:ext>
              </a:extLst>
            </p:cNvPr>
            <p:cNvGrpSpPr/>
            <p:nvPr/>
          </p:nvGrpSpPr>
          <p:grpSpPr>
            <a:xfrm>
              <a:off x="3035962" y="2709128"/>
              <a:ext cx="4013345" cy="2539842"/>
              <a:chOff x="3035962" y="2709128"/>
              <a:chExt cx="4013345" cy="2539842"/>
            </a:xfrm>
          </p:grpSpPr>
          <p:grpSp>
            <p:nvGrpSpPr>
              <p:cNvPr id="50" name="Группа 49">
                <a:extLst>
                  <a:ext uri="{FF2B5EF4-FFF2-40B4-BE49-F238E27FC236}">
                    <a16:creationId xmlns="" xmlns:a16="http://schemas.microsoft.com/office/drawing/2014/main" id="{7BE43D8D-0C04-CE1E-66DD-139DDA1CCD16}"/>
                  </a:ext>
                </a:extLst>
              </p:cNvPr>
              <p:cNvGrpSpPr/>
              <p:nvPr/>
            </p:nvGrpSpPr>
            <p:grpSpPr>
              <a:xfrm>
                <a:off x="4280413" y="2709128"/>
                <a:ext cx="291929" cy="2539842"/>
                <a:chOff x="4280413" y="2709128"/>
                <a:chExt cx="291929" cy="2539842"/>
              </a:xfrm>
            </p:grpSpPr>
            <p:grpSp>
              <p:nvGrpSpPr>
                <p:cNvPr id="107" name="Группа 106">
                  <a:extLst>
                    <a:ext uri="{FF2B5EF4-FFF2-40B4-BE49-F238E27FC236}">
                      <a16:creationId xmlns="" xmlns:a16="http://schemas.microsoft.com/office/drawing/2014/main" id="{0A088FC7-008D-3732-131D-C4361DAE009A}"/>
                    </a:ext>
                  </a:extLst>
                </p:cNvPr>
                <p:cNvGrpSpPr/>
                <p:nvPr/>
              </p:nvGrpSpPr>
              <p:grpSpPr>
                <a:xfrm>
                  <a:off x="4518367" y="2709128"/>
                  <a:ext cx="53975" cy="2501371"/>
                  <a:chOff x="4660507" y="2024189"/>
                  <a:chExt cx="53975" cy="2501371"/>
                </a:xfrm>
              </p:grpSpPr>
              <p:cxnSp>
                <p:nvCxnSpPr>
                  <p:cNvPr id="114" name="Прямая со стрелкой 113">
                    <a:extLst>
                      <a:ext uri="{FF2B5EF4-FFF2-40B4-BE49-F238E27FC236}">
                        <a16:creationId xmlns="" xmlns:a16="http://schemas.microsoft.com/office/drawing/2014/main" id="{D1DB8E7F-E055-E8F5-834E-0D81B0B6C4F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687495" y="2024189"/>
                    <a:ext cx="0" cy="250137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Прямая соединительная линия 114">
                    <a:extLst>
                      <a:ext uri="{FF2B5EF4-FFF2-40B4-BE49-F238E27FC236}">
                        <a16:creationId xmlns="" xmlns:a16="http://schemas.microsoft.com/office/drawing/2014/main" id="{879675E6-3F9E-C403-F860-EF544C19CD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4985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Прямая соединительная линия 115">
                    <a:extLst>
                      <a:ext uri="{FF2B5EF4-FFF2-40B4-BE49-F238E27FC236}">
                        <a16:creationId xmlns="" xmlns:a16="http://schemas.microsoft.com/office/drawing/2014/main" id="{25104A95-BB6F-C7AF-929F-76D7F886AA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414123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Прямая соединительная линия 116">
                    <a:extLst>
                      <a:ext uri="{FF2B5EF4-FFF2-40B4-BE49-F238E27FC236}">
                        <a16:creationId xmlns="" xmlns:a16="http://schemas.microsoft.com/office/drawing/2014/main" id="{1624E0D3-3B64-4D75-2BF5-C61E71265E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783896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Прямая соединительная линия 117">
                    <a:extLst>
                      <a:ext uri="{FF2B5EF4-FFF2-40B4-BE49-F238E27FC236}">
                        <a16:creationId xmlns="" xmlns:a16="http://schemas.microsoft.com/office/drawing/2014/main" id="{C46AFFFD-2E53-7D0E-3879-8243C79AE6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426558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Прямая соединительная линия 118">
                    <a:extLst>
                      <a:ext uri="{FF2B5EF4-FFF2-40B4-BE49-F238E27FC236}">
                        <a16:creationId xmlns="" xmlns:a16="http://schemas.microsoft.com/office/drawing/2014/main" id="{10BACF47-6D2A-FB46-C3EC-02536E01FA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3069220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0" name="Прямая соединительная линия 119">
                    <a:extLst>
                      <a:ext uri="{FF2B5EF4-FFF2-40B4-BE49-F238E27FC236}">
                        <a16:creationId xmlns="" xmlns:a16="http://schemas.microsoft.com/office/drawing/2014/main" id="{56B907FA-E67D-6E4C-780C-113A9AA4B7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71188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Прямая соединительная линия 120">
                    <a:extLst>
                      <a:ext uri="{FF2B5EF4-FFF2-40B4-BE49-F238E27FC236}">
                        <a16:creationId xmlns="" xmlns:a16="http://schemas.microsoft.com/office/drawing/2014/main" id="{2A63BDB2-BE64-8CCD-7B69-34B250A90F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>
                    <a:off x="4687495" y="2354544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8" name="TextBox 107">
                  <a:extLst>
                    <a:ext uri="{FF2B5EF4-FFF2-40B4-BE49-F238E27FC236}">
                      <a16:creationId xmlns="" xmlns:a16="http://schemas.microsoft.com/office/drawing/2014/main" id="{C2770300-EDC0-73C7-D2D5-A30ECEDBFDC5}"/>
                    </a:ext>
                  </a:extLst>
                </p:cNvPr>
                <p:cNvSpPr txBox="1"/>
                <p:nvPr/>
              </p:nvSpPr>
              <p:spPr>
                <a:xfrm>
                  <a:off x="4392841" y="3014412"/>
                  <a:ext cx="88696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="" xmlns:a16="http://schemas.microsoft.com/office/drawing/2014/main" id="{FAAEC0CE-98C9-2E6B-F5D8-4840C8012D2F}"/>
                    </a:ext>
                  </a:extLst>
                </p:cNvPr>
                <p:cNvSpPr txBox="1"/>
                <p:nvPr/>
              </p:nvSpPr>
              <p:spPr>
                <a:xfrm>
                  <a:off x="4280413" y="3371735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1,8</a:t>
                  </a:r>
                </a:p>
              </p:txBody>
            </p:sp>
            <p:sp>
              <p:nvSpPr>
                <p:cNvPr id="110" name="TextBox 109">
                  <a:extLst>
                    <a:ext uri="{FF2B5EF4-FFF2-40B4-BE49-F238E27FC236}">
                      <a16:creationId xmlns="" xmlns:a16="http://schemas.microsoft.com/office/drawing/2014/main" id="{181FE339-3764-FCFD-A488-270DBE2B6E98}"/>
                    </a:ext>
                  </a:extLst>
                </p:cNvPr>
                <p:cNvSpPr txBox="1"/>
                <p:nvPr/>
              </p:nvSpPr>
              <p:spPr>
                <a:xfrm>
                  <a:off x="4280756" y="3724728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1,6</a:t>
                  </a:r>
                </a:p>
              </p:txBody>
            </p:sp>
            <p:sp>
              <p:nvSpPr>
                <p:cNvPr id="111" name="TextBox 110">
                  <a:extLst>
                    <a:ext uri="{FF2B5EF4-FFF2-40B4-BE49-F238E27FC236}">
                      <a16:creationId xmlns="" xmlns:a16="http://schemas.microsoft.com/office/drawing/2014/main" id="{9F639683-E231-C077-956C-E509D9CFC617}"/>
                    </a:ext>
                  </a:extLst>
                </p:cNvPr>
                <p:cNvSpPr txBox="1"/>
                <p:nvPr/>
              </p:nvSpPr>
              <p:spPr>
                <a:xfrm>
                  <a:off x="4280413" y="4084623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1,4</a:t>
                  </a:r>
                </a:p>
              </p:txBody>
            </p:sp>
            <p:sp>
              <p:nvSpPr>
                <p:cNvPr id="112" name="TextBox 111">
                  <a:extLst>
                    <a:ext uri="{FF2B5EF4-FFF2-40B4-BE49-F238E27FC236}">
                      <a16:creationId xmlns="" xmlns:a16="http://schemas.microsoft.com/office/drawing/2014/main" id="{9A002FD1-9F94-B7EE-CAF1-26A63CC79CA2}"/>
                    </a:ext>
                  </a:extLst>
                </p:cNvPr>
                <p:cNvSpPr txBox="1"/>
                <p:nvPr/>
              </p:nvSpPr>
              <p:spPr>
                <a:xfrm>
                  <a:off x="4280413" y="4443780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1,2</a:t>
                  </a:r>
                </a:p>
              </p:txBody>
            </p:sp>
            <p:sp>
              <p:nvSpPr>
                <p:cNvPr id="113" name="TextBox 112">
                  <a:extLst>
                    <a:ext uri="{FF2B5EF4-FFF2-40B4-BE49-F238E27FC236}">
                      <a16:creationId xmlns="" xmlns:a16="http://schemas.microsoft.com/office/drawing/2014/main" id="{88012808-ED2C-7D11-7E1E-A17F87637996}"/>
                    </a:ext>
                  </a:extLst>
                </p:cNvPr>
                <p:cNvSpPr txBox="1"/>
                <p:nvPr/>
              </p:nvSpPr>
              <p:spPr>
                <a:xfrm>
                  <a:off x="4280413" y="515663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-2</a:t>
                  </a:r>
                </a:p>
              </p:txBody>
            </p:sp>
          </p:grpSp>
          <p:grpSp>
            <p:nvGrpSpPr>
              <p:cNvPr id="64" name="Группа 63">
                <a:extLst>
                  <a:ext uri="{FF2B5EF4-FFF2-40B4-BE49-F238E27FC236}">
                    <a16:creationId xmlns="" xmlns:a16="http://schemas.microsoft.com/office/drawing/2014/main" id="{44C3776A-D471-DFAF-41C2-4E9A6183889E}"/>
                  </a:ext>
                </a:extLst>
              </p:cNvPr>
              <p:cNvGrpSpPr/>
              <p:nvPr/>
            </p:nvGrpSpPr>
            <p:grpSpPr>
              <a:xfrm>
                <a:off x="3035962" y="4641835"/>
                <a:ext cx="4013345" cy="245440"/>
                <a:chOff x="3035962" y="4641835"/>
                <a:chExt cx="4013345" cy="245440"/>
              </a:xfrm>
            </p:grpSpPr>
            <p:grpSp>
              <p:nvGrpSpPr>
                <p:cNvPr id="68" name="Группа 67">
                  <a:extLst>
                    <a:ext uri="{FF2B5EF4-FFF2-40B4-BE49-F238E27FC236}">
                      <a16:creationId xmlns="" xmlns:a16="http://schemas.microsoft.com/office/drawing/2014/main" id="{FF6EB6EA-249B-7BC7-BFEC-15290CF84165}"/>
                    </a:ext>
                  </a:extLst>
                </p:cNvPr>
                <p:cNvGrpSpPr/>
                <p:nvPr/>
              </p:nvGrpSpPr>
              <p:grpSpPr>
                <a:xfrm>
                  <a:off x="3116699" y="4641835"/>
                  <a:ext cx="3932608" cy="53975"/>
                  <a:chOff x="3258839" y="4951472"/>
                  <a:chExt cx="3932608" cy="53975"/>
                </a:xfrm>
              </p:grpSpPr>
              <p:cxnSp>
                <p:nvCxnSpPr>
                  <p:cNvPr id="95" name="Прямая со стрелкой 94">
                    <a:extLst>
                      <a:ext uri="{FF2B5EF4-FFF2-40B4-BE49-F238E27FC236}">
                        <a16:creationId xmlns="" xmlns:a16="http://schemas.microsoft.com/office/drawing/2014/main" id="{0122DE7C-2E8E-0C37-00BC-422C909A1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58839" y="4978459"/>
                    <a:ext cx="3932608" cy="0"/>
                  </a:xfrm>
                  <a:prstGeom prst="straightConnector1">
                    <a:avLst/>
                  </a:prstGeom>
                  <a:ln w="12700">
                    <a:solidFill>
                      <a:srgbClr val="B9B9B9"/>
                    </a:solidFill>
                    <a:headEnd w="sm" len="med"/>
                    <a:tailEnd type="triangle" w="sm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Прямая соединительная линия 95">
                    <a:extLst>
                      <a:ext uri="{FF2B5EF4-FFF2-40B4-BE49-F238E27FC236}">
                        <a16:creationId xmlns="" xmlns:a16="http://schemas.microsoft.com/office/drawing/2014/main" id="{A309B9EA-BB17-2AC1-34A5-BA833D580D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26072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Прямая соединительная линия 96">
                    <a:extLst>
                      <a:ext uri="{FF2B5EF4-FFF2-40B4-BE49-F238E27FC236}">
                        <a16:creationId xmlns="" xmlns:a16="http://schemas.microsoft.com/office/drawing/2014/main" id="{CE9680FA-D793-0085-FBA1-6558806D66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61806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Прямая соединительная линия 97">
                    <a:extLst>
                      <a:ext uri="{FF2B5EF4-FFF2-40B4-BE49-F238E27FC236}">
                        <a16:creationId xmlns="" xmlns:a16="http://schemas.microsoft.com/office/drawing/2014/main" id="{D8B7EA94-AA57-A348-4389-F387A49F7B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97540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Прямая соединительная линия 98">
                    <a:extLst>
                      <a:ext uri="{FF2B5EF4-FFF2-40B4-BE49-F238E27FC236}">
                        <a16:creationId xmlns="" xmlns:a16="http://schemas.microsoft.com/office/drawing/2014/main" id="{86D3DEF0-442E-9D89-2C8C-CD76E8C217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3273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Прямая соединительная линия 99">
                    <a:extLst>
                      <a:ext uri="{FF2B5EF4-FFF2-40B4-BE49-F238E27FC236}">
                        <a16:creationId xmlns="" xmlns:a16="http://schemas.microsoft.com/office/drawing/2014/main" id="{CDDDBF8E-A2B9-C735-C682-F252AECA25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9007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Прямая соединительная линия 100">
                    <a:extLst>
                      <a:ext uri="{FF2B5EF4-FFF2-40B4-BE49-F238E27FC236}">
                        <a16:creationId xmlns="" xmlns:a16="http://schemas.microsoft.com/office/drawing/2014/main" id="{2A0701C5-80AF-B92A-8F20-DC0A811C13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4741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Прямая соединительная линия 101">
                    <a:extLst>
                      <a:ext uri="{FF2B5EF4-FFF2-40B4-BE49-F238E27FC236}">
                        <a16:creationId xmlns="" xmlns:a16="http://schemas.microsoft.com/office/drawing/2014/main" id="{E51B5F16-2102-1E14-60D5-908990974D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404753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Прямая соединительная линия 102">
                    <a:extLst>
                      <a:ext uri="{FF2B5EF4-FFF2-40B4-BE49-F238E27FC236}">
                        <a16:creationId xmlns="" xmlns:a16="http://schemas.microsoft.com/office/drawing/2014/main" id="{73B66030-0E26-4B7E-DE72-6E5515A8BB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62091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Прямая соединительная линия 103">
                    <a:extLst>
                      <a:ext uri="{FF2B5EF4-FFF2-40B4-BE49-F238E27FC236}">
                        <a16:creationId xmlns="" xmlns:a16="http://schemas.microsoft.com/office/drawing/2014/main" id="{6EFC7B7D-25F7-52A3-B7C3-E397F1911B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19429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Прямая соединительная линия 104">
                    <a:extLst>
                      <a:ext uri="{FF2B5EF4-FFF2-40B4-BE49-F238E27FC236}">
                        <a16:creationId xmlns="" xmlns:a16="http://schemas.microsoft.com/office/drawing/2014/main" id="{9F8705E7-9C02-FC0D-154F-94A79240E8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476767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Прямая соединительная линия 105">
                    <a:extLst>
                      <a:ext uri="{FF2B5EF4-FFF2-40B4-BE49-F238E27FC236}">
                        <a16:creationId xmlns="" xmlns:a16="http://schemas.microsoft.com/office/drawing/2014/main" id="{15E4503F-FD37-85CA-4987-9E9839EE58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834105" y="4951472"/>
                    <a:ext cx="0" cy="53975"/>
                  </a:xfrm>
                  <a:prstGeom prst="line">
                    <a:avLst/>
                  </a:prstGeom>
                  <a:ln w="12700">
                    <a:solidFill>
                      <a:srgbClr val="B9B9B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7" name="TextBox 76">
                  <a:extLst>
                    <a:ext uri="{FF2B5EF4-FFF2-40B4-BE49-F238E27FC236}">
                      <a16:creationId xmlns="" xmlns:a16="http://schemas.microsoft.com/office/drawing/2014/main" id="{45205EFA-3505-C52E-3DFB-64897C268CA7}"/>
                    </a:ext>
                  </a:extLst>
                </p:cNvPr>
                <p:cNvSpPr txBox="1"/>
                <p:nvPr/>
              </p:nvSpPr>
              <p:spPr>
                <a:xfrm>
                  <a:off x="4277954" y="4794942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0,8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="" xmlns:a16="http://schemas.microsoft.com/office/drawing/2014/main" id="{EE52C5DF-6184-D32E-FE9D-CFF953F1AF59}"/>
                    </a:ext>
                  </a:extLst>
                </p:cNvPr>
                <p:cNvSpPr txBox="1"/>
                <p:nvPr/>
              </p:nvSpPr>
              <p:spPr>
                <a:xfrm>
                  <a:off x="3697397" y="4722797"/>
                  <a:ext cx="195050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0,5</a:t>
                  </a: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="" xmlns:a16="http://schemas.microsoft.com/office/drawing/2014/main" id="{E9A33CB4-443B-070A-689E-3F665054DAA1}"/>
                    </a:ext>
                  </a:extLst>
                </p:cNvPr>
                <p:cNvSpPr txBox="1"/>
                <p:nvPr/>
              </p:nvSpPr>
              <p:spPr>
                <a:xfrm>
                  <a:off x="3035962" y="4722797"/>
                  <a:ext cx="10734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="" xmlns:a16="http://schemas.microsoft.com/office/drawing/2014/main" id="{AC3E9EE0-C813-3417-E720-CDF905E605E2}"/>
                    </a:ext>
                  </a:extLst>
                </p:cNvPr>
                <p:cNvSpPr txBox="1"/>
                <p:nvPr/>
              </p:nvSpPr>
              <p:spPr>
                <a:xfrm>
                  <a:off x="4570075" y="4722797"/>
                  <a:ext cx="94824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92" name="TextBox 91">
                  <a:extLst>
                    <a:ext uri="{FF2B5EF4-FFF2-40B4-BE49-F238E27FC236}">
                      <a16:creationId xmlns="" xmlns:a16="http://schemas.microsoft.com/office/drawing/2014/main" id="{4B68DE0A-6C41-BFE2-1652-CED1BB6481CD}"/>
                    </a:ext>
                  </a:extLst>
                </p:cNvPr>
                <p:cNvSpPr txBox="1"/>
                <p:nvPr/>
              </p:nvSpPr>
              <p:spPr>
                <a:xfrm>
                  <a:off x="5152289" y="472206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1,5</a:t>
                  </a:r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="" xmlns:a16="http://schemas.microsoft.com/office/drawing/2014/main" id="{FCE81F1C-15B2-1127-4C1D-E7D88F584259}"/>
                    </a:ext>
                  </a:extLst>
                </p:cNvPr>
                <p:cNvSpPr txBox="1"/>
                <p:nvPr/>
              </p:nvSpPr>
              <p:spPr>
                <a:xfrm>
                  <a:off x="5829393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  <p:sp>
              <p:nvSpPr>
                <p:cNvPr id="94" name="TextBox 93">
                  <a:extLst>
                    <a:ext uri="{FF2B5EF4-FFF2-40B4-BE49-F238E27FC236}">
                      <a16:creationId xmlns="" xmlns:a16="http://schemas.microsoft.com/office/drawing/2014/main" id="{0B9AB9C9-347B-6BFF-3A70-647FC4C98ACB}"/>
                    </a:ext>
                  </a:extLst>
                </p:cNvPr>
                <p:cNvSpPr txBox="1"/>
                <p:nvPr/>
              </p:nvSpPr>
              <p:spPr>
                <a:xfrm>
                  <a:off x="6581142" y="4720624"/>
                  <a:ext cx="177627" cy="923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r"/>
                  <a:r>
                    <a:rPr lang="ru-RU" sz="600" b="1" dirty="0">
                      <a:solidFill>
                        <a:srgbClr val="4756A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2,5</a:t>
                  </a:r>
                </a:p>
              </p:txBody>
            </p:sp>
          </p:grpSp>
        </p:grpSp>
      </p:grpSp>
      <p:sp>
        <p:nvSpPr>
          <p:cNvPr id="122" name="Овал 121">
            <a:extLst>
              <a:ext uri="{FF2B5EF4-FFF2-40B4-BE49-F238E27FC236}">
                <a16:creationId xmlns="" xmlns:a16="http://schemas.microsoft.com/office/drawing/2014/main" id="{F640BC8F-735F-1AD9-81DF-86BDD4EB4437}"/>
              </a:ext>
            </a:extLst>
          </p:cNvPr>
          <p:cNvSpPr/>
          <p:nvPr/>
        </p:nvSpPr>
        <p:spPr>
          <a:xfrm>
            <a:off x="3158756" y="474188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123" name="Овал 122">
            <a:extLst>
              <a:ext uri="{FF2B5EF4-FFF2-40B4-BE49-F238E27FC236}">
                <a16:creationId xmlns="" xmlns:a16="http://schemas.microsoft.com/office/drawing/2014/main" id="{9162E432-F4A4-E8AB-C4D4-1415AE9DC6CF}"/>
              </a:ext>
            </a:extLst>
          </p:cNvPr>
          <p:cNvSpPr/>
          <p:nvPr/>
        </p:nvSpPr>
        <p:spPr>
          <a:xfrm>
            <a:off x="3498264" y="42132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x-none" sz="900" b="1" dirty="0">
              <a:solidFill>
                <a:srgbClr val="B1C1E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Овал 123">
            <a:extLst>
              <a:ext uri="{FF2B5EF4-FFF2-40B4-BE49-F238E27FC236}">
                <a16:creationId xmlns="" xmlns:a16="http://schemas.microsoft.com/office/drawing/2014/main" id="{1BC34A29-FD2C-CE84-237A-0B96E73ED205}"/>
              </a:ext>
            </a:extLst>
          </p:cNvPr>
          <p:cNvSpPr/>
          <p:nvPr/>
        </p:nvSpPr>
        <p:spPr>
          <a:xfrm>
            <a:off x="3725299" y="420991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</a:p>
        </p:txBody>
      </p:sp>
      <p:sp>
        <p:nvSpPr>
          <p:cNvPr id="125" name="Овал 124">
            <a:extLst>
              <a:ext uri="{FF2B5EF4-FFF2-40B4-BE49-F238E27FC236}">
                <a16:creationId xmlns="" xmlns:a16="http://schemas.microsoft.com/office/drawing/2014/main" id="{7718A7DE-D06D-D76D-CA06-D47F6EC15A6A}"/>
              </a:ext>
            </a:extLst>
          </p:cNvPr>
          <p:cNvSpPr/>
          <p:nvPr/>
        </p:nvSpPr>
        <p:spPr>
          <a:xfrm>
            <a:off x="4176635" y="359677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126" name="Овал 125">
            <a:extLst>
              <a:ext uri="{FF2B5EF4-FFF2-40B4-BE49-F238E27FC236}">
                <a16:creationId xmlns="" xmlns:a16="http://schemas.microsoft.com/office/drawing/2014/main" id="{5A08442F-2A6A-D6E6-3A6F-F607671A2343}"/>
              </a:ext>
            </a:extLst>
          </p:cNvPr>
          <p:cNvSpPr/>
          <p:nvPr/>
        </p:nvSpPr>
        <p:spPr>
          <a:xfrm>
            <a:off x="6035735" y="474188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F53B8AC3-71EC-87DD-7574-791B3B0736B5}"/>
              </a:ext>
            </a:extLst>
          </p:cNvPr>
          <p:cNvSpPr txBox="1"/>
          <p:nvPr/>
        </p:nvSpPr>
        <p:spPr>
          <a:xfrm>
            <a:off x="3197920" y="1649348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ТРУДНЫЕ ДЕТИ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7A5FA975-D830-10D0-82ED-8566CF41A6CF}"/>
              </a:ext>
            </a:extLst>
          </p:cNvPr>
          <p:cNvSpPr txBox="1"/>
          <p:nvPr/>
        </p:nvSpPr>
        <p:spPr>
          <a:xfrm>
            <a:off x="5016005" y="1653757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ЗВЁЗДЫ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="" xmlns:a16="http://schemas.microsoft.com/office/drawing/2014/main" id="{BA63FA75-0436-1973-FD47-175749F64DEB}"/>
              </a:ext>
            </a:extLst>
          </p:cNvPr>
          <p:cNvSpPr txBox="1"/>
          <p:nvPr/>
        </p:nvSpPr>
        <p:spPr>
          <a:xfrm>
            <a:off x="3197920" y="5999177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СОБАКИ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C98BF80E-32F5-A9BB-E1AD-50C859EDDBDD}"/>
              </a:ext>
            </a:extLst>
          </p:cNvPr>
          <p:cNvSpPr txBox="1"/>
          <p:nvPr/>
        </p:nvSpPr>
        <p:spPr>
          <a:xfrm>
            <a:off x="5016005" y="6003586"/>
            <a:ext cx="219600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ДОЙНЫЕ КОРОВЫ</a:t>
            </a:r>
            <a:endParaRPr lang="x-none" sz="600" b="1" dirty="0">
              <a:solidFill>
                <a:srgbClr val="B9B9B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052755C2-37EB-F608-3720-0E6BE4664AF9}"/>
              </a:ext>
            </a:extLst>
          </p:cNvPr>
          <p:cNvSpPr txBox="1"/>
          <p:nvPr/>
        </p:nvSpPr>
        <p:spPr>
          <a:xfrm>
            <a:off x="1171671" y="2019362"/>
            <a:ext cx="181950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обрабатывающие производства</a:t>
            </a:r>
          </a:p>
        </p:txBody>
      </p:sp>
      <p:sp>
        <p:nvSpPr>
          <p:cNvPr id="133" name="Овал 132">
            <a:extLst>
              <a:ext uri="{FF2B5EF4-FFF2-40B4-BE49-F238E27FC236}">
                <a16:creationId xmlns="" xmlns:a16="http://schemas.microsoft.com/office/drawing/2014/main" id="{F95C38A3-7F6A-D821-B771-20C8929090C8}"/>
              </a:ext>
            </a:extLst>
          </p:cNvPr>
          <p:cNvSpPr/>
          <p:nvPr/>
        </p:nvSpPr>
        <p:spPr>
          <a:xfrm>
            <a:off x="848119" y="1988620"/>
            <a:ext cx="180000" cy="180000"/>
          </a:xfrm>
          <a:prstGeom prst="ellipse">
            <a:avLst/>
          </a:prstGeom>
          <a:solidFill>
            <a:srgbClr val="4756A0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sp>
        <p:nvSpPr>
          <p:cNvPr id="136" name="Овал 135">
            <a:extLst>
              <a:ext uri="{FF2B5EF4-FFF2-40B4-BE49-F238E27FC236}">
                <a16:creationId xmlns="" xmlns:a16="http://schemas.microsoft.com/office/drawing/2014/main" id="{6C62E44D-EE09-89F6-FD50-E37871ADFF71}"/>
              </a:ext>
            </a:extLst>
          </p:cNvPr>
          <p:cNvSpPr/>
          <p:nvPr/>
        </p:nvSpPr>
        <p:spPr>
          <a:xfrm>
            <a:off x="848119" y="3469155"/>
            <a:ext cx="180000" cy="140205"/>
          </a:xfrm>
          <a:prstGeom prst="ellipse">
            <a:avLst/>
          </a:prstGeom>
          <a:solidFill>
            <a:schemeClr val="bg1"/>
          </a:solidFill>
          <a:ln>
            <a:solidFill>
              <a:srgbClr val="B9B9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B9B9B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="" xmlns:a16="http://schemas.microsoft.com/office/drawing/2014/main" id="{CF919230-90D6-3950-6155-5D69A7F0EA8A}"/>
              </a:ext>
            </a:extLst>
          </p:cNvPr>
          <p:cNvSpPr txBox="1"/>
          <p:nvPr/>
        </p:nvSpPr>
        <p:spPr>
          <a:xfrm>
            <a:off x="1171672" y="3501638"/>
            <a:ext cx="149815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и хранение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D8D3B15-6BFC-DF8E-A8F9-B84D95F4C2C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Овал 85">
            <a:extLst>
              <a:ext uri="{FF2B5EF4-FFF2-40B4-BE49-F238E27FC236}">
                <a16:creationId xmlns="" xmlns:a16="http://schemas.microsoft.com/office/drawing/2014/main" id="{DD6F0919-183A-CF78-60CA-9421164CDD9E}"/>
              </a:ext>
            </a:extLst>
          </p:cNvPr>
          <p:cNvSpPr/>
          <p:nvPr/>
        </p:nvSpPr>
        <p:spPr>
          <a:xfrm>
            <a:off x="7646418" y="3501638"/>
            <a:ext cx="180000" cy="180000"/>
          </a:xfrm>
          <a:prstGeom prst="ellipse">
            <a:avLst/>
          </a:prstGeom>
          <a:solidFill>
            <a:srgbClr val="4756A0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37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7067BD9-D533-C2EB-AB7A-A348FA5BC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4DA641C-28F7-AB07-AC73-CF823DE9E202}"/>
              </a:ext>
            </a:extLst>
          </p:cNvPr>
          <p:cNvSpPr/>
          <p:nvPr/>
        </p:nvSpPr>
        <p:spPr>
          <a:xfrm>
            <a:off x="5297772" y="2269716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Сильное зависимость от обрабатывающего производства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инвестиционных проектов в отраслях: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Водоснабжение, водоотведение </a:t>
            </a: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эл. энергией, газа и паром </a:t>
            </a:r>
          </a:p>
          <a:p>
            <a:pPr marL="228600" indent="-228600">
              <a:buClr>
                <a:srgbClr val="B1C1E4"/>
              </a:buClr>
              <a:buFont typeface="+mj-lt"/>
              <a:buAutoNum type="arabicPeriod"/>
              <a:defRPr/>
            </a:pPr>
            <a:r>
              <a:rPr lang="ru-RU" sz="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и хранения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32A19E09-8A8B-DF05-07FF-D66C1A234E89}"/>
              </a:ext>
            </a:extLst>
          </p:cNvPr>
          <p:cNvSpPr/>
          <p:nvPr/>
        </p:nvSpPr>
        <p:spPr>
          <a:xfrm>
            <a:off x="5283795" y="4824777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привлечением инвесторов                                                  (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онкуренция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 соседними районами)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Особое внимание со стороны государства на компании в части влияния их деятельности на экологию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46A99C7-7A99-FCE4-1D0F-343C8433EACB}"/>
              </a:ext>
            </a:extLst>
          </p:cNvPr>
          <p:cNvSpPr/>
          <p:nvPr/>
        </p:nvSpPr>
        <p:spPr>
          <a:xfrm>
            <a:off x="640992" y="2269716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отрасли обрабатывающих производств за счёт реализации инвестиционных проектов на предприятиях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FAD8916E-368D-C1E9-883C-F3D286685D8A}"/>
              </a:ext>
            </a:extLst>
          </p:cNvPr>
          <p:cNvSpPr/>
          <p:nvPr/>
        </p:nvSpPr>
        <p:spPr>
          <a:xfrm>
            <a:off x="640992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91DFD07D-00AC-6382-7B25-1647B5D63A0A}"/>
              </a:ext>
            </a:extLst>
          </p:cNvPr>
          <p:cNvSpPr/>
          <p:nvPr/>
        </p:nvSpPr>
        <p:spPr>
          <a:xfrm>
            <a:off x="627015" y="4824777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транспортировки и хранения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емонт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сетей теплоснабжения, водоснабжение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A3E4A380-3D99-7562-0E36-6B77F76BA079}"/>
              </a:ext>
            </a:extLst>
          </p:cNvPr>
          <p:cNvSpPr/>
          <p:nvPr/>
        </p:nvSpPr>
        <p:spPr>
          <a:xfrm>
            <a:off x="627015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D2ECBFE-30DE-A3AE-E1A8-8944EEE898E9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ВОЗМОЖНЫЕ ЭФФЕКТЫ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993246EC-7893-7BC9-255A-047933E1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E4F5974F-0D4E-4490-E136-D0312A004893}"/>
              </a:ext>
            </a:extLst>
          </p:cNvPr>
          <p:cNvSpPr/>
          <p:nvPr/>
        </p:nvSpPr>
        <p:spPr>
          <a:xfrm>
            <a:off x="5300093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1AA1CA8E-723C-384E-46F3-B5D4BB9DD07F}"/>
              </a:ext>
            </a:extLst>
          </p:cNvPr>
          <p:cNvSpPr/>
          <p:nvPr/>
        </p:nvSpPr>
        <p:spPr>
          <a:xfrm>
            <a:off x="5286116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C357DF1-1CCE-CCA9-85BF-5B28E30AA7DB}"/>
              </a:ext>
            </a:extLst>
          </p:cNvPr>
          <p:cNvSpPr/>
          <p:nvPr/>
        </p:nvSpPr>
        <p:spPr>
          <a:xfrm>
            <a:off x="627018" y="163628"/>
            <a:ext cx="9332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02B2793-94A9-04A3-C01B-88F6FD8ABD13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ЗЕЙСКИЙ МУНИЦИПАЛЬНЫЙ ОКРУГ)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8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6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6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6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1" name="Скругленный прямоугольник 10">
            <a:hlinkClick r:id="rId8" action="ppaction://hlinksldjump"/>
            <a:extLst>
              <a:ext uri="{FF2B5EF4-FFF2-40B4-BE49-F238E27FC236}">
                <a16:creationId xmlns="" xmlns:a16="http://schemas.microsoft.com/office/drawing/2014/main" id="{DD96DA17-C3E8-B4A8-5FEE-D24D66394911}"/>
              </a:ext>
            </a:extLst>
          </p:cNvPr>
          <p:cNvSpPr/>
          <p:nvPr/>
        </p:nvSpPr>
        <p:spPr>
          <a:xfrm>
            <a:off x="2769374" y="1632123"/>
            <a:ext cx="133612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 09</a:t>
            </a:r>
          </a:p>
        </p:txBody>
      </p:sp>
      <p:sp>
        <p:nvSpPr>
          <p:cNvPr id="13" name="Скругленный прямоугольник 12">
            <a:hlinkClick r:id="rId9" action="ppaction://hlinksldjump"/>
            <a:extLst>
              <a:ext uri="{FF2B5EF4-FFF2-40B4-BE49-F238E27FC236}">
                <a16:creationId xmlns="" xmlns:a16="http://schemas.microsoft.com/office/drawing/2014/main" id="{4F8B28C6-1651-9980-1E5F-C6B458F2F1A1}"/>
              </a:ext>
            </a:extLst>
          </p:cNvPr>
          <p:cNvSpPr/>
          <p:nvPr/>
        </p:nvSpPr>
        <p:spPr>
          <a:xfrm>
            <a:off x="4219377" y="163212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 10</a:t>
            </a:r>
          </a:p>
        </p:txBody>
      </p:sp>
      <p:sp>
        <p:nvSpPr>
          <p:cNvPr id="14" name="Скругленный прямоугольник 13">
            <a:hlinkClick r:id="rId10" action="ppaction://hlinksldjump"/>
            <a:extLst>
              <a:ext uri="{FF2B5EF4-FFF2-40B4-BE49-F238E27FC236}">
                <a16:creationId xmlns=""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6804476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11</a:t>
            </a:r>
          </a:p>
        </p:txBody>
      </p:sp>
      <p:sp>
        <p:nvSpPr>
          <p:cNvPr id="17" name="Скругленный прямоугольник 1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7778684" y="1632123"/>
            <a:ext cx="20013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 14</a:t>
            </a:r>
          </a:p>
        </p:txBody>
      </p:sp>
      <p:sp>
        <p:nvSpPr>
          <p:cNvPr id="20" name="Скругленный прямоугольник 19">
            <a:hlinkClick r:id="rId12" action="ppaction://hlinksldjump"/>
            <a:extLst>
              <a:ext uri="{FF2B5EF4-FFF2-40B4-BE49-F238E27FC236}">
                <a16:creationId xmlns=""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626295" y="2010845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15</a:t>
            </a:r>
          </a:p>
        </p:txBody>
      </p:sp>
      <p:sp>
        <p:nvSpPr>
          <p:cNvPr id="21" name="Скругленный прямоугольник 2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2877179" y="2010845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16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hlinkClick r:id="rId14" action="ppaction://hlinksldjump"/>
            <a:extLst>
              <a:ext uri="{FF2B5EF4-FFF2-40B4-BE49-F238E27FC236}">
                <a16:creationId xmlns="" xmlns:a16="http://schemas.microsoft.com/office/drawing/2014/main" id="{63522826-007D-01A3-BD9A-211B308E4E21}"/>
              </a:ext>
            </a:extLst>
          </p:cNvPr>
          <p:cNvSpPr/>
          <p:nvPr/>
        </p:nvSpPr>
        <p:spPr>
          <a:xfrm>
            <a:off x="4347451" y="2010845"/>
            <a:ext cx="1114968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матрица БКГ 17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5" action="ppaction://hlinksldjump"/>
            <a:extLst>
              <a:ext uri="{FF2B5EF4-FFF2-40B4-BE49-F238E27FC236}">
                <a16:creationId xmlns="" xmlns:a16="http://schemas.microsoft.com/office/drawing/2014/main" id="{D962CB95-2F07-0A93-94AF-805D4F03CC79}"/>
              </a:ext>
            </a:extLst>
          </p:cNvPr>
          <p:cNvSpPr/>
          <p:nvPr/>
        </p:nvSpPr>
        <p:spPr>
          <a:xfrm>
            <a:off x="5561709" y="2010845"/>
            <a:ext cx="218490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 анализ социальных сетей 20</a:t>
            </a:r>
          </a:p>
        </p:txBody>
      </p:sp>
      <p:sp>
        <p:nvSpPr>
          <p:cNvPr id="25" name="Скругленный прямоугольник 24">
            <a:hlinkClick r:id="rId16" action="ppaction://hlinksldjump"/>
            <a:extLst>
              <a:ext uri="{FF2B5EF4-FFF2-40B4-BE49-F238E27FC236}">
                <a16:creationId xmlns=""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7845903" y="2010845"/>
            <a:ext cx="1934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21</a:t>
            </a:r>
          </a:p>
        </p:txBody>
      </p:sp>
      <p:sp>
        <p:nvSpPr>
          <p:cNvPr id="26" name="Скругленный прямоугольник 25">
            <a:hlinkClick r:id="rId17" action="ppaction://hlinksldjump"/>
            <a:extLst>
              <a:ext uri="{FF2B5EF4-FFF2-40B4-BE49-F238E27FC236}">
                <a16:creationId xmlns="" xmlns:a16="http://schemas.microsoft.com/office/drawing/2014/main" id="{F896C2D5-EFB8-282D-5DC6-1BA4FA8FA03C}"/>
              </a:ext>
            </a:extLst>
          </p:cNvPr>
          <p:cNvSpPr/>
          <p:nvPr/>
        </p:nvSpPr>
        <p:spPr>
          <a:xfrm>
            <a:off x="626296" y="2372877"/>
            <a:ext cx="210602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 22</a:t>
            </a:r>
          </a:p>
        </p:txBody>
      </p:sp>
      <p:sp>
        <p:nvSpPr>
          <p:cNvPr id="27" name="Скругленный прямоугольник 26">
            <a:hlinkClick r:id="rId18" action="ppaction://hlinksldjump"/>
            <a:extLst>
              <a:ext uri="{FF2B5EF4-FFF2-40B4-BE49-F238E27FC236}">
                <a16:creationId xmlns=""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2829221" y="2372877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23</a:t>
            </a:r>
          </a:p>
        </p:txBody>
      </p:sp>
      <p:sp>
        <p:nvSpPr>
          <p:cNvPr id="28" name="Скругленный прямоугольник 27">
            <a:hlinkClick r:id="rId19" action="ppaction://hlinksldjump"/>
            <a:extLst>
              <a:ext uri="{FF2B5EF4-FFF2-40B4-BE49-F238E27FC236}">
                <a16:creationId xmlns=""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6198790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24</a:t>
            </a:r>
          </a:p>
        </p:txBody>
      </p:sp>
      <p:sp>
        <p:nvSpPr>
          <p:cNvPr id="29" name="Скругленный прямоугольник 28">
            <a:hlinkClick r:id="rId20" action="ppaction://hlinksldjump"/>
            <a:extLst>
              <a:ext uri="{FF2B5EF4-FFF2-40B4-BE49-F238E27FC236}">
                <a16:creationId xmlns="" xmlns:a16="http://schemas.microsoft.com/office/drawing/2014/main" id="{2C2C6496-E405-0572-3A2E-0622CDBB04B7}"/>
              </a:ext>
            </a:extLst>
          </p:cNvPr>
          <p:cNvSpPr/>
          <p:nvPr/>
        </p:nvSpPr>
        <p:spPr>
          <a:xfrm>
            <a:off x="8038305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 25</a:t>
            </a:r>
          </a:p>
        </p:txBody>
      </p:sp>
      <p:sp>
        <p:nvSpPr>
          <p:cNvPr id="30" name="Скругленный прямоугольник 29">
            <a:hlinkClick r:id="rId21" action="ppaction://hlinksldjump"/>
            <a:extLst>
              <a:ext uri="{FF2B5EF4-FFF2-40B4-BE49-F238E27FC236}">
                <a16:creationId xmlns=""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2552258" y="2748230"/>
            <a:ext cx="27381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27</a:t>
            </a:r>
          </a:p>
        </p:txBody>
      </p:sp>
      <p:sp>
        <p:nvSpPr>
          <p:cNvPr id="31" name="Скругленный прямоугольник 30">
            <a:hlinkClick r:id="rId22" action="ppaction://hlinksldjump"/>
            <a:extLst>
              <a:ext uri="{FF2B5EF4-FFF2-40B4-BE49-F238E27FC236}">
                <a16:creationId xmlns=""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5374357" y="2747210"/>
            <a:ext cx="184197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28</a:t>
            </a:r>
          </a:p>
        </p:txBody>
      </p:sp>
      <p:sp>
        <p:nvSpPr>
          <p:cNvPr id="32" name="Скругленный прямоугольник 31">
            <a:hlinkClick r:id="rId23" action="ppaction://hlinksldjump"/>
            <a:extLst>
              <a:ext uri="{FF2B5EF4-FFF2-40B4-BE49-F238E27FC236}">
                <a16:creationId xmlns="" xmlns:a16="http://schemas.microsoft.com/office/drawing/2014/main" id="{323669C7-2326-A142-CBA6-D9335D6EB948}"/>
              </a:ext>
            </a:extLst>
          </p:cNvPr>
          <p:cNvSpPr/>
          <p:nvPr/>
        </p:nvSpPr>
        <p:spPr>
          <a:xfrm>
            <a:off x="7300321" y="2747191"/>
            <a:ext cx="2479674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прорывные инвестиционные идеи 30</a:t>
            </a:r>
          </a:p>
        </p:txBody>
      </p:sp>
      <p:sp>
        <p:nvSpPr>
          <p:cNvPr id="33" name="Скругленный прямоугольник 32">
            <a:hlinkClick r:id="rId24" action="ppaction://hlinksldjump"/>
            <a:extLst>
              <a:ext uri="{FF2B5EF4-FFF2-40B4-BE49-F238E27FC236}">
                <a16:creationId xmlns=""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626296" y="3126747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31</a:t>
            </a:r>
          </a:p>
        </p:txBody>
      </p:sp>
      <p:sp>
        <p:nvSpPr>
          <p:cNvPr id="34" name="Скругленный прямоугольник 33">
            <a:hlinkClick r:id="rId25" action="ppaction://hlinksldjump"/>
            <a:extLst>
              <a:ext uri="{FF2B5EF4-FFF2-40B4-BE49-F238E27FC236}">
                <a16:creationId xmlns=""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5105417" y="3124655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33</a:t>
            </a:r>
          </a:p>
        </p:txBody>
      </p:sp>
      <p:sp>
        <p:nvSpPr>
          <p:cNvPr id="35" name="Скругленный прямоугольник 34">
            <a:hlinkClick r:id="rId26" action="ppaction://hlinksldjump"/>
            <a:extLst>
              <a:ext uri="{FF2B5EF4-FFF2-40B4-BE49-F238E27FC236}">
                <a16:creationId xmlns="" xmlns:a16="http://schemas.microsoft.com/office/drawing/2014/main" id="{9C10948B-9597-D731-360F-BF2BC1F5DD42}"/>
              </a:ext>
            </a:extLst>
          </p:cNvPr>
          <p:cNvSpPr/>
          <p:nvPr/>
        </p:nvSpPr>
        <p:spPr>
          <a:xfrm>
            <a:off x="6781167" y="3124655"/>
            <a:ext cx="298564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предложение по корректировке мер поддержки 35</a:t>
            </a:r>
          </a:p>
        </p:txBody>
      </p:sp>
      <p:sp>
        <p:nvSpPr>
          <p:cNvPr id="36" name="Скругленный прямоугольник 35">
            <a:hlinkClick r:id="rId27" action="ppaction://hlinksldjump"/>
            <a:extLst>
              <a:ext uri="{FF2B5EF4-FFF2-40B4-BE49-F238E27FC236}">
                <a16:creationId xmlns=""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626295" y="3505987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МО 36</a:t>
            </a:r>
          </a:p>
        </p:txBody>
      </p:sp>
      <p:sp>
        <p:nvSpPr>
          <p:cNvPr id="37" name="Скругленный прямоугольник 36">
            <a:hlinkClick r:id="rId28" action="ppaction://hlinksldjump"/>
            <a:extLst>
              <a:ext uri="{FF2B5EF4-FFF2-40B4-BE49-F238E27FC236}">
                <a16:creationId xmlns=""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2329841" y="3513357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37</a:t>
            </a:r>
          </a:p>
        </p:txBody>
      </p:sp>
      <p:sp>
        <p:nvSpPr>
          <p:cNvPr id="38" name="Скругленный прямоугольник 37">
            <a:hlinkClick r:id="rId29" action="ppaction://hlinksldjump"/>
            <a:extLst>
              <a:ext uri="{FF2B5EF4-FFF2-40B4-BE49-F238E27FC236}">
                <a16:creationId xmlns="" xmlns:a16="http://schemas.microsoft.com/office/drawing/2014/main" id="{20F99971-D33B-3B10-6865-F7DD040B7BFD}"/>
              </a:ext>
            </a:extLst>
          </p:cNvPr>
          <p:cNvSpPr/>
          <p:nvPr/>
        </p:nvSpPr>
        <p:spPr>
          <a:xfrm>
            <a:off x="3398400" y="3513357"/>
            <a:ext cx="1151731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41</a:t>
            </a:r>
          </a:p>
        </p:txBody>
      </p:sp>
      <p:sp>
        <p:nvSpPr>
          <p:cNvPr id="39" name="Скругленный прямоугольник 38">
            <a:hlinkClick r:id="rId30" action="ppaction://hlinksldjump"/>
            <a:extLst>
              <a:ext uri="{FF2B5EF4-FFF2-40B4-BE49-F238E27FC236}">
                <a16:creationId xmlns="" xmlns:a16="http://schemas.microsoft.com/office/drawing/2014/main" id="{746F36A0-F46C-5E8C-2C05-CC75481F2D66}"/>
              </a:ext>
            </a:extLst>
          </p:cNvPr>
          <p:cNvSpPr/>
          <p:nvPr/>
        </p:nvSpPr>
        <p:spPr>
          <a:xfrm>
            <a:off x="4638088" y="3509973"/>
            <a:ext cx="1744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 42</a:t>
            </a:r>
          </a:p>
        </p:txBody>
      </p:sp>
      <p:sp>
        <p:nvSpPr>
          <p:cNvPr id="40" name="Скругленный прямоугольник 39">
            <a:hlinkClick r:id="rId31" action="ppaction://hlinksldjump"/>
            <a:extLst>
              <a:ext uri="{FF2B5EF4-FFF2-40B4-BE49-F238E27FC236}">
                <a16:creationId xmlns="" xmlns:a16="http://schemas.microsoft.com/office/drawing/2014/main" id="{215A5C00-A6ED-D713-CB2D-4E74F2712BBF}"/>
              </a:ext>
            </a:extLst>
          </p:cNvPr>
          <p:cNvSpPr/>
          <p:nvPr/>
        </p:nvSpPr>
        <p:spPr>
          <a:xfrm>
            <a:off x="8499856" y="3509973"/>
            <a:ext cx="12669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 47</a:t>
            </a:r>
          </a:p>
        </p:txBody>
      </p:sp>
      <p:sp>
        <p:nvSpPr>
          <p:cNvPr id="41" name="Скругленный прямоугольник 40">
            <a:hlinkClick r:id="rId32" action="ppaction://hlinksldjump"/>
            <a:extLst>
              <a:ext uri="{FF2B5EF4-FFF2-40B4-BE49-F238E27FC236}">
                <a16:creationId xmlns="" xmlns:a16="http://schemas.microsoft.com/office/drawing/2014/main" id="{FE88E413-F6A8-3703-A8DA-8A1FC8D94A1C}"/>
              </a:ext>
            </a:extLst>
          </p:cNvPr>
          <p:cNvSpPr/>
          <p:nvPr/>
        </p:nvSpPr>
        <p:spPr>
          <a:xfrm>
            <a:off x="626295" y="3885543"/>
            <a:ext cx="185869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 48</a:t>
            </a:r>
          </a:p>
        </p:txBody>
      </p:sp>
      <p:sp>
        <p:nvSpPr>
          <p:cNvPr id="42" name="Скругленный прямоугольник 41">
            <a:hlinkClick r:id="rId33" action="ppaction://hlinksldjump"/>
            <a:extLst>
              <a:ext uri="{FF2B5EF4-FFF2-40B4-BE49-F238E27FC236}">
                <a16:creationId xmlns="" xmlns:a16="http://schemas.microsoft.com/office/drawing/2014/main" id="{61103EC1-51AE-7FD0-C0E6-35CAAC3A4C4E}"/>
              </a:ext>
            </a:extLst>
          </p:cNvPr>
          <p:cNvSpPr/>
          <p:nvPr/>
        </p:nvSpPr>
        <p:spPr>
          <a:xfrm>
            <a:off x="2584093" y="3885543"/>
            <a:ext cx="22294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 54</a:t>
            </a:r>
          </a:p>
        </p:txBody>
      </p:sp>
      <p:sp>
        <p:nvSpPr>
          <p:cNvPr id="43" name="Скругленный прямоугольник 42">
            <a:hlinkClick r:id="" action="ppaction://noaction"/>
            <a:extLst>
              <a:ext uri="{FF2B5EF4-FFF2-40B4-BE49-F238E27FC236}">
                <a16:creationId xmlns="" xmlns:a16="http://schemas.microsoft.com/office/drawing/2014/main" id="{0593AFA2-BF90-2F96-3CB2-2948DF223DED}"/>
              </a:ext>
            </a:extLst>
          </p:cNvPr>
          <p:cNvSpPr/>
          <p:nvPr/>
        </p:nvSpPr>
        <p:spPr>
          <a:xfrm>
            <a:off x="4912692" y="3885543"/>
            <a:ext cx="249794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 для онлайн опроса 59</a:t>
            </a:r>
          </a:p>
        </p:txBody>
      </p:sp>
      <p:sp>
        <p:nvSpPr>
          <p:cNvPr id="44" name="Скругленный прямоугольник 43">
            <a:hlinkClick r:id="rId34" action="ppaction://hlinksldjump"/>
            <a:extLst>
              <a:ext uri="{FF2B5EF4-FFF2-40B4-BE49-F238E27FC236}">
                <a16:creationId xmlns="" xmlns:a16="http://schemas.microsoft.com/office/drawing/2014/main" id="{D43737C4-CC63-83B0-259F-CAC3A55C4F6E}"/>
              </a:ext>
            </a:extLst>
          </p:cNvPr>
          <p:cNvSpPr/>
          <p:nvPr/>
        </p:nvSpPr>
        <p:spPr>
          <a:xfrm>
            <a:off x="7509746" y="3885543"/>
            <a:ext cx="225707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реализации продукции 60</a:t>
            </a:r>
          </a:p>
        </p:txBody>
      </p:sp>
      <p:sp>
        <p:nvSpPr>
          <p:cNvPr id="45" name="Скругленный прямоугольник 44">
            <a:hlinkClick r:id="rId35" action="ppaction://hlinksldjump"/>
            <a:extLst>
              <a:ext uri="{FF2B5EF4-FFF2-40B4-BE49-F238E27FC236}">
                <a16:creationId xmlns="" xmlns:a16="http://schemas.microsoft.com/office/drawing/2014/main" id="{82B46855-0A56-8348-3E00-DFA19F7DCCA5}"/>
              </a:ext>
            </a:extLst>
          </p:cNvPr>
          <p:cNvSpPr/>
          <p:nvPr/>
        </p:nvSpPr>
        <p:spPr>
          <a:xfrm>
            <a:off x="626296" y="4264265"/>
            <a:ext cx="16155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 61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hlinkClick r:id="rId36" action="ppaction://hlinksldjump"/>
            <a:extLst>
              <a:ext uri="{FF2B5EF4-FFF2-40B4-BE49-F238E27FC236}">
                <a16:creationId xmlns="" xmlns:a16="http://schemas.microsoft.com/office/drawing/2014/main" id="{B22060BD-0659-5DA3-652D-FDD80C7D6AFD}"/>
              </a:ext>
            </a:extLst>
          </p:cNvPr>
          <p:cNvSpPr/>
          <p:nvPr/>
        </p:nvSpPr>
        <p:spPr>
          <a:xfrm>
            <a:off x="6470955" y="3511499"/>
            <a:ext cx="194094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 43</a:t>
            </a:r>
          </a:p>
        </p:txBody>
      </p:sp>
      <p:sp>
        <p:nvSpPr>
          <p:cNvPr id="7" name="Скругленный прямоугольник 6">
            <a:hlinkClick r:id="rId28" action="ppaction://hlinksldjump"/>
            <a:extLst>
              <a:ext uri="{FF2B5EF4-FFF2-40B4-BE49-F238E27FC236}">
                <a16:creationId xmlns="" xmlns:a16="http://schemas.microsoft.com/office/drawing/2014/main" id="{2029B849-BBFE-D583-1092-C2F3C544AF93}"/>
              </a:ext>
            </a:extLst>
          </p:cNvPr>
          <p:cNvSpPr/>
          <p:nvPr/>
        </p:nvSpPr>
        <p:spPr>
          <a:xfrm>
            <a:off x="3121431" y="3124655"/>
            <a:ext cx="190315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</a:t>
            </a:r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</a:p>
        </p:txBody>
      </p:sp>
      <p:sp>
        <p:nvSpPr>
          <p:cNvPr id="15" name="Скругленный прямоугольник 14">
            <a:hlinkClick r:id="rId20" action="ppaction://hlinksldjump"/>
            <a:extLst>
              <a:ext uri="{FF2B5EF4-FFF2-40B4-BE49-F238E27FC236}">
                <a16:creationId xmlns=""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626294" y="2747191"/>
            <a:ext cx="184197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26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(ЗЕЙСКОГО МУНИЦИПАЛЬНОГО ОКРУГА)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АМУРСКАЯ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" name="Рисунок 11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D9C47C07-ACA0-6293-9163-EA2AD7F67EB2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185651" y="224205"/>
            <a:ext cx="434709" cy="5687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9FA224B-9BC2-5081-3E3B-A8535B72A299}"/>
              </a:ext>
            </a:extLst>
          </p:cNvPr>
          <p:cNvSpPr txBox="1"/>
          <p:nvPr/>
        </p:nvSpPr>
        <p:spPr>
          <a:xfrm>
            <a:off x="9290860" y="459642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239" y="83209"/>
            <a:ext cx="891360" cy="8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CD3FB924-8AB7-6A1E-137F-082844CEC894}"/>
              </a:ext>
            </a:extLst>
          </p:cNvPr>
          <p:cNvSpPr/>
          <p:nvPr/>
        </p:nvSpPr>
        <p:spPr>
          <a:xfrm>
            <a:off x="640992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F777D310-C748-0C63-7C10-94D8EB3661AE}"/>
              </a:ext>
            </a:extLst>
          </p:cNvPr>
          <p:cNvSpPr/>
          <p:nvPr/>
        </p:nvSpPr>
        <p:spPr>
          <a:xfrm>
            <a:off x="5300093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Низкое качество жилищно-коммунальных услуг, высокий износ коммунальных сетей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81E8849A-1800-23CB-F996-3D8C17AB8429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среды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Замусоренность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отдельных частей округа, несвоевременный вывоз мусора)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="" xmlns:a16="http://schemas.microsoft.com/office/drawing/2014/main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квалифицированных специалистов в медицинских учреждениях МО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6FF04C89-2E8D-D35E-E091-1CBE585E9E1D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зимнее время дороги не соответствуют требованиям содержания (Гололед, снег)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="" xmlns:a16="http://schemas.microsoft.com/office/drawing/2014/main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FA05FBE1-9402-8F92-3DD2-E40ED63E9A37}"/>
              </a:ext>
            </a:extLst>
          </p:cNvPr>
          <p:cNvSpPr/>
          <p:nvPr/>
        </p:nvSpPr>
        <p:spPr>
          <a:xfrm>
            <a:off x="5300093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ЖКХ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3D89FA1C-E56D-0734-E4B3-1C3105105AF9}"/>
              </a:ext>
            </a:extLst>
          </p:cNvPr>
          <p:cNvSpPr/>
          <p:nvPr/>
        </p:nvSpPr>
        <p:spPr>
          <a:xfrm>
            <a:off x="5300093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увеличению нормативов вывоза мусора, установка дополнительных мусорных урн, проведение субботников                             (Для очистки лесных территорий)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1559A64C-940D-910B-D7DC-DA4EA600BD15}"/>
              </a:ext>
            </a:extLst>
          </p:cNvPr>
          <p:cNvSpPr/>
          <p:nvPr/>
        </p:nvSpPr>
        <p:spPr>
          <a:xfrm>
            <a:off x="5300093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со стороны администрации в релокации медицинских работников              из других населенных пунктов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3E84339A-1D2E-CD19-437A-044A78023A7F}"/>
              </a:ext>
            </a:extLst>
          </p:cNvPr>
          <p:cNvSpPr/>
          <p:nvPr/>
        </p:nvSpPr>
        <p:spPr>
          <a:xfrm>
            <a:off x="5300093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нормативов вывоза снега и увеличение рейдов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снегоочистительнои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техники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="" xmlns:a16="http://schemas.microsoft.com/office/drawing/2014/main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="" xmlns:a16="http://schemas.microsoft.com/office/drawing/2014/main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74C0EE43-459F-6637-F83C-7A653C502FBB}"/>
              </a:ext>
            </a:extLst>
          </p:cNvPr>
          <p:cNvSpPr/>
          <p:nvPr/>
        </p:nvSpPr>
        <p:spPr>
          <a:xfrm>
            <a:off x="627016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МО                                         (в т.ч. отсутствие освещения)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="" xmlns:a16="http://schemas.microsoft.com/office/drawing/2014/main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469321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F5F73F42-371F-2F34-62E2-F9986F8AEC49}"/>
              </a:ext>
            </a:extLst>
          </p:cNvPr>
          <p:cNvSpPr/>
          <p:nvPr/>
        </p:nvSpPr>
        <p:spPr>
          <a:xfrm>
            <a:off x="5300093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модернизации дорожной инфраструктуры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3811" y="4693218"/>
            <a:ext cx="365554" cy="365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A1CEDC-5BF3-DE19-BFD5-7AECF7D1DC39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МО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8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=""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627014" y="3429000"/>
            <a:ext cx="1710001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водоотведения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1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=""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3486694" y="5470230"/>
            <a:ext cx="1710001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</a:p>
          <a:p>
            <a:pPr algn="ctr"/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 в медицинских учреждениях округа</a:t>
            </a:r>
            <a:endParaRPr kumimoji="0" lang="x-none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=""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341693" y="2432825"/>
            <a:ext cx="1710001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=""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341693" y="3446552"/>
            <a:ext cx="1710001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=""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4341693" y="4460279"/>
            <a:ext cx="1710001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="" xmlns:a16="http://schemas.microsoft.com/office/drawing/2014/main" id="{866BCB57-B8E4-574B-9073-E87633F936EE}"/>
              </a:ext>
            </a:extLst>
          </p:cNvPr>
          <p:cNvSpPr/>
          <p:nvPr/>
        </p:nvSpPr>
        <p:spPr>
          <a:xfrm>
            <a:off x="5344033" y="5474006"/>
            <a:ext cx="1710001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крупные города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=""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1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=""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56372" y="3460328"/>
            <a:ext cx="1710001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</a:t>
            </a:r>
          </a:p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 между представителями бизнеса                и администрацией МО </a:t>
            </a:r>
          </a:p>
          <a:p>
            <a:pPr algn="ctr"/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kumimoji="0" lang="ru-RU" sz="5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т.ч. необходима регулярная рассылка информации о мерах поддержки                      со стороны администрации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7C0825-8906-6602-ABCD-2F093B8A3C86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ЗЕЙСКИЙ МУНИЦИПАЛЬНЫЙ ОКРУГ)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902F0FF8-D7BC-5A90-66F8-7107F873E6F7}"/>
              </a:ext>
            </a:extLst>
          </p:cNvPr>
          <p:cNvSpPr/>
          <p:nvPr/>
        </p:nvSpPr>
        <p:spPr>
          <a:xfrm>
            <a:off x="627016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B60799F1-804E-364B-47D8-EDF6921D55E8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543EF462-B3DD-138C-ECBD-CF021C82966A}"/>
              </a:ext>
            </a:extLst>
          </p:cNvPr>
          <p:cNvSpPr/>
          <p:nvPr/>
        </p:nvSpPr>
        <p:spPr>
          <a:xfrm>
            <a:off x="627017" y="163628"/>
            <a:ext cx="182121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632966"/>
              </p:ext>
            </p:extLst>
          </p:nvPr>
        </p:nvGraphicFramePr>
        <p:xfrm>
          <a:off x="627015" y="1376760"/>
          <a:ext cx="9136396" cy="4103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62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087329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806241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806241">
                  <a:extLst>
                    <a:ext uri="{9D8B030D-6E8A-4147-A177-3AD203B41FA5}">
                      <a16:colId xmlns="" xmlns:a16="http://schemas.microsoft.com/office/drawing/2014/main" val="4045926532"/>
                    </a:ext>
                  </a:extLst>
                </a:gridCol>
                <a:gridCol w="806241">
                  <a:extLst>
                    <a:ext uri="{9D8B030D-6E8A-4147-A177-3AD203B41FA5}">
                      <a16:colId xmlns="" xmlns:a16="http://schemas.microsoft.com/office/drawing/2014/main" val="3825271456"/>
                    </a:ext>
                  </a:extLst>
                </a:gridCol>
                <a:gridCol w="806241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  <a:gridCol w="806241">
                  <a:extLst>
                    <a:ext uri="{9D8B030D-6E8A-4147-A177-3AD203B41FA5}">
                      <a16:colId xmlns="" xmlns:a16="http://schemas.microsoft.com/office/drawing/2014/main" val="4156422326"/>
                    </a:ext>
                  </a:extLst>
                </a:gridCol>
              </a:tblGrid>
              <a:tr h="791896"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АДМИНИСТРАЦИИ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ОЧЕРЁДНОСТЬ</a:t>
                      </a: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ВАЖНОСТЬ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ИТОГОВЫЙ </a:t>
                      </a:r>
                    </a:p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Нивелирование угрозы выбора инвестором другого муниципального образования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 буклетов и других информационных материалов для презентации сильных сторон и возможностей МО перед потенциальными инвесторами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433674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каналов информирования: модернизация сайта, использование профильных ресурсов для информирования               о площадках, публикация рекламных и иных материалов                  на популярных интернет-ресурсах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17028609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Кадровые проблемы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регулярных встреч и мастер-классов предприятий      со школьниками для популяризации рабочих специальностей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Содействие в релокации работников из других населенных пунктов </a:t>
                      </a: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5506195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туризма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Привлечение крупных предприятий для участия в промышленном туризме и помощь в разработке маршрутов со стороны администрации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ежегодных фестивалей с целью сохранения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развития культурного наследия округа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0584461"/>
                  </a:ext>
                </a:extLst>
              </a:tr>
              <a:tr h="411071">
                <a:tc rowSpan="2"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предпринимательства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14400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Регулярная рассылка информации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мерах поддержки со стороны администрации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solidFill>
                            <a:srgbClr val="4756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71837612"/>
                  </a:ext>
                </a:extLst>
              </a:tr>
              <a:tr h="411071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Активная работа с Корпорацией развития и проявление инициативы по созданию новых проектов и привлечению инвесторов 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108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solidFill>
                            <a:srgbClr val="B1C1E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ТОП-2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2254834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2932AFF-147C-5FDA-DA20-2C7ABF841BA5}"/>
              </a:ext>
            </a:extLst>
          </p:cNvPr>
          <p:cNvSpPr txBox="1"/>
          <p:nvPr/>
        </p:nvSpPr>
        <p:spPr>
          <a:xfrm>
            <a:off x="632590" y="6365209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4454FF-6D6D-90E8-E247-1CEA8F55051C}"/>
              </a:ext>
            </a:extLst>
          </p:cNvPr>
          <p:cNvSpPr txBox="1"/>
          <p:nvPr/>
        </p:nvSpPr>
        <p:spPr>
          <a:xfrm>
            <a:off x="2738476" y="6361829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Щит со сплошной заливкой">
            <a:extLst>
              <a:ext uri="{FF2B5EF4-FFF2-40B4-BE49-F238E27FC236}">
                <a16:creationId xmlns="" xmlns:a16="http://schemas.microsoft.com/office/drawing/2014/main" id="{E30D36B0-2FC1-76F1-1183-CBEA4971E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52" y="3249000"/>
            <a:ext cx="360000" cy="360000"/>
          </a:xfrm>
          <a:prstGeom prst="rect">
            <a:avLst/>
          </a:prstGeom>
        </p:spPr>
      </p:pic>
      <p:pic>
        <p:nvPicPr>
          <p:cNvPr id="13" name="Рисунок 12" descr="Указатель со сплошной заливкой">
            <a:extLst>
              <a:ext uri="{FF2B5EF4-FFF2-40B4-BE49-F238E27FC236}">
                <a16:creationId xmlns="" xmlns:a16="http://schemas.microsoft.com/office/drawing/2014/main" id="{EC0A4811-76DB-27F1-F5DB-286340BCD4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2399144"/>
            <a:ext cx="360000" cy="360000"/>
          </a:xfrm>
          <a:prstGeom prst="rect">
            <a:avLst/>
          </a:prstGeom>
        </p:spPr>
      </p:pic>
      <p:pic>
        <p:nvPicPr>
          <p:cNvPr id="14" name="Рисунок 13" descr="Портфель со сплошной заливкой">
            <a:extLst>
              <a:ext uri="{FF2B5EF4-FFF2-40B4-BE49-F238E27FC236}">
                <a16:creationId xmlns="" xmlns:a16="http://schemas.microsoft.com/office/drawing/2014/main" id="{28B91FD6-9663-B8E1-51F5-BE4E4F3AB1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52" y="5704765"/>
            <a:ext cx="360000" cy="360000"/>
          </a:xfrm>
          <a:prstGeom prst="rect">
            <a:avLst/>
          </a:prstGeom>
        </p:spPr>
      </p:pic>
      <p:pic>
        <p:nvPicPr>
          <p:cNvPr id="15" name="Рисунок 14" descr="Отменить подписку со сплошной заливкой">
            <a:extLst>
              <a:ext uri="{FF2B5EF4-FFF2-40B4-BE49-F238E27FC236}">
                <a16:creationId xmlns="" xmlns:a16="http://schemas.microsoft.com/office/drawing/2014/main" id="{00D33911-5205-12C3-2F51-5E9A779E98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8395" y="4066250"/>
            <a:ext cx="360000" cy="360000"/>
          </a:xfrm>
          <a:prstGeom prst="rect">
            <a:avLst/>
          </a:prstGeom>
        </p:spPr>
      </p:pic>
      <p:pic>
        <p:nvPicPr>
          <p:cNvPr id="16" name="Рисунок 15" descr="Камера со сплошной заливкой">
            <a:extLst>
              <a:ext uri="{FF2B5EF4-FFF2-40B4-BE49-F238E27FC236}">
                <a16:creationId xmlns="" xmlns:a16="http://schemas.microsoft.com/office/drawing/2014/main" id="{9DF8632B-D878-E41E-A5A6-AD86220689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3252" y="4890405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BEE145C-8146-AFE7-D91E-14BC5C57D4A1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ЗЕЙСКИЙ МУНИЦИПАЛЬНЫЙ ОКРУГ)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=""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634136" y="1256555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5"/>
            <a:ext cx="6888720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ЗЕЙСКИЙ МУНИЦИПАЛЬНЫЙ ОКРУГ)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136" y="1256555"/>
            <a:ext cx="2157413" cy="3034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627016" y="1956987"/>
            <a:ext cx="9136387" cy="3134777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8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120920"/>
              </p:ext>
            </p:extLst>
          </p:nvPr>
        </p:nvGraphicFramePr>
        <p:xfrm>
          <a:off x="627016" y="1376762"/>
          <a:ext cx="9136392" cy="3276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6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142926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80410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«Покровский рудник»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Добыча руд и песков драгоценных металлов (золота, серебра и металлов платиновой группы)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«Прииск Дамбуки»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Добыча руд и песков драгоценных металлов (золота, серебра и металлов платиновой группы)</a:t>
                      </a:r>
                      <a:endParaRPr kumimoji="0" lang="x-none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Росзолото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Маристый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Артель старателей Восток 1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148240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Артель старателей Александровская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045943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59861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 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округа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76604" y="138137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62144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бумажные и резиновые изделия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2954594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9CD9B1A4-5B87-CACD-4C89-1F5A2879F8A7}"/>
              </a:ext>
            </a:extLst>
          </p:cNvPr>
          <p:cNvSpPr/>
          <p:nvPr/>
        </p:nvSpPr>
        <p:spPr>
          <a:xfrm>
            <a:off x="2954594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программы комплексного импортозамещения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451F4428-9FCA-5063-D656-8F80EF03FD67}"/>
              </a:ext>
            </a:extLst>
          </p:cNvPr>
          <p:cNvSpPr/>
          <p:nvPr/>
        </p:nvSpPr>
        <p:spPr>
          <a:xfrm>
            <a:off x="2954594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FC8CF6C8-81DD-8B71-71E1-5A623F4AF195}"/>
              </a:ext>
            </a:extLst>
          </p:cNvPr>
          <p:cNvSpPr/>
          <p:nvPr/>
        </p:nvSpPr>
        <p:spPr>
          <a:xfrm>
            <a:off x="2954594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доставки, а также на грузоперевозки и складирование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87740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имиджа социально-ответственной компании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E4CA7EB7-C354-EF11-6D62-CF3433AAF3E7}"/>
              </a:ext>
            </a:extLst>
          </p:cNvPr>
          <p:cNvSpPr/>
          <p:nvPr/>
        </p:nvSpPr>
        <p:spPr>
          <a:xfrm>
            <a:off x="5287740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технологичности производства и функциональности оборудования и машин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39C3BFB0-AC8C-DC51-95F1-FC5B2E117CFA}"/>
              </a:ext>
            </a:extLst>
          </p:cNvPr>
          <p:cNvSpPr/>
          <p:nvPr/>
        </p:nvSpPr>
        <p:spPr>
          <a:xfrm>
            <a:off x="5287740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популярности округа, а также увеличение интереса трудоспособного   к работе в местных организациях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02194ADC-533C-CC03-C944-087B4BB49763}"/>
              </a:ext>
            </a:extLst>
          </p:cNvPr>
          <p:cNvSpPr/>
          <p:nvPr/>
        </p:nvSpPr>
        <p:spPr>
          <a:xfrm>
            <a:off x="5287740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доходов от логистических услуг, увеличение спроса на качественную дорожно-транспортную инфраструктуру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620885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="" xmlns:a16="http://schemas.microsoft.com/office/drawing/2014/main" id="{5E94A2F5-2793-E16F-26F2-58AAB470AE7B}"/>
              </a:ext>
            </a:extLst>
          </p:cNvPr>
          <p:cNvSpPr/>
          <p:nvPr/>
        </p:nvSpPr>
        <p:spPr>
          <a:xfrm>
            <a:off x="7620885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7620885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потока,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кадров на предприятия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округа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7620885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логистических путей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инвестиционной привлекательности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0B159CCD-8DCC-35D9-D343-F8D7980C00D8}"/>
              </a:ext>
            </a:extLst>
          </p:cNvPr>
          <p:cNvSpPr/>
          <p:nvPr/>
        </p:nvSpPr>
        <p:spPr>
          <a:xfrm>
            <a:off x="621447" y="330815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машин, спецтехники и оборудования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621447" y="435190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x-none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62144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ТРАНСПОРТРОВКА                     И ХРАНЕНИЯ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="" xmlns:a16="http://schemas.microsoft.com/office/drawing/2014/main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549826"/>
            <a:ext cx="360000" cy="360000"/>
          </a:xfrm>
          <a:prstGeom prst="rect">
            <a:avLst/>
          </a:prstGeom>
        </p:spPr>
      </p:pic>
      <p:pic>
        <p:nvPicPr>
          <p:cNvPr id="62" name="Рисунок 61" descr="Мишень со сплошной заливкой">
            <a:extLst>
              <a:ext uri="{FF2B5EF4-FFF2-40B4-BE49-F238E27FC236}">
                <a16:creationId xmlns="" xmlns:a16="http://schemas.microsoft.com/office/drawing/2014/main" id="{00CC93DE-FC64-D56E-17C6-6E314509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3593582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="" xmlns:a16="http://schemas.microsoft.com/office/drawing/2014/main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67" name="Рисунок 66" descr="Золотые слитки со сплошной заливкой">
            <a:extLst>
              <a:ext uri="{FF2B5EF4-FFF2-40B4-BE49-F238E27FC236}">
                <a16:creationId xmlns="" xmlns:a16="http://schemas.microsoft.com/office/drawing/2014/main" id="{B0CC6219-D947-1401-0A40-495B03354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BDE69E-A303-DD58-85DA-DBCA1EA2B97D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ЗЕЙСКИЙ МУНИЦИПАЛЬНЫЙ ОКРУГ)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6" y="1956987"/>
            <a:ext cx="9136387" cy="1392605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РЕАЛИЗУЕММЫЕ 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3455539"/>
              </p:ext>
            </p:extLst>
          </p:nvPr>
        </p:nvGraphicFramePr>
        <p:xfrm>
          <a:off x="627016" y="1376761"/>
          <a:ext cx="9136392" cy="1821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6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142926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787084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103453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Кунь-Маньё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+mn-cs"/>
                        </a:rPr>
                        <a:t>Строительство горно-обогатительного комбината по переработке руды</a:t>
                      </a:r>
                      <a:endParaRPr kumimoji="0" lang="ru-RU" sz="700" b="1" i="0" u="none" strike="noStrike" kern="1200" cap="none" spc="-2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116799,1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6-2028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</a:tbl>
          </a:graphicData>
        </a:graphic>
      </p:graphicFrame>
      <p:pic>
        <p:nvPicPr>
          <p:cNvPr id="12" name="Рисунок 11" descr="Бумага со сплошной заливкой">
            <a:extLst>
              <a:ext uri="{FF2B5EF4-FFF2-40B4-BE49-F238E27FC236}">
                <a16:creationId xmlns="" xmlns:a16="http://schemas.microsoft.com/office/drawing/2014/main" id="{5ED32E53-7029-18FD-10BF-3F5392B8E6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70" y="2508321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ЗЕЙСКИЙ МУНИЦИПАЛЬНЫЙ ОКРУГ)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5402614" y="1436307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ЭКОЛОГИЯ И ТУРИЗМ</a:t>
            </a:r>
            <a:endParaRPr lang="x-none" dirty="0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627017" y="1436307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</a:t>
            </a: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НОВОГО БИЗНЕСА</a:t>
            </a:r>
            <a:endParaRPr lang="x-none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=""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5402614" y="2397281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627017" y="2371165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7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="" xmlns:a16="http://schemas.microsoft.com/office/drawing/2014/main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15483" y="2548996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="" xmlns:a16="http://schemas.microsoft.com/office/drawing/2014/main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76431" y="2520711"/>
            <a:ext cx="360000" cy="360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774824" y="3260837"/>
            <a:ext cx="1900383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Создание предприятия            по безотходной переработке промышленных отходов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овощехранилища для </a:t>
            </a:r>
            <a:r>
              <a:rPr lang="ru-RU" sz="900" b="1" spc="-2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сх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 культур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Комплексная застройка жилья (жилых комплексов)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7DCC2DF-5EF1-D88D-3BB7-59FF7AF74F4E}"/>
              </a:ext>
            </a:extLst>
          </p:cNvPr>
          <p:cNvSpPr txBox="1"/>
          <p:nvPr/>
        </p:nvSpPr>
        <p:spPr>
          <a:xfrm>
            <a:off x="5550422" y="3053087"/>
            <a:ext cx="1900383" cy="18004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промышленного туризма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Развитие спортивного туризма 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(организация сплавов по горным речкам, спортивная рыбалка)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инфраструктуры гостиниц, кемпингов и т.д. </a:t>
            </a: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ЗЕЙСКИЙ МУНИЦИПАЛЬНЫЙ ОКРУГ)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62CA7548-6045-4ECD-4A16-A7415314D93C}"/>
              </a:ext>
            </a:extLst>
          </p:cNvPr>
          <p:cNvSpPr/>
          <p:nvPr/>
        </p:nvSpPr>
        <p:spPr>
          <a:xfrm>
            <a:off x="621668" y="4941668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сайте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администрации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Зейского муниципального округа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9EE9BF0B-A955-72BD-BF57-41E9CFEF29D7}"/>
              </a:ext>
            </a:extLst>
          </p:cNvPr>
          <p:cNvSpPr/>
          <p:nvPr/>
        </p:nvSpPr>
        <p:spPr>
          <a:xfrm>
            <a:off x="621668" y="5676970"/>
            <a:ext cx="5050516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Ознакомиться с реестром муниципального имущества в округе можно                                 на </a:t>
            </a:r>
            <a:r>
              <a:rPr kumimoji="0" lang="ru-RU" sz="800" b="0" i="0" u="none" strike="noStrike" kern="1200" cap="none" spc="0" normalizeH="0" baseline="0" noProof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сайте </a:t>
            </a:r>
            <a:r>
              <a:rPr lang="ru-RU" sz="80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администрациии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endParaRPr lang="ru-RU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13586" y="1351886"/>
            <a:ext cx="5045169" cy="2616790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/>
            <a:endParaRPr lang="ru-RU" sz="1200" b="1" dirty="0" smtClean="0">
              <a:solidFill>
                <a:schemeClr val="bg1"/>
              </a:solidFill>
              <a:latin typeface="TT Norms ExtraBold"/>
            </a:endParaRPr>
          </a:p>
          <a:p>
            <a:pPr lvl="0" algn="just" defTabSz="914400"/>
            <a:endParaRPr lang="ru-RU" sz="1200" b="1" dirty="0">
              <a:solidFill>
                <a:schemeClr val="bg1"/>
              </a:solidFill>
              <a:latin typeface="TT Norms ExtraBold"/>
            </a:endParaRPr>
          </a:p>
          <a:p>
            <a:pPr lvl="0" algn="just" defTabSz="914400"/>
            <a:endParaRPr lang="ru-RU" sz="1200" b="1" dirty="0" smtClean="0">
              <a:solidFill>
                <a:schemeClr val="bg1"/>
              </a:solidFill>
              <a:latin typeface="TT Norms ExtraBold"/>
            </a:endParaRPr>
          </a:p>
          <a:p>
            <a:pPr lvl="0" algn="just" defTabSz="914400"/>
            <a:endParaRPr lang="ru-RU" sz="1200" b="1" dirty="0">
              <a:solidFill>
                <a:schemeClr val="bg1"/>
              </a:solidFill>
              <a:latin typeface="TT Norms ExtraBold"/>
            </a:endParaRPr>
          </a:p>
          <a:p>
            <a:pPr lvl="0" algn="just" defTabSz="914400"/>
            <a:r>
              <a:rPr lang="ru-RU" sz="1200" b="1" dirty="0" smtClean="0">
                <a:solidFill>
                  <a:schemeClr val="bg1"/>
                </a:solidFill>
                <a:latin typeface="TT Norms ExtraBold"/>
              </a:rPr>
              <a:t>                                                               </a:t>
            </a: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="" xmlns:a16="http://schemas.microsoft.com/office/drawing/2014/main" id="{72FE5585-2976-B57D-F73E-D49F5952A77B}"/>
              </a:ext>
            </a:extLst>
          </p:cNvPr>
          <p:cNvSpPr/>
          <p:nvPr/>
        </p:nvSpPr>
        <p:spPr>
          <a:xfrm>
            <a:off x="8476085" y="3921754"/>
            <a:ext cx="1276015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</a:t>
            </a:r>
          </a:p>
        </p:txBody>
      </p:sp>
      <p:pic>
        <p:nvPicPr>
          <p:cNvPr id="104" name="Рисунок 103" descr="Маркер со сплошной заливкой">
            <a:extLst>
              <a:ext uri="{FF2B5EF4-FFF2-40B4-BE49-F238E27FC236}">
                <a16:creationId xmlns="" xmlns:a16="http://schemas.microsoft.com/office/drawing/2014/main" id="{AEB2BC66-8B47-1772-194B-9AFC1A3AF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35520" y="3968676"/>
            <a:ext cx="180000" cy="180000"/>
          </a:xfrm>
          <a:prstGeom prst="rect">
            <a:avLst/>
          </a:prstGeom>
        </p:spPr>
      </p:pic>
      <p:sp>
        <p:nvSpPr>
          <p:cNvPr id="83" name="Скругленный прямоугольник 82">
            <a:extLst>
              <a:ext uri="{FF2B5EF4-FFF2-40B4-BE49-F238E27FC236}">
                <a16:creationId xmlns="" xmlns:a16="http://schemas.microsoft.com/office/drawing/2014/main" id="{50403483-55E7-7CD7-1A34-AF319242838E}"/>
              </a:ext>
            </a:extLst>
          </p:cNvPr>
          <p:cNvSpPr/>
          <p:nvPr/>
        </p:nvSpPr>
        <p:spPr>
          <a:xfrm>
            <a:off x="7269645" y="3167438"/>
            <a:ext cx="83444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Балахна</a:t>
            </a: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29081" y="3214360"/>
            <a:ext cx="180000" cy="180000"/>
          </a:xfrm>
          <a:prstGeom prst="rect">
            <a:avLst/>
          </a:prstGeom>
        </p:spPr>
      </p:pic>
      <p:sp>
        <p:nvSpPr>
          <p:cNvPr id="74" name="Полилиния 73">
            <a:extLst>
              <a:ext uri="{FF2B5EF4-FFF2-40B4-BE49-F238E27FC236}">
                <a16:creationId xmlns="" xmlns:a16="http://schemas.microsoft.com/office/drawing/2014/main" id="{5A7AA472-4C71-3AFC-4ACB-C6591BF4CEF1}"/>
              </a:ext>
            </a:extLst>
          </p:cNvPr>
          <p:cNvSpPr/>
          <p:nvPr/>
        </p:nvSpPr>
        <p:spPr>
          <a:xfrm>
            <a:off x="7494003" y="2655470"/>
            <a:ext cx="1076492" cy="1262814"/>
          </a:xfrm>
          <a:custGeom>
            <a:avLst/>
            <a:gdLst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46485 w 1564106"/>
              <a:gd name="connsiteY7" fmla="*/ 1431758 h 2374232"/>
              <a:gd name="connsiteX8" fmla="*/ 998621 w 1564106"/>
              <a:gd name="connsiteY8" fmla="*/ 1435768 h 2374232"/>
              <a:gd name="connsiteX9" fmla="*/ 1098885 w 1564106"/>
              <a:gd name="connsiteY9" fmla="*/ 1528011 h 2374232"/>
              <a:gd name="connsiteX10" fmla="*/ 1147011 w 1564106"/>
              <a:gd name="connsiteY10" fmla="*/ 1483895 h 2374232"/>
              <a:gd name="connsiteX11" fmla="*/ 1227221 w 1564106"/>
              <a:gd name="connsiteY11" fmla="*/ 1491916 h 2374232"/>
              <a:gd name="connsiteX12" fmla="*/ 1351548 w 1564106"/>
              <a:gd name="connsiteY12" fmla="*/ 1700463 h 2374232"/>
              <a:gd name="connsiteX13" fmla="*/ 1564106 w 1564106"/>
              <a:gd name="connsiteY13" fmla="*/ 2009274 h 2374232"/>
              <a:gd name="connsiteX14" fmla="*/ 1544053 w 1564106"/>
              <a:gd name="connsiteY14" fmla="*/ 2197768 h 2374232"/>
              <a:gd name="connsiteX15" fmla="*/ 1403685 w 1564106"/>
              <a:gd name="connsiteY15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98621 w 1564106"/>
              <a:gd name="connsiteY7" fmla="*/ 14357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50495 w 1564106"/>
              <a:gd name="connsiteY6" fmla="*/ 139165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64106"/>
              <a:gd name="connsiteY0" fmla="*/ 0 h 2374232"/>
              <a:gd name="connsiteX1" fmla="*/ 0 w 1564106"/>
              <a:gd name="connsiteY1" fmla="*/ 192505 h 2374232"/>
              <a:gd name="connsiteX2" fmla="*/ 344906 w 1564106"/>
              <a:gd name="connsiteY2" fmla="*/ 561474 h 2374232"/>
              <a:gd name="connsiteX3" fmla="*/ 537411 w 1564106"/>
              <a:gd name="connsiteY3" fmla="*/ 930442 h 2374232"/>
              <a:gd name="connsiteX4" fmla="*/ 826169 w 1564106"/>
              <a:gd name="connsiteY4" fmla="*/ 1331495 h 2374232"/>
              <a:gd name="connsiteX5" fmla="*/ 906379 w 1564106"/>
              <a:gd name="connsiteY5" fmla="*/ 1343526 h 2374232"/>
              <a:gd name="connsiteX6" fmla="*/ 937795 w 1564106"/>
              <a:gd name="connsiteY6" fmla="*/ 1423403 h 2374232"/>
              <a:gd name="connsiteX7" fmla="*/ 982746 w 1564106"/>
              <a:gd name="connsiteY7" fmla="*/ 1448468 h 2374232"/>
              <a:gd name="connsiteX8" fmla="*/ 1098885 w 1564106"/>
              <a:gd name="connsiteY8" fmla="*/ 1528011 h 2374232"/>
              <a:gd name="connsiteX9" fmla="*/ 1147011 w 1564106"/>
              <a:gd name="connsiteY9" fmla="*/ 1483895 h 2374232"/>
              <a:gd name="connsiteX10" fmla="*/ 1227221 w 1564106"/>
              <a:gd name="connsiteY10" fmla="*/ 1491916 h 2374232"/>
              <a:gd name="connsiteX11" fmla="*/ 1351548 w 1564106"/>
              <a:gd name="connsiteY11" fmla="*/ 1700463 h 2374232"/>
              <a:gd name="connsiteX12" fmla="*/ 1564106 w 1564106"/>
              <a:gd name="connsiteY12" fmla="*/ 2009274 h 2374232"/>
              <a:gd name="connsiteX13" fmla="*/ 1544053 w 1564106"/>
              <a:gd name="connsiteY13" fmla="*/ 2197768 h 2374232"/>
              <a:gd name="connsiteX14" fmla="*/ 1403685 w 1564106"/>
              <a:gd name="connsiteY14" fmla="*/ 2374232 h 2374232"/>
              <a:gd name="connsiteX0" fmla="*/ 48127 w 1544053"/>
              <a:gd name="connsiteY0" fmla="*/ 0 h 2374232"/>
              <a:gd name="connsiteX1" fmla="*/ 0 w 1544053"/>
              <a:gd name="connsiteY1" fmla="*/ 192505 h 2374232"/>
              <a:gd name="connsiteX2" fmla="*/ 344906 w 1544053"/>
              <a:gd name="connsiteY2" fmla="*/ 561474 h 2374232"/>
              <a:gd name="connsiteX3" fmla="*/ 537411 w 1544053"/>
              <a:gd name="connsiteY3" fmla="*/ 930442 h 2374232"/>
              <a:gd name="connsiteX4" fmla="*/ 826169 w 1544053"/>
              <a:gd name="connsiteY4" fmla="*/ 1331495 h 2374232"/>
              <a:gd name="connsiteX5" fmla="*/ 906379 w 1544053"/>
              <a:gd name="connsiteY5" fmla="*/ 1343526 h 2374232"/>
              <a:gd name="connsiteX6" fmla="*/ 937795 w 1544053"/>
              <a:gd name="connsiteY6" fmla="*/ 1423403 h 2374232"/>
              <a:gd name="connsiteX7" fmla="*/ 982746 w 1544053"/>
              <a:gd name="connsiteY7" fmla="*/ 1448468 h 2374232"/>
              <a:gd name="connsiteX8" fmla="*/ 1098885 w 1544053"/>
              <a:gd name="connsiteY8" fmla="*/ 1528011 h 2374232"/>
              <a:gd name="connsiteX9" fmla="*/ 1147011 w 1544053"/>
              <a:gd name="connsiteY9" fmla="*/ 1483895 h 2374232"/>
              <a:gd name="connsiteX10" fmla="*/ 1227221 w 1544053"/>
              <a:gd name="connsiteY10" fmla="*/ 1491916 h 2374232"/>
              <a:gd name="connsiteX11" fmla="*/ 1351548 w 1544053"/>
              <a:gd name="connsiteY11" fmla="*/ 1700463 h 2374232"/>
              <a:gd name="connsiteX12" fmla="*/ 1544053 w 1544053"/>
              <a:gd name="connsiteY12" fmla="*/ 2197768 h 2374232"/>
              <a:gd name="connsiteX13" fmla="*/ 1403685 w 1544053"/>
              <a:gd name="connsiteY13" fmla="*/ 2374232 h 2374232"/>
              <a:gd name="connsiteX0" fmla="*/ 48127 w 1403685"/>
              <a:gd name="connsiteY0" fmla="*/ 0 h 2374232"/>
              <a:gd name="connsiteX1" fmla="*/ 0 w 1403685"/>
              <a:gd name="connsiteY1" fmla="*/ 192505 h 2374232"/>
              <a:gd name="connsiteX2" fmla="*/ 344906 w 1403685"/>
              <a:gd name="connsiteY2" fmla="*/ 561474 h 2374232"/>
              <a:gd name="connsiteX3" fmla="*/ 537411 w 1403685"/>
              <a:gd name="connsiteY3" fmla="*/ 930442 h 2374232"/>
              <a:gd name="connsiteX4" fmla="*/ 826169 w 1403685"/>
              <a:gd name="connsiteY4" fmla="*/ 1331495 h 2374232"/>
              <a:gd name="connsiteX5" fmla="*/ 906379 w 1403685"/>
              <a:gd name="connsiteY5" fmla="*/ 1343526 h 2374232"/>
              <a:gd name="connsiteX6" fmla="*/ 937795 w 1403685"/>
              <a:gd name="connsiteY6" fmla="*/ 1423403 h 2374232"/>
              <a:gd name="connsiteX7" fmla="*/ 982746 w 1403685"/>
              <a:gd name="connsiteY7" fmla="*/ 1448468 h 2374232"/>
              <a:gd name="connsiteX8" fmla="*/ 1098885 w 1403685"/>
              <a:gd name="connsiteY8" fmla="*/ 1528011 h 2374232"/>
              <a:gd name="connsiteX9" fmla="*/ 1147011 w 1403685"/>
              <a:gd name="connsiteY9" fmla="*/ 1483895 h 2374232"/>
              <a:gd name="connsiteX10" fmla="*/ 1227221 w 1403685"/>
              <a:gd name="connsiteY10" fmla="*/ 1491916 h 2374232"/>
              <a:gd name="connsiteX11" fmla="*/ 1351548 w 1403685"/>
              <a:gd name="connsiteY11" fmla="*/ 1700463 h 2374232"/>
              <a:gd name="connsiteX12" fmla="*/ 1403685 w 1403685"/>
              <a:gd name="connsiteY12" fmla="*/ 2374232 h 2374232"/>
              <a:gd name="connsiteX0" fmla="*/ 48127 w 1351548"/>
              <a:gd name="connsiteY0" fmla="*/ 0 h 1700463"/>
              <a:gd name="connsiteX1" fmla="*/ 0 w 1351548"/>
              <a:gd name="connsiteY1" fmla="*/ 192505 h 1700463"/>
              <a:gd name="connsiteX2" fmla="*/ 344906 w 1351548"/>
              <a:gd name="connsiteY2" fmla="*/ 561474 h 1700463"/>
              <a:gd name="connsiteX3" fmla="*/ 537411 w 1351548"/>
              <a:gd name="connsiteY3" fmla="*/ 930442 h 1700463"/>
              <a:gd name="connsiteX4" fmla="*/ 826169 w 1351548"/>
              <a:gd name="connsiteY4" fmla="*/ 1331495 h 1700463"/>
              <a:gd name="connsiteX5" fmla="*/ 906379 w 1351548"/>
              <a:gd name="connsiteY5" fmla="*/ 1343526 h 1700463"/>
              <a:gd name="connsiteX6" fmla="*/ 937795 w 1351548"/>
              <a:gd name="connsiteY6" fmla="*/ 1423403 h 1700463"/>
              <a:gd name="connsiteX7" fmla="*/ 982746 w 1351548"/>
              <a:gd name="connsiteY7" fmla="*/ 1448468 h 1700463"/>
              <a:gd name="connsiteX8" fmla="*/ 1098885 w 1351548"/>
              <a:gd name="connsiteY8" fmla="*/ 1528011 h 1700463"/>
              <a:gd name="connsiteX9" fmla="*/ 1147011 w 1351548"/>
              <a:gd name="connsiteY9" fmla="*/ 1483895 h 1700463"/>
              <a:gd name="connsiteX10" fmla="*/ 1227221 w 1351548"/>
              <a:gd name="connsiteY10" fmla="*/ 1491916 h 1700463"/>
              <a:gd name="connsiteX11" fmla="*/ 1351548 w 1351548"/>
              <a:gd name="connsiteY11" fmla="*/ 1700463 h 1700463"/>
              <a:gd name="connsiteX0" fmla="*/ 6852 w 1310273"/>
              <a:gd name="connsiteY0" fmla="*/ 0 h 1700463"/>
              <a:gd name="connsiteX1" fmla="*/ 0 w 1310273"/>
              <a:gd name="connsiteY1" fmla="*/ 179805 h 1700463"/>
              <a:gd name="connsiteX2" fmla="*/ 303631 w 1310273"/>
              <a:gd name="connsiteY2" fmla="*/ 561474 h 1700463"/>
              <a:gd name="connsiteX3" fmla="*/ 496136 w 1310273"/>
              <a:gd name="connsiteY3" fmla="*/ 930442 h 1700463"/>
              <a:gd name="connsiteX4" fmla="*/ 784894 w 1310273"/>
              <a:gd name="connsiteY4" fmla="*/ 1331495 h 1700463"/>
              <a:gd name="connsiteX5" fmla="*/ 865104 w 1310273"/>
              <a:gd name="connsiteY5" fmla="*/ 1343526 h 1700463"/>
              <a:gd name="connsiteX6" fmla="*/ 896520 w 1310273"/>
              <a:gd name="connsiteY6" fmla="*/ 1423403 h 1700463"/>
              <a:gd name="connsiteX7" fmla="*/ 941471 w 1310273"/>
              <a:gd name="connsiteY7" fmla="*/ 1448468 h 1700463"/>
              <a:gd name="connsiteX8" fmla="*/ 1057610 w 1310273"/>
              <a:gd name="connsiteY8" fmla="*/ 1528011 h 1700463"/>
              <a:gd name="connsiteX9" fmla="*/ 1105736 w 1310273"/>
              <a:gd name="connsiteY9" fmla="*/ 1483895 h 1700463"/>
              <a:gd name="connsiteX10" fmla="*/ 1185946 w 1310273"/>
              <a:gd name="connsiteY10" fmla="*/ 1491916 h 1700463"/>
              <a:gd name="connsiteX11" fmla="*/ 1310273 w 1310273"/>
              <a:gd name="connsiteY11" fmla="*/ 1700463 h 1700463"/>
              <a:gd name="connsiteX0" fmla="*/ 0 w 1331996"/>
              <a:gd name="connsiteY0" fmla="*/ 0 h 1697288"/>
              <a:gd name="connsiteX1" fmla="*/ 21723 w 1331996"/>
              <a:gd name="connsiteY1" fmla="*/ 176630 h 1697288"/>
              <a:gd name="connsiteX2" fmla="*/ 325354 w 1331996"/>
              <a:gd name="connsiteY2" fmla="*/ 558299 h 1697288"/>
              <a:gd name="connsiteX3" fmla="*/ 517859 w 1331996"/>
              <a:gd name="connsiteY3" fmla="*/ 927267 h 1697288"/>
              <a:gd name="connsiteX4" fmla="*/ 806617 w 1331996"/>
              <a:gd name="connsiteY4" fmla="*/ 1328320 h 1697288"/>
              <a:gd name="connsiteX5" fmla="*/ 886827 w 1331996"/>
              <a:gd name="connsiteY5" fmla="*/ 1340351 h 1697288"/>
              <a:gd name="connsiteX6" fmla="*/ 918243 w 1331996"/>
              <a:gd name="connsiteY6" fmla="*/ 1420228 h 1697288"/>
              <a:gd name="connsiteX7" fmla="*/ 963194 w 1331996"/>
              <a:gd name="connsiteY7" fmla="*/ 1445293 h 1697288"/>
              <a:gd name="connsiteX8" fmla="*/ 1079333 w 1331996"/>
              <a:gd name="connsiteY8" fmla="*/ 1524836 h 1697288"/>
              <a:gd name="connsiteX9" fmla="*/ 1127459 w 1331996"/>
              <a:gd name="connsiteY9" fmla="*/ 1480720 h 1697288"/>
              <a:gd name="connsiteX10" fmla="*/ 1207669 w 1331996"/>
              <a:gd name="connsiteY10" fmla="*/ 1488741 h 1697288"/>
              <a:gd name="connsiteX11" fmla="*/ 1331996 w 1331996"/>
              <a:gd name="connsiteY11" fmla="*/ 1697288 h 1697288"/>
              <a:gd name="connsiteX0" fmla="*/ 0 w 1490746"/>
              <a:gd name="connsiteY0" fmla="*/ 0 h 1697288"/>
              <a:gd name="connsiteX1" fmla="*/ 180473 w 1490746"/>
              <a:gd name="connsiteY1" fmla="*/ 176630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84104 w 1490746"/>
              <a:gd name="connsiteY2" fmla="*/ 558299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164598 w 1490746"/>
              <a:gd name="connsiteY1" fmla="*/ 179805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90746"/>
              <a:gd name="connsiteY0" fmla="*/ 0 h 1697288"/>
              <a:gd name="connsiteX1" fmla="*/ 414254 w 1490746"/>
              <a:gd name="connsiteY1" fmla="*/ 434474 h 1697288"/>
              <a:gd name="connsiteX2" fmla="*/ 676609 w 1490746"/>
              <a:gd name="connsiteY2" fmla="*/ 927267 h 1697288"/>
              <a:gd name="connsiteX3" fmla="*/ 965367 w 1490746"/>
              <a:gd name="connsiteY3" fmla="*/ 1328320 h 1697288"/>
              <a:gd name="connsiteX4" fmla="*/ 1045577 w 1490746"/>
              <a:gd name="connsiteY4" fmla="*/ 1340351 h 1697288"/>
              <a:gd name="connsiteX5" fmla="*/ 1076993 w 1490746"/>
              <a:gd name="connsiteY5" fmla="*/ 1420228 h 1697288"/>
              <a:gd name="connsiteX6" fmla="*/ 1121944 w 1490746"/>
              <a:gd name="connsiteY6" fmla="*/ 1445293 h 1697288"/>
              <a:gd name="connsiteX7" fmla="*/ 1238083 w 1490746"/>
              <a:gd name="connsiteY7" fmla="*/ 1524836 h 1697288"/>
              <a:gd name="connsiteX8" fmla="*/ 1286209 w 1490746"/>
              <a:gd name="connsiteY8" fmla="*/ 1480720 h 1697288"/>
              <a:gd name="connsiteX9" fmla="*/ 1366419 w 1490746"/>
              <a:gd name="connsiteY9" fmla="*/ 1488741 h 1697288"/>
              <a:gd name="connsiteX10" fmla="*/ 1490746 w 1490746"/>
              <a:gd name="connsiteY10" fmla="*/ 1697288 h 1697288"/>
              <a:gd name="connsiteX0" fmla="*/ 0 w 1490746"/>
              <a:gd name="connsiteY0" fmla="*/ 0 h 1697288"/>
              <a:gd name="connsiteX1" fmla="*/ 138808 w 1490746"/>
              <a:gd name="connsiteY1" fmla="*/ 154214 h 1697288"/>
              <a:gd name="connsiteX2" fmla="*/ 414254 w 1490746"/>
              <a:gd name="connsiteY2" fmla="*/ 434474 h 1697288"/>
              <a:gd name="connsiteX3" fmla="*/ 676609 w 1490746"/>
              <a:gd name="connsiteY3" fmla="*/ 927267 h 1697288"/>
              <a:gd name="connsiteX4" fmla="*/ 965367 w 1490746"/>
              <a:gd name="connsiteY4" fmla="*/ 1328320 h 1697288"/>
              <a:gd name="connsiteX5" fmla="*/ 1045577 w 1490746"/>
              <a:gd name="connsiteY5" fmla="*/ 1340351 h 1697288"/>
              <a:gd name="connsiteX6" fmla="*/ 1076993 w 1490746"/>
              <a:gd name="connsiteY6" fmla="*/ 1420228 h 1697288"/>
              <a:gd name="connsiteX7" fmla="*/ 1121944 w 1490746"/>
              <a:gd name="connsiteY7" fmla="*/ 1445293 h 1697288"/>
              <a:gd name="connsiteX8" fmla="*/ 1238083 w 1490746"/>
              <a:gd name="connsiteY8" fmla="*/ 1524836 h 1697288"/>
              <a:gd name="connsiteX9" fmla="*/ 1286209 w 1490746"/>
              <a:gd name="connsiteY9" fmla="*/ 1480720 h 1697288"/>
              <a:gd name="connsiteX10" fmla="*/ 1366419 w 1490746"/>
              <a:gd name="connsiteY10" fmla="*/ 1488741 h 1697288"/>
              <a:gd name="connsiteX11" fmla="*/ 1490746 w 1490746"/>
              <a:gd name="connsiteY11" fmla="*/ 1697288 h 1697288"/>
              <a:gd name="connsiteX0" fmla="*/ 0 w 1412687"/>
              <a:gd name="connsiteY0" fmla="*/ 0 h 1701005"/>
              <a:gd name="connsiteX1" fmla="*/ 60749 w 1412687"/>
              <a:gd name="connsiteY1" fmla="*/ 157931 h 1701005"/>
              <a:gd name="connsiteX2" fmla="*/ 336195 w 1412687"/>
              <a:gd name="connsiteY2" fmla="*/ 438191 h 1701005"/>
              <a:gd name="connsiteX3" fmla="*/ 598550 w 1412687"/>
              <a:gd name="connsiteY3" fmla="*/ 930984 h 1701005"/>
              <a:gd name="connsiteX4" fmla="*/ 887308 w 1412687"/>
              <a:gd name="connsiteY4" fmla="*/ 1332037 h 1701005"/>
              <a:gd name="connsiteX5" fmla="*/ 967518 w 1412687"/>
              <a:gd name="connsiteY5" fmla="*/ 1344068 h 1701005"/>
              <a:gd name="connsiteX6" fmla="*/ 998934 w 1412687"/>
              <a:gd name="connsiteY6" fmla="*/ 1423945 h 1701005"/>
              <a:gd name="connsiteX7" fmla="*/ 1043885 w 1412687"/>
              <a:gd name="connsiteY7" fmla="*/ 1449010 h 1701005"/>
              <a:gd name="connsiteX8" fmla="*/ 1160024 w 1412687"/>
              <a:gd name="connsiteY8" fmla="*/ 1528553 h 1701005"/>
              <a:gd name="connsiteX9" fmla="*/ 1208150 w 1412687"/>
              <a:gd name="connsiteY9" fmla="*/ 1484437 h 1701005"/>
              <a:gd name="connsiteX10" fmla="*/ 1288360 w 1412687"/>
              <a:gd name="connsiteY10" fmla="*/ 1492458 h 1701005"/>
              <a:gd name="connsiteX11" fmla="*/ 1412687 w 1412687"/>
              <a:gd name="connsiteY11" fmla="*/ 1701005 h 1701005"/>
              <a:gd name="connsiteX0" fmla="*/ 0 w 1368082"/>
              <a:gd name="connsiteY0" fmla="*/ 0 h 1701005"/>
              <a:gd name="connsiteX1" fmla="*/ 16144 w 1368082"/>
              <a:gd name="connsiteY1" fmla="*/ 157931 h 1701005"/>
              <a:gd name="connsiteX2" fmla="*/ 291590 w 1368082"/>
              <a:gd name="connsiteY2" fmla="*/ 438191 h 1701005"/>
              <a:gd name="connsiteX3" fmla="*/ 553945 w 1368082"/>
              <a:gd name="connsiteY3" fmla="*/ 930984 h 1701005"/>
              <a:gd name="connsiteX4" fmla="*/ 842703 w 1368082"/>
              <a:gd name="connsiteY4" fmla="*/ 1332037 h 1701005"/>
              <a:gd name="connsiteX5" fmla="*/ 922913 w 1368082"/>
              <a:gd name="connsiteY5" fmla="*/ 1344068 h 1701005"/>
              <a:gd name="connsiteX6" fmla="*/ 954329 w 1368082"/>
              <a:gd name="connsiteY6" fmla="*/ 1423945 h 1701005"/>
              <a:gd name="connsiteX7" fmla="*/ 999280 w 1368082"/>
              <a:gd name="connsiteY7" fmla="*/ 1449010 h 1701005"/>
              <a:gd name="connsiteX8" fmla="*/ 1115419 w 1368082"/>
              <a:gd name="connsiteY8" fmla="*/ 1528553 h 1701005"/>
              <a:gd name="connsiteX9" fmla="*/ 1163545 w 1368082"/>
              <a:gd name="connsiteY9" fmla="*/ 1484437 h 1701005"/>
              <a:gd name="connsiteX10" fmla="*/ 1243755 w 1368082"/>
              <a:gd name="connsiteY10" fmla="*/ 1492458 h 1701005"/>
              <a:gd name="connsiteX11" fmla="*/ 1368082 w 1368082"/>
              <a:gd name="connsiteY11" fmla="*/ 1701005 h 1701005"/>
              <a:gd name="connsiteX0" fmla="*/ 0 w 1351938"/>
              <a:gd name="connsiteY0" fmla="*/ 0 h 1543074"/>
              <a:gd name="connsiteX1" fmla="*/ 275446 w 1351938"/>
              <a:gd name="connsiteY1" fmla="*/ 280260 h 1543074"/>
              <a:gd name="connsiteX2" fmla="*/ 537801 w 1351938"/>
              <a:gd name="connsiteY2" fmla="*/ 773053 h 1543074"/>
              <a:gd name="connsiteX3" fmla="*/ 826559 w 1351938"/>
              <a:gd name="connsiteY3" fmla="*/ 1174106 h 1543074"/>
              <a:gd name="connsiteX4" fmla="*/ 906769 w 1351938"/>
              <a:gd name="connsiteY4" fmla="*/ 1186137 h 1543074"/>
              <a:gd name="connsiteX5" fmla="*/ 938185 w 1351938"/>
              <a:gd name="connsiteY5" fmla="*/ 1266014 h 1543074"/>
              <a:gd name="connsiteX6" fmla="*/ 983136 w 1351938"/>
              <a:gd name="connsiteY6" fmla="*/ 1291079 h 1543074"/>
              <a:gd name="connsiteX7" fmla="*/ 1099275 w 1351938"/>
              <a:gd name="connsiteY7" fmla="*/ 1370622 h 1543074"/>
              <a:gd name="connsiteX8" fmla="*/ 1147401 w 1351938"/>
              <a:gd name="connsiteY8" fmla="*/ 1326506 h 1543074"/>
              <a:gd name="connsiteX9" fmla="*/ 1227611 w 1351938"/>
              <a:gd name="connsiteY9" fmla="*/ 1334527 h 1543074"/>
              <a:gd name="connsiteX10" fmla="*/ 1351938 w 1351938"/>
              <a:gd name="connsiteY10" fmla="*/ 1543074 h 1543074"/>
              <a:gd name="connsiteX0" fmla="*/ 0 w 1076492"/>
              <a:gd name="connsiteY0" fmla="*/ 0 h 1262814"/>
              <a:gd name="connsiteX1" fmla="*/ 262355 w 1076492"/>
              <a:gd name="connsiteY1" fmla="*/ 492793 h 1262814"/>
              <a:gd name="connsiteX2" fmla="*/ 551113 w 1076492"/>
              <a:gd name="connsiteY2" fmla="*/ 893846 h 1262814"/>
              <a:gd name="connsiteX3" fmla="*/ 631323 w 1076492"/>
              <a:gd name="connsiteY3" fmla="*/ 905877 h 1262814"/>
              <a:gd name="connsiteX4" fmla="*/ 662739 w 1076492"/>
              <a:gd name="connsiteY4" fmla="*/ 985754 h 1262814"/>
              <a:gd name="connsiteX5" fmla="*/ 707690 w 1076492"/>
              <a:gd name="connsiteY5" fmla="*/ 1010819 h 1262814"/>
              <a:gd name="connsiteX6" fmla="*/ 823829 w 1076492"/>
              <a:gd name="connsiteY6" fmla="*/ 1090362 h 1262814"/>
              <a:gd name="connsiteX7" fmla="*/ 871955 w 1076492"/>
              <a:gd name="connsiteY7" fmla="*/ 1046246 h 1262814"/>
              <a:gd name="connsiteX8" fmla="*/ 952165 w 1076492"/>
              <a:gd name="connsiteY8" fmla="*/ 1054267 h 1262814"/>
              <a:gd name="connsiteX9" fmla="*/ 1076492 w 1076492"/>
              <a:gd name="connsiteY9" fmla="*/ 1262814 h 1262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6492" h="1262814">
                <a:moveTo>
                  <a:pt x="0" y="0"/>
                </a:moveTo>
                <a:cubicBezTo>
                  <a:pt x="85335" y="124577"/>
                  <a:pt x="170503" y="343819"/>
                  <a:pt x="262355" y="492793"/>
                </a:cubicBezTo>
                <a:lnTo>
                  <a:pt x="551113" y="893846"/>
                </a:lnTo>
                <a:lnTo>
                  <a:pt x="631323" y="905877"/>
                </a:lnTo>
                <a:lnTo>
                  <a:pt x="662739" y="985754"/>
                </a:lnTo>
                <a:lnTo>
                  <a:pt x="707690" y="1010819"/>
                </a:lnTo>
                <a:lnTo>
                  <a:pt x="823829" y="1090362"/>
                </a:lnTo>
                <a:lnTo>
                  <a:pt x="871955" y="1046246"/>
                </a:lnTo>
                <a:lnTo>
                  <a:pt x="952165" y="1054267"/>
                </a:lnTo>
                <a:lnTo>
                  <a:pt x="1076492" y="1262814"/>
                </a:lnTo>
              </a:path>
            </a:pathLst>
          </a:custGeom>
          <a:noFill/>
          <a:ln>
            <a:solidFill>
              <a:srgbClr val="4756A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Скругленный прямоугольник 66">
            <a:extLst>
              <a:ext uri="{FF2B5EF4-FFF2-40B4-BE49-F238E27FC236}">
                <a16:creationId xmlns="" xmlns:a16="http://schemas.microsoft.com/office/drawing/2014/main" id="{6AB212A8-B785-2DC1-B1BC-5047CAA59FED}"/>
              </a:ext>
            </a:extLst>
          </p:cNvPr>
          <p:cNvSpPr/>
          <p:nvPr/>
        </p:nvSpPr>
        <p:spPr>
          <a:xfrm>
            <a:off x="7443968" y="2488841"/>
            <a:ext cx="817190" cy="2738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x-none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Городец</a:t>
            </a:r>
          </a:p>
        </p:txBody>
      </p:sp>
      <p:pic>
        <p:nvPicPr>
          <p:cNvPr id="69" name="Рисунок 68" descr="Маркер со сплошной заливкой">
            <a:extLst>
              <a:ext uri="{FF2B5EF4-FFF2-40B4-BE49-F238E27FC236}">
                <a16:creationId xmlns="" xmlns:a16="http://schemas.microsoft.com/office/drawing/2014/main" id="{89D5DA7E-0586-CD4B-A1C1-76E3D79CFC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03403" y="2535763"/>
            <a:ext cx="180000" cy="180000"/>
          </a:xfrm>
          <a:prstGeom prst="rect">
            <a:avLst/>
          </a:prstGeom>
        </p:spPr>
      </p:pic>
      <p:sp>
        <p:nvSpPr>
          <p:cNvPr id="76" name="Овал 75">
            <a:extLst>
              <a:ext uri="{FF2B5EF4-FFF2-40B4-BE49-F238E27FC236}">
                <a16:creationId xmlns="" xmlns:a16="http://schemas.microsoft.com/office/drawing/2014/main" id="{47372E8E-25D5-8353-291B-6AB4A810C191}"/>
              </a:ext>
            </a:extLst>
          </p:cNvPr>
          <p:cNvSpPr/>
          <p:nvPr/>
        </p:nvSpPr>
        <p:spPr>
          <a:xfrm>
            <a:off x="8052178" y="362636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9" name="Овал 78">
            <a:extLst>
              <a:ext uri="{FF2B5EF4-FFF2-40B4-BE49-F238E27FC236}">
                <a16:creationId xmlns="" xmlns:a16="http://schemas.microsoft.com/office/drawing/2014/main" id="{0D8AD165-F664-CA90-413B-6CEDAB6B8DC5}"/>
              </a:ext>
            </a:extLst>
          </p:cNvPr>
          <p:cNvSpPr/>
          <p:nvPr/>
        </p:nvSpPr>
        <p:spPr>
          <a:xfrm>
            <a:off x="7737819" y="357524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1" name="Овал 80">
            <a:extLst>
              <a:ext uri="{FF2B5EF4-FFF2-40B4-BE49-F238E27FC236}">
                <a16:creationId xmlns="" xmlns:a16="http://schemas.microsoft.com/office/drawing/2014/main" id="{3FF4FD9C-068A-2D98-BFDF-0AC656820F3D}"/>
              </a:ext>
            </a:extLst>
          </p:cNvPr>
          <p:cNvSpPr/>
          <p:nvPr/>
        </p:nvSpPr>
        <p:spPr>
          <a:xfrm>
            <a:off x="7434301" y="347983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82" name="Рисунок 81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283CEABF-4851-93D5-A221-C3F2C2784A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02742" y="3470989"/>
            <a:ext cx="180000" cy="180000"/>
          </a:xfrm>
          <a:prstGeom prst="rect">
            <a:avLst/>
          </a:prstGeom>
        </p:spPr>
      </p:pic>
      <p:pic>
        <p:nvPicPr>
          <p:cNvPr id="91" name="Рисунок 90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9022303F-503C-97E2-2FD7-7EEFF27250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889895" y="3734487"/>
            <a:ext cx="180000" cy="180000"/>
          </a:xfrm>
          <a:prstGeom prst="rect">
            <a:avLst/>
          </a:prstGeom>
        </p:spPr>
      </p:pic>
      <p:pic>
        <p:nvPicPr>
          <p:cNvPr id="101" name="Рисунок 100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73D98502-820C-1902-08F0-958A848261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52803" y="3837527"/>
            <a:ext cx="180000" cy="180000"/>
          </a:xfrm>
          <a:prstGeom prst="rect">
            <a:avLst/>
          </a:prstGeom>
        </p:spPr>
      </p:pic>
      <p:pic>
        <p:nvPicPr>
          <p:cNvPr id="111" name="Рисунок 110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052EA65B-20C8-73E6-97B6-54056ECB02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802" y="3689544"/>
            <a:ext cx="180000" cy="180000"/>
          </a:xfrm>
          <a:prstGeom prst="rect">
            <a:avLst/>
          </a:prstGeom>
        </p:spPr>
      </p:pic>
      <p:pic>
        <p:nvPicPr>
          <p:cNvPr id="112" name="Рисунок 111" descr="Производство со сплошной заливкой">
            <a:extLst>
              <a:ext uri="{FF2B5EF4-FFF2-40B4-BE49-F238E27FC236}">
                <a16:creationId xmlns="" xmlns:a16="http://schemas.microsoft.com/office/drawing/2014/main" id="{7FA22A1A-1844-6075-9A8E-698D2E42C7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08185" y="3650989"/>
            <a:ext cx="180000" cy="180000"/>
          </a:xfrm>
          <a:prstGeom prst="rect">
            <a:avLst/>
          </a:prstGeom>
        </p:spPr>
      </p:pic>
      <p:pic>
        <p:nvPicPr>
          <p:cNvPr id="113" name="Рисунок 112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AABBB1C7-3DF8-8BF3-FED6-025E83DFA3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03357" y="3444074"/>
            <a:ext cx="180000" cy="180000"/>
          </a:xfrm>
          <a:prstGeom prst="rect">
            <a:avLst/>
          </a:prstGeom>
        </p:spPr>
      </p:pic>
      <p:pic>
        <p:nvPicPr>
          <p:cNvPr id="114" name="Рисунок 113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5F4386A9-D787-73AE-E6EE-91E7E2253D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43059" y="3447752"/>
            <a:ext cx="180000" cy="180000"/>
          </a:xfrm>
          <a:prstGeom prst="rect">
            <a:avLst/>
          </a:prstGeom>
        </p:spPr>
      </p:pic>
      <p:pic>
        <p:nvPicPr>
          <p:cNvPr id="118" name="Рисунок 117" descr="Огонь со сплошной заливкой">
            <a:extLst>
              <a:ext uri="{FF2B5EF4-FFF2-40B4-BE49-F238E27FC236}">
                <a16:creationId xmlns="" xmlns:a16="http://schemas.microsoft.com/office/drawing/2014/main" id="{7A874212-0367-99D2-F38E-6C45C1C89E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881072" y="3247129"/>
            <a:ext cx="180000" cy="180000"/>
          </a:xfrm>
          <a:prstGeom prst="rect">
            <a:avLst/>
          </a:prstGeom>
        </p:spPr>
      </p:pic>
      <p:sp>
        <p:nvSpPr>
          <p:cNvPr id="119" name="Овал 118">
            <a:extLst>
              <a:ext uri="{FF2B5EF4-FFF2-40B4-BE49-F238E27FC236}">
                <a16:creationId xmlns="" xmlns:a16="http://schemas.microsoft.com/office/drawing/2014/main" id="{833CDF8F-B079-51C6-8F29-8B58EE1964FD}"/>
              </a:ext>
            </a:extLst>
          </p:cNvPr>
          <p:cNvSpPr/>
          <p:nvPr/>
        </p:nvSpPr>
        <p:spPr>
          <a:xfrm>
            <a:off x="7046509" y="321436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20" name="Рисунок 119" descr="Электрическая опора со сплошной заливкой">
            <a:extLst>
              <a:ext uri="{FF2B5EF4-FFF2-40B4-BE49-F238E27FC236}">
                <a16:creationId xmlns="" xmlns:a16="http://schemas.microsoft.com/office/drawing/2014/main" id="{C550CAE8-155A-3D8A-A224-F71E27744F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60234" y="2957731"/>
            <a:ext cx="180000" cy="180000"/>
          </a:xfrm>
          <a:prstGeom prst="rect">
            <a:avLst/>
          </a:prstGeom>
        </p:spPr>
      </p:pic>
      <p:sp>
        <p:nvSpPr>
          <p:cNvPr id="121" name="Овал 120">
            <a:extLst>
              <a:ext uri="{FF2B5EF4-FFF2-40B4-BE49-F238E27FC236}">
                <a16:creationId xmlns="" xmlns:a16="http://schemas.microsoft.com/office/drawing/2014/main" id="{1389A316-B7C3-2712-50BF-B5B4394EAE7D}"/>
              </a:ext>
            </a:extLst>
          </p:cNvPr>
          <p:cNvSpPr/>
          <p:nvPr/>
        </p:nvSpPr>
        <p:spPr>
          <a:xfrm>
            <a:off x="7277118" y="2818768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22" name="Рисунок 121" descr="Огонь со сплошной заливкой">
            <a:extLst>
              <a:ext uri="{FF2B5EF4-FFF2-40B4-BE49-F238E27FC236}">
                <a16:creationId xmlns="" xmlns:a16="http://schemas.microsoft.com/office/drawing/2014/main" id="{1A7350ED-2D40-6868-3FC0-D56E66534D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90047" y="2815772"/>
            <a:ext cx="180000" cy="180000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1D28A327-E730-2B92-6BD0-2BE87DFA2691}"/>
              </a:ext>
            </a:extLst>
          </p:cNvPr>
          <p:cNvSpPr txBox="1"/>
          <p:nvPr/>
        </p:nvSpPr>
        <p:spPr>
          <a:xfrm>
            <a:off x="622938" y="3002836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821550" y="158275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1168749" y="1619626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BF9C8859-F013-A538-9366-16B50B18E28A}"/>
              </a:ext>
            </a:extLst>
          </p:cNvPr>
          <p:cNvSpPr txBox="1"/>
          <p:nvPr/>
        </p:nvSpPr>
        <p:spPr>
          <a:xfrm>
            <a:off x="3429913" y="1545374"/>
            <a:ext cx="1558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96A49500-EAEA-5490-FDFA-7F357F14D08C}"/>
              </a:ext>
            </a:extLst>
          </p:cNvPr>
          <p:cNvSpPr txBox="1"/>
          <p:nvPr/>
        </p:nvSpPr>
        <p:spPr>
          <a:xfrm>
            <a:off x="2685450" y="1618614"/>
            <a:ext cx="2855750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 defTabSz="914400"/>
            <a:r>
              <a:rPr lang="ru-RU" sz="1200" b="1" dirty="0" smtClean="0">
                <a:solidFill>
                  <a:schemeClr val="bg1"/>
                </a:solidFill>
                <a:latin typeface="TT Norms ExtraBold"/>
              </a:rPr>
              <a:t>1. Реконструкция детского </a:t>
            </a:r>
            <a:r>
              <a:rPr lang="ru-RU" sz="1200" b="1" dirty="0">
                <a:solidFill>
                  <a:schemeClr val="bg1"/>
                </a:solidFill>
                <a:latin typeface="TT Norms ExtraBold"/>
              </a:rPr>
              <a:t>лагеря «Смена» для создания туризма и отдыха</a:t>
            </a:r>
            <a:r>
              <a:rPr lang="ru-RU" sz="1200" b="1" dirty="0" smtClean="0">
                <a:solidFill>
                  <a:schemeClr val="bg1"/>
                </a:solidFill>
                <a:latin typeface="TT Norms ExtraBold"/>
              </a:rPr>
              <a:t>.</a:t>
            </a:r>
          </a:p>
          <a:p>
            <a:pPr lvl="0" algn="just" defTabSz="914400"/>
            <a:endParaRPr lang="ru-RU" sz="1200" b="1" dirty="0" smtClean="0">
              <a:solidFill>
                <a:prstClr val="white"/>
              </a:solidFill>
              <a:latin typeface="TT Norms ExtraBold"/>
            </a:endParaRPr>
          </a:p>
          <a:p>
            <a:pPr lvl="0" algn="just" defTabSz="914400"/>
            <a:r>
              <a:rPr lang="ru-RU" sz="1200" b="1" dirty="0" smtClean="0">
                <a:solidFill>
                  <a:prstClr val="white"/>
                </a:solidFill>
                <a:latin typeface="TT Norms ExtraBold"/>
              </a:rPr>
              <a:t>2. Строительство угольного разреза </a:t>
            </a:r>
            <a:r>
              <a:rPr lang="ru-RU" sz="1200" b="1" dirty="0">
                <a:solidFill>
                  <a:prstClr val="white"/>
                </a:solidFill>
                <a:latin typeface="TT Norms ExtraBold"/>
              </a:rPr>
              <a:t>«</a:t>
            </a:r>
            <a:r>
              <a:rPr lang="ru-RU" sz="1200" b="1" dirty="0" err="1">
                <a:solidFill>
                  <a:prstClr val="white"/>
                </a:solidFill>
                <a:latin typeface="TT Norms ExtraBold"/>
              </a:rPr>
              <a:t>Сианчик</a:t>
            </a:r>
            <a:r>
              <a:rPr lang="ru-RU" sz="1200" b="1" dirty="0">
                <a:solidFill>
                  <a:prstClr val="white"/>
                </a:solidFill>
                <a:latin typeface="TT Norms ExtraBold"/>
              </a:rPr>
              <a:t>». В </a:t>
            </a:r>
            <a:r>
              <a:rPr lang="ru-RU" sz="1200" b="1" dirty="0" smtClean="0">
                <a:solidFill>
                  <a:prstClr val="white"/>
                </a:solidFill>
                <a:latin typeface="TT Norms ExtraBold"/>
              </a:rPr>
              <a:t>районе  </a:t>
            </a:r>
            <a:r>
              <a:rPr lang="ru-RU" sz="1200" b="1" dirty="0">
                <a:solidFill>
                  <a:prstClr val="white"/>
                </a:solidFill>
                <a:latin typeface="TT Norms ExtraBold"/>
              </a:rPr>
              <a:t>месторождения «</a:t>
            </a:r>
            <a:r>
              <a:rPr lang="ru-RU" sz="1200" b="1" dirty="0" err="1">
                <a:solidFill>
                  <a:prstClr val="white"/>
                </a:solidFill>
                <a:latin typeface="TT Norms ExtraBold"/>
              </a:rPr>
              <a:t>Сианчик</a:t>
            </a:r>
            <a:r>
              <a:rPr lang="ru-RU" sz="1200" b="1" dirty="0">
                <a:solidFill>
                  <a:prstClr val="white"/>
                </a:solidFill>
                <a:latin typeface="TT Norms ExtraBold"/>
              </a:rPr>
              <a:t>» – </a:t>
            </a:r>
            <a:r>
              <a:rPr lang="ru-RU" sz="1200" b="1" dirty="0" smtClean="0">
                <a:solidFill>
                  <a:prstClr val="white"/>
                </a:solidFill>
                <a:latin typeface="TT Norms ExtraBold"/>
              </a:rPr>
              <a:t> в </a:t>
            </a:r>
            <a:r>
              <a:rPr lang="ru-RU" sz="1200" b="1" dirty="0">
                <a:solidFill>
                  <a:prstClr val="white"/>
                </a:solidFill>
                <a:latin typeface="TT Norms ExtraBold"/>
              </a:rPr>
              <a:t>близи 55км.</a:t>
            </a:r>
          </a:p>
          <a:p>
            <a:pPr lvl="0" algn="just" defTabSz="914400"/>
            <a:endParaRPr lang="ru-RU" sz="1200" b="1" dirty="0">
              <a:solidFill>
                <a:schemeClr val="bg1"/>
              </a:solidFill>
              <a:latin typeface="TT Norms ExtraBold"/>
            </a:endParaRPr>
          </a:p>
          <a:p>
            <a:pPr lvl="0" algn="just" defTabSz="914400"/>
            <a:endParaRPr lang="ru-RU" sz="1200" b="1" dirty="0" smtClean="0">
              <a:solidFill>
                <a:schemeClr val="bg1"/>
              </a:solidFill>
              <a:latin typeface="TT Norms ExtraBold"/>
            </a:endParaRPr>
          </a:p>
          <a:p>
            <a:pPr lvl="0" algn="just" defTabSz="914400"/>
            <a:endParaRPr lang="ru-RU" sz="1200" b="1" dirty="0">
              <a:solidFill>
                <a:schemeClr val="bg1"/>
              </a:solidFill>
              <a:latin typeface="TT Norms ExtraBold"/>
            </a:endParaRP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="" xmlns:a16="http://schemas.microsoft.com/office/drawing/2014/main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3270" y="5079738"/>
            <a:ext cx="360000" cy="360000"/>
          </a:xfrm>
          <a:prstGeom prst="rect">
            <a:avLst/>
          </a:prstGeom>
        </p:spPr>
      </p:pic>
      <p:pic>
        <p:nvPicPr>
          <p:cNvPr id="172" name="Рисунок 171" descr="Интернет со сплошной заливкой">
            <a:extLst>
              <a:ext uri="{FF2B5EF4-FFF2-40B4-BE49-F238E27FC236}">
                <a16:creationId xmlns="" xmlns:a16="http://schemas.microsoft.com/office/drawing/2014/main" id="{2384CCAE-E434-A850-0F75-819F1F8ACA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3270" y="5811969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573855-2890-5E85-14C0-7DA28851F63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704" y="1401547"/>
            <a:ext cx="4048402" cy="373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4" y="1401545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485201" y="1401545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745509" y="2209964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52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1053108" y="2779237"/>
            <a:ext cx="841719" cy="218889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 algn="ctr"/>
            <a:r>
              <a:rPr lang="en-US" sz="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https://business.amurobl.ru/</a:t>
            </a:r>
            <a:endParaRPr lang="x-none" sz="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603697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2603698" y="2209962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АО «Корпорация развития Дальнего Востока и Арктики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2911296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443219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639E1C2B-6618-B164-86D8-41D1A9B3E5DC}"/>
              </a:ext>
            </a:extLst>
          </p:cNvPr>
          <p:cNvSpPr/>
          <p:nvPr/>
        </p:nvSpPr>
        <p:spPr>
          <a:xfrm>
            <a:off x="6324559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93908C34-23FF-B6FD-A734-FA3A4DEFBF2C}"/>
              </a:ext>
            </a:extLst>
          </p:cNvPr>
          <p:cNvSpPr/>
          <p:nvPr/>
        </p:nvSpPr>
        <p:spPr>
          <a:xfrm>
            <a:off x="818350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74550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E95975D5-91C3-3E7B-853F-21C2CD5F1A04}"/>
              </a:ext>
            </a:extLst>
          </p:cNvPr>
          <p:cNvSpPr/>
          <p:nvPr/>
        </p:nvSpPr>
        <p:spPr>
          <a:xfrm>
            <a:off x="2603697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=""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443219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6" name="Скругленный прямоугольник 65">
            <a:extLst>
              <a:ext uri="{FF2B5EF4-FFF2-40B4-BE49-F238E27FC236}">
                <a16:creationId xmlns="" xmlns:a16="http://schemas.microsoft.com/office/drawing/2014/main" id="{A889ECA0-D41C-F7E4-3A53-A7BAC8E9D284}"/>
              </a:ext>
            </a:extLst>
          </p:cNvPr>
          <p:cNvSpPr/>
          <p:nvPr/>
        </p:nvSpPr>
        <p:spPr>
          <a:xfrm>
            <a:off x="6324559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="" xmlns:a16="http://schemas.microsoft.com/office/drawing/2014/main" id="{6841A548-C249-DE1A-6B4E-2631A272228B}"/>
              </a:ext>
            </a:extLst>
          </p:cNvPr>
          <p:cNvSpPr/>
          <p:nvPr/>
        </p:nvSpPr>
        <p:spPr>
          <a:xfrm>
            <a:off x="818350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=""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8" y="1614226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49589AC7-B964-4466-BFFA-715E8C25A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755060" y="1707392"/>
            <a:ext cx="1378790" cy="397234"/>
          </a:xfrm>
          <a:prstGeom prst="rect">
            <a:avLst/>
          </a:prstGeom>
        </p:spPr>
      </p:pic>
      <p:sp>
        <p:nvSpPr>
          <p:cNvPr id="69" name="Скругленный прямоугольник 30">
            <a:extLst>
              <a:ext uri="{FF2B5EF4-FFF2-40B4-BE49-F238E27FC236}">
                <a16:creationId xmlns:a16="http://schemas.microsoft.com/office/drawing/2014/main" xmlns="" id="{A57EEAAE-558B-47F8-945F-9F0F39F2E3D8}"/>
              </a:ext>
            </a:extLst>
          </p:cNvPr>
          <p:cNvSpPr/>
          <p:nvPr/>
        </p:nvSpPr>
        <p:spPr>
          <a:xfrm>
            <a:off x="2881584" y="2779237"/>
            <a:ext cx="993082" cy="218889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https://erdc.ru/</a:t>
            </a:r>
            <a:endParaRPr kumimoji="0" lang="x-none" sz="6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=""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522848" y="1401548"/>
            <a:ext cx="2154686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=""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8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795703" y="1401548"/>
            <a:ext cx="3991893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6" y="3541704"/>
            <a:ext cx="1432688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6655020" y="3541703"/>
            <a:ext cx="3132576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53371" y="1974829"/>
            <a:ext cx="164723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СЕКТОР ОБРАБАТЫВАЮЩЕЙ ПРОМЫШЛЕННОСТИ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5092,8 млн. рублей в 2023г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762824" y="1974828"/>
            <a:ext cx="1695867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ж/д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автомобильный транспорт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53312" y="4123977"/>
            <a:ext cx="9785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ИСТОРИКО-КУЛЬТУРНОЕ НАСЛЕДИЕ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2404171" y="4123977"/>
            <a:ext cx="174704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ВХОЖДЕНИЕ БАЛАХНИНСКОГО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 В АГЛОМЕРАЦИЮ НИЖНЕГО НОВГОРОДА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0DB3605F-5D1F-38C2-F7AE-FD1D0A54328C}"/>
              </a:ext>
            </a:extLst>
          </p:cNvPr>
          <p:cNvSpPr txBox="1"/>
          <p:nvPr/>
        </p:nvSpPr>
        <p:spPr>
          <a:xfrm>
            <a:off x="4841966" y="4131375"/>
            <a:ext cx="1488980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ИНСТИТУТА РАЗВИТИЯ БИЗНЕСА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Бизнес-инкубатор Балахнинского округа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007369" y="1992079"/>
            <a:ext cx="2074079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АДМИНИСТРАТИВНОМУ ЦЕНТРУ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510 км по автомобильной дороге и 507 км по железной дороге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6881575" y="4131376"/>
            <a:ext cx="14889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greenfield'o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в, </a:t>
            </a: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brownfield'a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=""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0631" y="1554056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=""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 descr="Ракета со сплошной заливкой">
            <a:extLst>
              <a:ext uri="{FF2B5EF4-FFF2-40B4-BE49-F238E27FC236}">
                <a16:creationId xmlns="" xmlns:a16="http://schemas.microsoft.com/office/drawing/2014/main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22195" y="3708144"/>
            <a:ext cx="342359" cy="342359"/>
          </a:xfrm>
          <a:prstGeom prst="rect">
            <a:avLst/>
          </a:prstGeom>
        </p:spPr>
      </p:pic>
      <p:pic>
        <p:nvPicPr>
          <p:cNvPr id="11" name="Рисунок 10" descr="Щит со сплошной заливкой">
            <a:extLst>
              <a:ext uri="{FF2B5EF4-FFF2-40B4-BE49-F238E27FC236}">
                <a16:creationId xmlns="" xmlns:a16="http://schemas.microsoft.com/office/drawing/2014/main" id="{5DC5C6A3-2CCA-4FE9-A47B-9DE0EEE63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92647" y="3676828"/>
            <a:ext cx="339434" cy="339434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=""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12416" y="3651974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=""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=""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179807" y="1514325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ОКРУГА</a:t>
            </a:r>
          </a:p>
        </p:txBody>
      </p:sp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1023177A-CC1F-844A-E590-360AFD16E876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x-none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37A7826-76C6-ACDC-108C-46817594633E}"/>
              </a:ext>
            </a:extLst>
          </p:cNvPr>
          <p:cNvSpPr/>
          <p:nvPr/>
        </p:nvSpPr>
        <p:spPr>
          <a:xfrm>
            <a:off x="627016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И ВНЕШНИХ СВЯЗЕЙ АМУРСКОЙ ОБЛАСТИ</a:t>
            </a:r>
            <a:endParaRPr lang="x-none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:a16="http://schemas.microsoft.com/office/drawing/2014/main" xmlns="" id="{2BB5EBE9-65B5-B62A-9463-A385D023A95B}"/>
              </a:ext>
            </a:extLst>
          </p:cNvPr>
          <p:cNvSpPr/>
          <p:nvPr/>
        </p:nvSpPr>
        <p:spPr>
          <a:xfrm>
            <a:off x="627016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ЦИФРОВОГО РАЗВИТИЯ И СВЯЗИ АМУРСКОЙ ОБЛАСТИ</a:t>
            </a:r>
            <a:endParaRPr lang="x-none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:a16="http://schemas.microsoft.com/office/drawing/2014/main" xmlns="" id="{C710E187-EF2B-9551-02E2-2EE963AA66F3}"/>
              </a:ext>
            </a:extLst>
          </p:cNvPr>
          <p:cNvSpPr/>
          <p:nvPr/>
        </p:nvSpPr>
        <p:spPr>
          <a:xfrm>
            <a:off x="627016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ЖИЛИЩНО-КОММУНАЛЬНОГО ХОЗЯЙСТВА АМУРСКОЙ ОБЛАСТИ</a:t>
            </a:r>
            <a:endParaRPr lang="x-none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:a16="http://schemas.microsoft.com/office/drawing/2014/main" xmlns="" id="{131C888D-6A77-FA57-7287-59E57BB12423}"/>
              </a:ext>
            </a:extLst>
          </p:cNvPr>
          <p:cNvSpPr/>
          <p:nvPr/>
        </p:nvSpPr>
        <p:spPr>
          <a:xfrm>
            <a:off x="5271922" y="1401546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СТРОИТЕЛЬСТВА И АРХИТЕКТУРЫ АМУРСКОЙ ОБЛАСТИ</a:t>
            </a:r>
            <a:endParaRPr lang="x-none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xmlns="" id="{E72EEE87-401A-6915-9E04-97934AFA7EA6}"/>
              </a:ext>
            </a:extLst>
          </p:cNvPr>
          <p:cNvSpPr/>
          <p:nvPr/>
        </p:nvSpPr>
        <p:spPr>
          <a:xfrm>
            <a:off x="5271922" y="241703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КУЛЬТУРЫ И НАЦИОНАЛЬНОЙ ПОЛИТИКИ АМУРСКОЙ ОБЛАСТИ </a:t>
            </a:r>
            <a:endParaRPr lang="x-none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:a16="http://schemas.microsoft.com/office/drawing/2014/main" xmlns="" id="{01175CC2-6729-59B8-4B7D-523141702B5F}"/>
              </a:ext>
            </a:extLst>
          </p:cNvPr>
          <p:cNvSpPr/>
          <p:nvPr/>
        </p:nvSpPr>
        <p:spPr>
          <a:xfrm>
            <a:off x="5271922" y="4448010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СЕЛЬСКОГО ХОЗЯЙСТВА              АМУРСКОЙ ОБЛАСТИ </a:t>
            </a:r>
            <a:r>
              <a:rPr lang="ru-RU" sz="11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:a16="http://schemas.microsoft.com/office/drawing/2014/main" xmlns="" id="{968A1C6F-EB64-8A6B-457E-1E5BFBB7DFDB}"/>
              </a:ext>
            </a:extLst>
          </p:cNvPr>
          <p:cNvSpPr/>
          <p:nvPr/>
        </p:nvSpPr>
        <p:spPr>
          <a:xfrm>
            <a:off x="5271922" y="3432522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ИМУЩЕСТВЕННЫХ                         ОТНОШЕНИЙ АМУСРКОЙ ОБЛАСТИ </a:t>
            </a:r>
            <a:endParaRPr lang="x-none" sz="1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55971FB-77C3-4E33-BEE7-581A1CF07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90" y="1544678"/>
            <a:ext cx="736061" cy="528815"/>
          </a:xfrm>
          <a:prstGeom prst="ellipse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EBB2370A-08F1-4BB7-831B-91975CD81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76" y="2566538"/>
            <a:ext cx="736061" cy="528815"/>
          </a:xfrm>
          <a:prstGeom prst="ellipse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B9BD640-2AB0-4598-BACE-3B838478E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080" y="3586582"/>
            <a:ext cx="737680" cy="53039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98D2EC5D-02F6-4924-B925-2C7B7195D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922" y="1559299"/>
            <a:ext cx="736061" cy="528815"/>
          </a:xfrm>
          <a:prstGeom prst="ellipse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BDF7315-C05C-4478-A9C5-5F3763A3C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497" y="2573996"/>
            <a:ext cx="737680" cy="53039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784CF4D-A9EA-40B2-A559-DAAFFDD6B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397" y="3578154"/>
            <a:ext cx="737680" cy="53039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B109008-FDB9-4AD7-8FAF-786A74735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397" y="4609692"/>
            <a:ext cx="737680" cy="5303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1C9CDDE7-CA8C-3059-F83C-6E358C537246}"/>
              </a:ext>
            </a:extLst>
          </p:cNvPr>
          <p:cNvSpPr/>
          <p:nvPr/>
        </p:nvSpPr>
        <p:spPr>
          <a:xfrm>
            <a:off x="627016" y="3919793"/>
            <a:ext cx="3470852" cy="2388029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 МЕР ФИНАНСОВОЙ   И ОРГАНИЗАЦИОННОЙ ПОДДЕРЖКИ ПРОЕКТОВ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189987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по корректировке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Скругленный прямоугольник 67">
            <a:extLst>
              <a:ext uri="{FF2B5EF4-FFF2-40B4-BE49-F238E27FC236}">
                <a16:creationId xmlns="" xmlns:a16="http://schemas.microsoft.com/office/drawing/2014/main" id="{FD205189-21AA-DDE0-5094-A28E46F5CB5F}"/>
              </a:ext>
            </a:extLst>
          </p:cNvPr>
          <p:cNvSpPr/>
          <p:nvPr/>
        </p:nvSpPr>
        <p:spPr>
          <a:xfrm>
            <a:off x="3522848" y="1401548"/>
            <a:ext cx="2154686" cy="240688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="" xmlns:a16="http://schemas.microsoft.com/office/drawing/2014/main" id="{474C35DA-31DE-309C-F205-541813D224F1}"/>
              </a:ext>
            </a:extLst>
          </p:cNvPr>
          <p:cNvSpPr/>
          <p:nvPr/>
        </p:nvSpPr>
        <p:spPr>
          <a:xfrm>
            <a:off x="627016" y="1401548"/>
            <a:ext cx="2780405" cy="240688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="" xmlns:a16="http://schemas.microsoft.com/office/drawing/2014/main" id="{AAE095AC-081E-33A2-FDBB-98B052165558}"/>
              </a:ext>
            </a:extLst>
          </p:cNvPr>
          <p:cNvSpPr/>
          <p:nvPr/>
        </p:nvSpPr>
        <p:spPr>
          <a:xfrm>
            <a:off x="5795703" y="1401548"/>
            <a:ext cx="3991893" cy="240688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788C38C7-4DE5-24AC-7622-658BB16B4123}"/>
              </a:ext>
            </a:extLst>
          </p:cNvPr>
          <p:cNvSpPr/>
          <p:nvPr/>
        </p:nvSpPr>
        <p:spPr>
          <a:xfrm>
            <a:off x="4220619" y="3919793"/>
            <a:ext cx="2726172" cy="2388029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D53A4B05-5996-A019-A76C-03C280C9327F}"/>
              </a:ext>
            </a:extLst>
          </p:cNvPr>
          <p:cNvSpPr/>
          <p:nvPr/>
        </p:nvSpPr>
        <p:spPr>
          <a:xfrm>
            <a:off x="7061424" y="3919793"/>
            <a:ext cx="2726172" cy="2388029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A1BBFC5A-DE30-051C-FEEB-53A884C8CC68}"/>
              </a:ext>
            </a:extLst>
          </p:cNvPr>
          <p:cNvSpPr txBox="1"/>
          <p:nvPr/>
        </p:nvSpPr>
        <p:spPr>
          <a:xfrm>
            <a:off x="853369" y="1584501"/>
            <a:ext cx="1740850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ИНФОРМАЦИОННАЯ              И КОНСУЛЬТАЦИОННАЯ ПОДДЕРЖКА ПРЕДПРИНИМАТЕЛЕЙ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F5029D8E-6FA5-39F6-980B-E624E0847E5F}"/>
              </a:ext>
            </a:extLst>
          </p:cNvPr>
          <p:cNvSpPr txBox="1"/>
          <p:nvPr/>
        </p:nvSpPr>
        <p:spPr>
          <a:xfrm>
            <a:off x="3762826" y="1584501"/>
            <a:ext cx="141698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СРОКОВ ПРОЦЕДУР,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ПОЛУЧЕНИЯ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ПЛОЩАДКИ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A5B46850-A2F4-926B-117B-28D7665D8D86}"/>
              </a:ext>
            </a:extLst>
          </p:cNvPr>
          <p:cNvSpPr txBox="1"/>
          <p:nvPr/>
        </p:nvSpPr>
        <p:spPr>
          <a:xfrm>
            <a:off x="853311" y="4128458"/>
            <a:ext cx="1740906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УМЕНЬШЕНИЕ КОЛИЧЕСТВА БЮРОКРАТИЧЕСКИХ ПРОЦЕДУР                           ДЛЯ ПОЛУЧЕНИЯ МЕР ПОДДЕРЖКИ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8BED9D75-83DC-7DB1-D63D-8AE176B201FF}"/>
              </a:ext>
            </a:extLst>
          </p:cNvPr>
          <p:cNvSpPr txBox="1"/>
          <p:nvPr/>
        </p:nvSpPr>
        <p:spPr>
          <a:xfrm>
            <a:off x="4462487" y="4135854"/>
            <a:ext cx="164767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ПЕРЕНОС ПРОЦЕДУР               В ЭЛЕКТРОННЫЙ ВИД                          ДЛЯ СОКРАЩЕНИЯ ВРЕМЕННЫХ ИЗДЕРЖЕК 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B7EE8951-3C5B-0C8C-FB1D-B73F3B4B4824}"/>
              </a:ext>
            </a:extLst>
          </p:cNvPr>
          <p:cNvSpPr txBox="1"/>
          <p:nvPr/>
        </p:nvSpPr>
        <p:spPr>
          <a:xfrm>
            <a:off x="6027053" y="1576660"/>
            <a:ext cx="186388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ПРОЕКТНОГО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ОФИСА, КОТОРЫЙ БУДЕТ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ЗАНИМАТЬСЯ ОЦЕНКОЙ И ПРОРАБОТКОЙ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 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6BFBFDEB-7CB0-167B-22EE-584ADCCB8AF2}"/>
              </a:ext>
            </a:extLst>
          </p:cNvPr>
          <p:cNvSpPr txBox="1"/>
          <p:nvPr/>
        </p:nvSpPr>
        <p:spPr>
          <a:xfrm>
            <a:off x="7287979" y="4135855"/>
            <a:ext cx="16725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НАЛОГОВЫХ СТАВОК ДЛЯ МСП</a:t>
            </a:r>
          </a:p>
        </p:txBody>
      </p:sp>
      <p:pic>
        <p:nvPicPr>
          <p:cNvPr id="113" name="Рисунок 112" descr="Пузырь с сообщением чата со сплошной заливкой">
            <a:extLst>
              <a:ext uri="{FF2B5EF4-FFF2-40B4-BE49-F238E27FC236}">
                <a16:creationId xmlns="" xmlns:a16="http://schemas.microsoft.com/office/drawing/2014/main" id="{6FF3168F-26EC-2BD5-8CA9-3F1917E5B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95217" y="1554054"/>
            <a:ext cx="360000" cy="360000"/>
          </a:xfrm>
          <a:prstGeom prst="rect">
            <a:avLst/>
          </a:prstGeom>
        </p:spPr>
      </p:pic>
      <p:pic>
        <p:nvPicPr>
          <p:cNvPr id="114" name="Рисунок 113" descr="Включенный свет со сплошной заливкой">
            <a:extLst>
              <a:ext uri="{FF2B5EF4-FFF2-40B4-BE49-F238E27FC236}">
                <a16:creationId xmlns="" xmlns:a16="http://schemas.microsoft.com/office/drawing/2014/main" id="{A507D0C6-6F19-CAC5-87C3-03E2DD67C0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3785" y="1554054"/>
            <a:ext cx="360000" cy="360000"/>
          </a:xfrm>
          <a:prstGeom prst="rect">
            <a:avLst/>
          </a:prstGeom>
        </p:spPr>
      </p:pic>
      <p:pic>
        <p:nvPicPr>
          <p:cNvPr id="115" name="Рисунок 114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="" xmlns:a16="http://schemas.microsoft.com/office/drawing/2014/main" id="{16B02601-C0C0-44A1-68D7-F77C9BE39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91808" y="4095217"/>
            <a:ext cx="360000" cy="360000"/>
          </a:xfrm>
          <a:prstGeom prst="rect">
            <a:avLst/>
          </a:prstGeom>
        </p:spPr>
      </p:pic>
      <p:pic>
        <p:nvPicPr>
          <p:cNvPr id="120" name="Рисунок 119" descr="Секундомер 25% со сплошной заливкой">
            <a:extLst>
              <a:ext uri="{FF2B5EF4-FFF2-40B4-BE49-F238E27FC236}">
                <a16:creationId xmlns="" xmlns:a16="http://schemas.microsoft.com/office/drawing/2014/main" id="{C1CF9739-4EC1-F0B1-CCD2-2CE85E7B24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0435" y="4095217"/>
            <a:ext cx="360000" cy="360000"/>
          </a:xfrm>
          <a:prstGeom prst="rect">
            <a:avLst/>
          </a:prstGeom>
        </p:spPr>
      </p:pic>
      <p:pic>
        <p:nvPicPr>
          <p:cNvPr id="122" name="Рисунок 121" descr="Секундомер 25% со сплошной заливкой">
            <a:extLst>
              <a:ext uri="{FF2B5EF4-FFF2-40B4-BE49-F238E27FC236}">
                <a16:creationId xmlns="" xmlns:a16="http://schemas.microsoft.com/office/drawing/2014/main" id="{3ABCC45C-9288-4DDA-1F0D-140CBB2322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180039" y="1554054"/>
            <a:ext cx="360000" cy="360000"/>
          </a:xfrm>
          <a:prstGeom prst="rect">
            <a:avLst/>
          </a:prstGeom>
        </p:spPr>
      </p:pic>
      <p:pic>
        <p:nvPicPr>
          <p:cNvPr id="125" name="Рисунок 124" descr="Диаграмма с тенденцией спада со сплошной заливкой">
            <a:extLst>
              <a:ext uri="{FF2B5EF4-FFF2-40B4-BE49-F238E27FC236}">
                <a16:creationId xmlns="" xmlns:a16="http://schemas.microsoft.com/office/drawing/2014/main" id="{DEDD0709-CCD1-79B5-EB24-340104B7E5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280720" y="4085532"/>
            <a:ext cx="360000" cy="360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00" y="6564764"/>
            <a:ext cx="7383463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01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289754" y="1429319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>
            <a:off x="5535563" y="1668576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1045" y="2263735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="" xmlns:a16="http://schemas.microsoft.com/office/drawing/2014/main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1045" y="2548327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5534656" y="2284487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Новиков Юрий Александрович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627016" y="1429319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34C27CBF-BE07-07F1-AC06-BD6A89B9C6B3}"/>
              </a:ext>
            </a:extLst>
          </p:cNvPr>
          <p:cNvSpPr txBox="1"/>
          <p:nvPr/>
        </p:nvSpPr>
        <p:spPr>
          <a:xfrm>
            <a:off x="872824" y="1668575"/>
            <a:ext cx="30616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 Зейского муниципального округа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=""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2263735"/>
            <a:ext cx="180000" cy="180000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2263735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=""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2F2B9486-26DF-374A-FFFA-6392A5B5FAA8}"/>
              </a:ext>
            </a:extLst>
          </p:cNvPr>
          <p:cNvSpPr txBox="1"/>
          <p:nvPr/>
        </p:nvSpPr>
        <p:spPr>
          <a:xfrm>
            <a:off x="1156815" y="2284487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Г.Зея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ул.Народная,28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3493769" y="228448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41658 5-15-80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EB2D7B61-649A-1419-25DD-524D69E49D41}"/>
              </a:ext>
            </a:extLst>
          </p:cNvPr>
          <p:cNvSpPr txBox="1"/>
          <p:nvPr/>
        </p:nvSpPr>
        <p:spPr>
          <a:xfrm>
            <a:off x="8156505" y="2266393"/>
            <a:ext cx="13436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41658 5-15-80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872259" y="3337361"/>
            <a:ext cx="408074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ВАШЕГО МУНИЦИПАЛИТЕТА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872260" y="5011610"/>
            <a:ext cx="433220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(НАИМЕНОВАНИЕ ОРГАНИЗАЦИИИ)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534655" y="2580849"/>
            <a:ext cx="209572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главы Зейского муниципального округа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=""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3932519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3932519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4217111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E506FE83-E43F-D5FE-C569-AAFD741095BB}"/>
              </a:ext>
            </a:extLst>
          </p:cNvPr>
          <p:cNvSpPr txBox="1"/>
          <p:nvPr/>
        </p:nvSpPr>
        <p:spPr>
          <a:xfrm>
            <a:off x="1156815" y="3953271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адрес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493769" y="3953271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…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493769" y="4243851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почта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=""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561223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=""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589683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156815" y="5632990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адрес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3493769" y="563299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…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3493769" y="592357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почта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718724" y="3257519"/>
            <a:ext cx="4497842" cy="1535862"/>
          </a:xfrm>
          <a:prstGeom prst="roundRect">
            <a:avLst>
              <a:gd name="adj" fmla="val 19913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x-none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8B2905DD-B764-4690-38FB-2431D9518D7C}"/>
              </a:ext>
            </a:extLst>
          </p:cNvPr>
          <p:cNvSpPr txBox="1"/>
          <p:nvPr/>
        </p:nvSpPr>
        <p:spPr>
          <a:xfrm>
            <a:off x="875105" y="3364363"/>
            <a:ext cx="433220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(«МОЙ БИЗНЕС»</a:t>
            </a:r>
            <a:endParaRPr kumimoji="0" lang="x-none" sz="11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D1CF503-7447-E298-2516-E4BD72457399}"/>
              </a:ext>
            </a:extLst>
          </p:cNvPr>
          <p:cNvSpPr txBox="1"/>
          <p:nvPr/>
        </p:nvSpPr>
        <p:spPr>
          <a:xfrm>
            <a:off x="872259" y="4103020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г. Благовещенск, ул. Амурская, д. 38</a:t>
            </a:r>
            <a:endParaRPr kumimoji="0" lang="x-none" sz="9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Рисунок 51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074998" y="4076153"/>
            <a:ext cx="180000" cy="18000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7E94770E-689F-2C9E-757E-15C8471B1841}"/>
              </a:ext>
            </a:extLst>
          </p:cNvPr>
          <p:cNvSpPr txBox="1"/>
          <p:nvPr/>
        </p:nvSpPr>
        <p:spPr>
          <a:xfrm>
            <a:off x="3493769" y="4103020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( 46162)  7-26-46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Конверт со сплошной заливкой">
            <a:extLst>
              <a:ext uri="{FF2B5EF4-FFF2-40B4-BE49-F238E27FC236}">
                <a16:creationId xmlns:a16="http://schemas.microsoft.com/office/drawing/2014/main" xmlns="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140341" y="4382350"/>
            <a:ext cx="180000" cy="1800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B5340265-A72B-D72A-4088-C5E5C7971A51}"/>
              </a:ext>
            </a:extLst>
          </p:cNvPr>
          <p:cNvSpPr txBox="1"/>
          <p:nvPr/>
        </p:nvSpPr>
        <p:spPr>
          <a:xfrm>
            <a:off x="3496615" y="4384393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amurfond@mail.ru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3467608" y="2594578"/>
            <a:ext cx="12092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info@admzr.ru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EB2D7B61-649A-1419-25DD-524D69E49D41}"/>
              </a:ext>
            </a:extLst>
          </p:cNvPr>
          <p:cNvSpPr txBox="1"/>
          <p:nvPr/>
        </p:nvSpPr>
        <p:spPr>
          <a:xfrm>
            <a:off x="8156504" y="2594578"/>
            <a:ext cx="13436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info@admzr.ru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=""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634136" y="1256555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5" b="18455"/>
          <a:stretch/>
        </p:blipFill>
        <p:spPr bwMode="auto">
          <a:xfrm>
            <a:off x="627015" y="1256555"/>
            <a:ext cx="6888720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ПРИЛОЖЕНИЯ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136" y="1256555"/>
            <a:ext cx="2157413" cy="312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5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7" y="163628"/>
            <a:ext cx="143717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и задачи проекта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21632067-8B6B-CECC-DDDA-2F9ED39322B9}"/>
              </a:ext>
            </a:extLst>
          </p:cNvPr>
          <p:cNvSpPr/>
          <p:nvPr/>
        </p:nvSpPr>
        <p:spPr>
          <a:xfrm>
            <a:off x="627016" y="1401547"/>
            <a:ext cx="3991893" cy="4906275"/>
          </a:xfrm>
          <a:prstGeom prst="roundRect">
            <a:avLst>
              <a:gd name="adj" fmla="val 6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C0916C06-66A9-22F7-6A52-CB938901B687}"/>
              </a:ext>
            </a:extLst>
          </p:cNvPr>
          <p:cNvSpPr/>
          <p:nvPr/>
        </p:nvSpPr>
        <p:spPr>
          <a:xfrm>
            <a:off x="4756798" y="1401546"/>
            <a:ext cx="5012878" cy="4906276"/>
          </a:xfrm>
          <a:prstGeom prst="roundRect">
            <a:avLst>
              <a:gd name="adj" fmla="val 521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47ED24C-D8D0-A80E-A0FE-282737A06C44}"/>
              </a:ext>
            </a:extLst>
          </p:cNvPr>
          <p:cNvSpPr txBox="1"/>
          <p:nvPr/>
        </p:nvSpPr>
        <p:spPr>
          <a:xfrm>
            <a:off x="4724507" y="1638619"/>
            <a:ext cx="50451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ПРОЕКТА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BBCD70BD-8132-712C-2A2C-585AA87BA803}"/>
              </a:ext>
            </a:extLst>
          </p:cNvPr>
          <p:cNvSpPr/>
          <p:nvPr/>
        </p:nvSpPr>
        <p:spPr>
          <a:xfrm>
            <a:off x="5001228" y="2024971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6582BA7-BEE5-EFBC-2C91-8442D7AB5CBB}"/>
              </a:ext>
            </a:extLst>
          </p:cNvPr>
          <p:cNvSpPr txBox="1"/>
          <p:nvPr/>
        </p:nvSpPr>
        <p:spPr>
          <a:xfrm>
            <a:off x="5181136" y="2218042"/>
            <a:ext cx="341733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Вовлечь в процесс разработки инвестиционных профилей заинтересованные стороны 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C569962C-8F01-E53C-68E0-CC419E1F2AAA}"/>
              </a:ext>
            </a:extLst>
          </p:cNvPr>
          <p:cNvSpPr/>
          <p:nvPr/>
        </p:nvSpPr>
        <p:spPr>
          <a:xfrm>
            <a:off x="5001228" y="2853852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0436F2B5-5C1C-38E0-CD50-B5491A0A5807}"/>
              </a:ext>
            </a:extLst>
          </p:cNvPr>
          <p:cNvSpPr/>
          <p:nvPr/>
        </p:nvSpPr>
        <p:spPr>
          <a:xfrm>
            <a:off x="5001228" y="3682733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64934316-2A36-36A3-C153-DF90A6CD458C}"/>
              </a:ext>
            </a:extLst>
          </p:cNvPr>
          <p:cNvSpPr/>
          <p:nvPr/>
        </p:nvSpPr>
        <p:spPr>
          <a:xfrm>
            <a:off x="5001228" y="4511614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36946367-F70F-B894-7BA4-8994042D3A97}"/>
              </a:ext>
            </a:extLst>
          </p:cNvPr>
          <p:cNvSpPr/>
          <p:nvPr/>
        </p:nvSpPr>
        <p:spPr>
          <a:xfrm>
            <a:off x="5001228" y="5340497"/>
            <a:ext cx="4546800" cy="720000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0018CBB-2DAF-DDDB-9525-11C7AC1A1E61}"/>
              </a:ext>
            </a:extLst>
          </p:cNvPr>
          <p:cNvSpPr txBox="1"/>
          <p:nvPr/>
        </p:nvSpPr>
        <p:spPr>
          <a:xfrm>
            <a:off x="5181135" y="3038632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наиболее перспективные инвестиционные проекты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01197C2-8543-04F7-253F-5AC791FBE756}"/>
              </a:ext>
            </a:extLst>
          </p:cNvPr>
          <p:cNvSpPr txBox="1"/>
          <p:nvPr/>
        </p:nvSpPr>
        <p:spPr>
          <a:xfrm>
            <a:off x="5181135" y="3873621"/>
            <a:ext cx="34173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Выбрать приоритетные направления инвестиционного развития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52A630D-AD58-B3A1-C06F-A08C9FFDDC5F}"/>
              </a:ext>
            </a:extLst>
          </p:cNvPr>
          <p:cNvSpPr txBox="1"/>
          <p:nvPr/>
        </p:nvSpPr>
        <p:spPr>
          <a:xfrm>
            <a:off x="5181134" y="4702504"/>
            <a:ext cx="37269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Выработать рекомендации по улучшению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инвестиционной привлекательности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ACE31FB-E998-F3D6-E41E-D537FD8CE811}"/>
              </a:ext>
            </a:extLst>
          </p:cNvPr>
          <p:cNvSpPr txBox="1"/>
          <p:nvPr/>
        </p:nvSpPr>
        <p:spPr>
          <a:xfrm>
            <a:off x="5181135" y="5531053"/>
            <a:ext cx="279890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Определить потенциальных стейкхолдеров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ED8EA3B-BFDB-2A7C-65CE-2D1686F7B4BB}"/>
              </a:ext>
            </a:extLst>
          </p:cNvPr>
          <p:cNvSpPr txBox="1"/>
          <p:nvPr/>
        </p:nvSpPr>
        <p:spPr>
          <a:xfrm>
            <a:off x="874407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2AB71AED-6EBA-39ED-7131-75B3405E2009}"/>
              </a:ext>
            </a:extLst>
          </p:cNvPr>
          <p:cNvSpPr txBox="1"/>
          <p:nvPr/>
        </p:nvSpPr>
        <p:spPr>
          <a:xfrm>
            <a:off x="874405" y="2306182"/>
            <a:ext cx="269835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УЛУЧШЕНИЕ ИНВЕСТИЦИОННОГО КЛИМАТА В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ЗЕЙСКОМ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МУНИЦИПАЛЬНОМ ОКРУГЕ                            ДЛЯ УВЕЛИЧЕНИЯ ПОТОКА ЧАСТНЫХ ИНВЕСТИЦИИ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 descr="В яблочко со сплошной заливкой">
            <a:extLst>
              <a:ext uri="{FF2B5EF4-FFF2-40B4-BE49-F238E27FC236}">
                <a16:creationId xmlns="" xmlns:a16="http://schemas.microsoft.com/office/drawing/2014/main" id="{C5223B8D-A658-AC61-BC22-81182E92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2231" y="1638617"/>
            <a:ext cx="360000" cy="360000"/>
          </a:xfrm>
          <a:prstGeom prst="rect">
            <a:avLst/>
          </a:prstGeom>
        </p:spPr>
      </p:pic>
      <p:pic>
        <p:nvPicPr>
          <p:cNvPr id="47" name="Рисунок 46" descr="Линейчатая диаграмма со сплошной заливкой">
            <a:extLst>
              <a:ext uri="{FF2B5EF4-FFF2-40B4-BE49-F238E27FC236}">
                <a16:creationId xmlns="" xmlns:a16="http://schemas.microsoft.com/office/drawing/2014/main" id="{F7695287-FEBE-E10C-0F82-16ED8046E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57161" y="3027909"/>
            <a:ext cx="360000" cy="360000"/>
          </a:xfrm>
          <a:prstGeom prst="rect">
            <a:avLst/>
          </a:prstGeom>
        </p:spPr>
      </p:pic>
      <p:pic>
        <p:nvPicPr>
          <p:cNvPr id="48" name="Рисунок 47" descr="Переместить со сплошной заливкой">
            <a:extLst>
              <a:ext uri="{FF2B5EF4-FFF2-40B4-BE49-F238E27FC236}">
                <a16:creationId xmlns="" xmlns:a16="http://schemas.microsoft.com/office/drawing/2014/main" id="{1D163E46-56AE-0787-9A7F-860B5ACA0E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57161" y="3864973"/>
            <a:ext cx="360000" cy="360000"/>
          </a:xfrm>
          <a:prstGeom prst="rect">
            <a:avLst/>
          </a:prstGeom>
        </p:spPr>
      </p:pic>
      <p:pic>
        <p:nvPicPr>
          <p:cNvPr id="49" name="Рисунок 48" descr="Целевая аудитория со сплошной заливкой">
            <a:extLst>
              <a:ext uri="{FF2B5EF4-FFF2-40B4-BE49-F238E27FC236}">
                <a16:creationId xmlns="" xmlns:a16="http://schemas.microsoft.com/office/drawing/2014/main" id="{A0F746DC-C1D4-E563-0179-7F09629BF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57161" y="5520330"/>
            <a:ext cx="360000" cy="360000"/>
          </a:xfrm>
          <a:prstGeom prst="rect">
            <a:avLst/>
          </a:prstGeom>
        </p:spPr>
      </p:pic>
      <p:pic>
        <p:nvPicPr>
          <p:cNvPr id="51" name="Рисунок 50" descr="Мишень со сплошной заливкой">
            <a:extLst>
              <a:ext uri="{FF2B5EF4-FFF2-40B4-BE49-F238E27FC236}">
                <a16:creationId xmlns="" xmlns:a16="http://schemas.microsoft.com/office/drawing/2014/main" id="{D6AC9857-010C-5B7B-3518-1049205D9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57161" y="2205313"/>
            <a:ext cx="360000" cy="360000"/>
          </a:xfrm>
          <a:prstGeom prst="rect">
            <a:avLst/>
          </a:prstGeom>
        </p:spPr>
      </p:pic>
      <p:pic>
        <p:nvPicPr>
          <p:cNvPr id="53" name="Рисунок 52" descr="Документ со сплошной заливкой">
            <a:extLst>
              <a:ext uri="{FF2B5EF4-FFF2-40B4-BE49-F238E27FC236}">
                <a16:creationId xmlns="" xmlns:a16="http://schemas.microsoft.com/office/drawing/2014/main" id="{4EA49418-3DF4-08F4-73BF-1C3DE1F508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57161" y="4695497"/>
            <a:ext cx="360000" cy="360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2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49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CC864A68-2B3B-171C-EA5F-BD6100359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/>
        </p:blipFill>
        <p:spPr>
          <a:xfrm>
            <a:off x="3723247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362DE3EF-92F1-3DE0-AB7F-29BDCCA9BC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81947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7" y="1401547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4300D639-C904-69D7-B559-6526BBD8BF22}"/>
              </a:ext>
            </a:extLst>
          </p:cNvPr>
          <p:cNvSpPr/>
          <p:nvPr/>
        </p:nvSpPr>
        <p:spPr>
          <a:xfrm>
            <a:off x="6819476" y="1400484"/>
            <a:ext cx="2951999" cy="775597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ПРЕДЛОЖЕНИЯ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ДАЛЬНЕЙШЕМУ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РАЗВИТИЮ ОКРУГА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401298B0-D3C5-1AF2-E821-0BAA8B7488A9}"/>
              </a:ext>
            </a:extLst>
          </p:cNvPr>
          <p:cNvSpPr/>
          <p:nvPr/>
        </p:nvSpPr>
        <p:spPr>
          <a:xfrm>
            <a:off x="3723247" y="1400482"/>
            <a:ext cx="2951999" cy="775598"/>
          </a:xfrm>
          <a:prstGeom prst="roundRect">
            <a:avLst>
              <a:gd name="adj" fmla="val 3302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9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>
            <a:extLst>
              <a:ext uri="{FF2B5EF4-FFF2-40B4-BE49-F238E27FC236}">
                <a16:creationId xmlns="" xmlns:a16="http://schemas.microsoft.com/office/drawing/2014/main" id="{9244ACF3-07CE-8C48-5C7B-F36EF4713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9399" r="11617"/>
          <a:stretch/>
        </p:blipFill>
        <p:spPr>
          <a:xfrm>
            <a:off x="627017" y="2289849"/>
            <a:ext cx="2951999" cy="4019039"/>
          </a:xfrm>
          <a:custGeom>
            <a:avLst/>
            <a:gdLst>
              <a:gd name="connsiteX0" fmla="*/ 254551 w 2951999"/>
              <a:gd name="connsiteY0" fmla="*/ 0 h 4019039"/>
              <a:gd name="connsiteX1" fmla="*/ 2697448 w 2951999"/>
              <a:gd name="connsiteY1" fmla="*/ 0 h 4019039"/>
              <a:gd name="connsiteX2" fmla="*/ 2951999 w 2951999"/>
              <a:gd name="connsiteY2" fmla="*/ 254551 h 4019039"/>
              <a:gd name="connsiteX3" fmla="*/ 2951999 w 2951999"/>
              <a:gd name="connsiteY3" fmla="*/ 3764488 h 4019039"/>
              <a:gd name="connsiteX4" fmla="*/ 2697448 w 2951999"/>
              <a:gd name="connsiteY4" fmla="*/ 4019039 h 4019039"/>
              <a:gd name="connsiteX5" fmla="*/ 254551 w 2951999"/>
              <a:gd name="connsiteY5" fmla="*/ 4019039 h 4019039"/>
              <a:gd name="connsiteX6" fmla="*/ 0 w 2951999"/>
              <a:gd name="connsiteY6" fmla="*/ 3764488 h 4019039"/>
              <a:gd name="connsiteX7" fmla="*/ 0 w 2951999"/>
              <a:gd name="connsiteY7" fmla="*/ 254551 h 4019039"/>
              <a:gd name="connsiteX8" fmla="*/ 254551 w 2951999"/>
              <a:gd name="connsiteY8" fmla="*/ 0 h 40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19039">
                <a:moveTo>
                  <a:pt x="254551" y="0"/>
                </a:moveTo>
                <a:lnTo>
                  <a:pt x="2697448" y="0"/>
                </a:lnTo>
                <a:cubicBezTo>
                  <a:pt x="2838033" y="0"/>
                  <a:pt x="2951999" y="113966"/>
                  <a:pt x="2951999" y="254551"/>
                </a:cubicBezTo>
                <a:lnTo>
                  <a:pt x="2951999" y="3764488"/>
                </a:lnTo>
                <a:cubicBezTo>
                  <a:pt x="2951999" y="3905073"/>
                  <a:pt x="2838033" y="4019039"/>
                  <a:pt x="2697448" y="4019039"/>
                </a:cubicBezTo>
                <a:lnTo>
                  <a:pt x="254551" y="4019039"/>
                </a:lnTo>
                <a:cubicBezTo>
                  <a:pt x="113966" y="4019039"/>
                  <a:pt x="0" y="3905073"/>
                  <a:pt x="0" y="3764488"/>
                </a:cubicBezTo>
                <a:lnTo>
                  <a:pt x="0" y="254551"/>
                </a:lnTo>
                <a:cubicBezTo>
                  <a:pt x="0" y="113966"/>
                  <a:pt x="113966" y="0"/>
                  <a:pt x="254551" y="0"/>
                </a:cubicBezTo>
                <a:close/>
              </a:path>
            </a:pathLst>
          </a:cu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7" y="1401547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СБОР 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7" y="1401547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ОТКРЫТЫХ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ИСТОЧНИКОВ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Данные официальной статистики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Амурстат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Исследования, статьи,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рейтинги и прочие работы на тему инвестиционной и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привлекательности авторитетных издании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(Б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l, 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ТеДо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Kept, VC,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АСИ) 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77CFE7E1-B630-D3F0-43DC-C599BF4D6A9C}"/>
              </a:ext>
            </a:extLst>
          </p:cNvPr>
          <p:cNvSpPr/>
          <p:nvPr/>
        </p:nvSpPr>
        <p:spPr>
          <a:xfrm>
            <a:off x="3716905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Зейского МО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275B563B-C26F-02B6-8075-06E4EB4AEDA4}"/>
              </a:ext>
            </a:extLst>
          </p:cNvPr>
          <p:cNvSpPr/>
          <p:nvPr/>
        </p:nvSpPr>
        <p:spPr>
          <a:xfrm>
            <a:off x="3716905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Интернет сообщества                  местного населения в популярных социальных сетях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Вконтакте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Одноклассники) </a:t>
            </a: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=""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pic>
        <p:nvPicPr>
          <p:cNvPr id="62" name="Рисунок 61" descr="Лупа со сплошной заливкой">
            <a:extLst>
              <a:ext uri="{FF2B5EF4-FFF2-40B4-BE49-F238E27FC236}">
                <a16:creationId xmlns="" xmlns:a16="http://schemas.microsoft.com/office/drawing/2014/main" id="{567F4B8D-A5A4-4CCB-05A8-3685E85476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pic>
        <p:nvPicPr>
          <p:cNvPr id="66" name="Рисунок 65" descr="Интернет со сплошной заливкой">
            <a:extLst>
              <a:ext uri="{FF2B5EF4-FFF2-40B4-BE49-F238E27FC236}">
                <a16:creationId xmlns="" xmlns:a16="http://schemas.microsoft.com/office/drawing/2014/main" id="{C829C64A-EC90-6E62-8E6B-B5C47D149E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2409" y="4935850"/>
            <a:ext cx="360000" cy="360000"/>
          </a:xfrm>
          <a:prstGeom prst="rect">
            <a:avLst/>
          </a:prstGeom>
        </p:spPr>
      </p:pic>
      <p:pic>
        <p:nvPicPr>
          <p:cNvPr id="72" name="Рисунок 71" descr="Ноутбук со сплошной заливкой">
            <a:extLst>
              <a:ext uri="{FF2B5EF4-FFF2-40B4-BE49-F238E27FC236}">
                <a16:creationId xmlns="" xmlns:a16="http://schemas.microsoft.com/office/drawing/2014/main" id="{9EF7A1AE-5B19-FBF1-8D85-E2776D9877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2409" y="4112891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8" y="1401547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НАПРЯМУЮ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ПРЕДСТАВИТЕЛЕЙ БИЗНЕСА                      И МУНИЦИПАЛИТЕТА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46C7D380-99BD-0395-8672-0EACA67DC888}"/>
              </a:ext>
            </a:extLst>
          </p:cNvPr>
          <p:cNvSpPr/>
          <p:nvPr/>
        </p:nvSpPr>
        <p:spPr>
          <a:xfrm>
            <a:off x="6821197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Онлайн-опрос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местных компаний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7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Запрос социально-экономических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показателеи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у представителей</a:t>
            </a:r>
            <a:endParaRPr kumimoji="0" lang="en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7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муниципалитета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8EF62D1D-54BD-ACBC-192A-A9D14FEA8C41}"/>
              </a:ext>
            </a:extLst>
          </p:cNvPr>
          <p:cNvSpPr/>
          <p:nvPr/>
        </p:nvSpPr>
        <p:spPr>
          <a:xfrm>
            <a:off x="6821197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Очное интервью с представителями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крупнейших компаний</a:t>
            </a:r>
            <a:r>
              <a:rPr kumimoji="0" lang="en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4" name="Рисунок 83" descr="Презентация с линейчатой диаграммой со сплошной заливкой">
            <a:extLst>
              <a:ext uri="{FF2B5EF4-FFF2-40B4-BE49-F238E27FC236}">
                <a16:creationId xmlns="" xmlns:a16="http://schemas.microsoft.com/office/drawing/2014/main" id="{2D809761-295D-EBD4-59C5-EC9F8D7F5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6700" y="2482560"/>
            <a:ext cx="360000" cy="360000"/>
          </a:xfrm>
          <a:prstGeom prst="rect">
            <a:avLst/>
          </a:prstGeom>
        </p:spPr>
      </p:pic>
      <p:pic>
        <p:nvPicPr>
          <p:cNvPr id="89" name="Рисунок 88" descr="Пузырь с сообщением чата со сплошной заливкой">
            <a:extLst>
              <a:ext uri="{FF2B5EF4-FFF2-40B4-BE49-F238E27FC236}">
                <a16:creationId xmlns="" xmlns:a16="http://schemas.microsoft.com/office/drawing/2014/main" id="{28172983-00C4-9D74-705B-BCF140DF04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43785" y="4941785"/>
            <a:ext cx="360000" cy="360000"/>
          </a:xfrm>
          <a:prstGeom prst="rect">
            <a:avLst/>
          </a:prstGeom>
        </p:spPr>
      </p:pic>
      <p:pic>
        <p:nvPicPr>
          <p:cNvPr id="93" name="Рисунок 92" descr="Пузырь с сообщением чата со сплошной заливкой">
            <a:extLst>
              <a:ext uri="{FF2B5EF4-FFF2-40B4-BE49-F238E27FC236}">
                <a16:creationId xmlns="" xmlns:a16="http://schemas.microsoft.com/office/drawing/2014/main" id="{7BCEDE66-9EB8-B2E9-C1F3-BC5216C55F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40199" y="4117566"/>
            <a:ext cx="360000" cy="360000"/>
          </a:xfrm>
          <a:prstGeom prst="rect">
            <a:avLst/>
          </a:prstGeom>
        </p:spPr>
      </p:pic>
      <p:pic>
        <p:nvPicPr>
          <p:cNvPr id="95" name="Рисунок 94" descr="Пузырь с сообщением чата со сплошной заливкой">
            <a:extLst>
              <a:ext uri="{FF2B5EF4-FFF2-40B4-BE49-F238E27FC236}">
                <a16:creationId xmlns="" xmlns:a16="http://schemas.microsoft.com/office/drawing/2014/main" id="{B00B3E86-8758-EC50-AB37-56362EAD97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40199" y="3313541"/>
            <a:ext cx="360000" cy="360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7" y="1401547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СОБРАННОЙ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ИНФОРМАЦИИ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7" y="1401547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МАТРИЦА </a:t>
            </a: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BSG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07862FD5-C117-B7DA-E9E8-55D65E534E5C}"/>
              </a:ext>
            </a:extLst>
          </p:cNvPr>
          <p:cNvSpPr/>
          <p:nvPr/>
        </p:nvSpPr>
        <p:spPr>
          <a:xfrm>
            <a:off x="3716905" y="5581968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Планирование действий администрации МО по поддержке отрасли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Важная часть стратегического планирования и развития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Адаптированный вариант классической матрицы БКГ* под анализ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77CFE7E1-B630-D3F0-43DC-C599BF4D6A9C}"/>
              </a:ext>
            </a:extLst>
          </p:cNvPr>
          <p:cNvSpPr/>
          <p:nvPr/>
        </p:nvSpPr>
        <p:spPr>
          <a:xfrm>
            <a:off x="3716905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отраслей экономики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275B563B-C26F-02B6-8075-06E4EB4AEDA4}"/>
              </a:ext>
            </a:extLst>
          </p:cNvPr>
          <p:cNvSpPr/>
          <p:nvPr/>
        </p:nvSpPr>
        <p:spPr>
          <a:xfrm>
            <a:off x="3716905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траекторий развития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отрасли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=""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pic>
        <p:nvPicPr>
          <p:cNvPr id="62" name="Рисунок 61" descr="Лупа со сплошной заливкой">
            <a:extLst>
              <a:ext uri="{FF2B5EF4-FFF2-40B4-BE49-F238E27FC236}">
                <a16:creationId xmlns="" xmlns:a16="http://schemas.microsoft.com/office/drawing/2014/main" id="{567F4B8D-A5A4-4CCB-05A8-3685E8547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42409" y="4116752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8" y="1401547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SW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ОТ-АНАЛИЗ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46C7D380-99BD-0395-8672-0EACA67DC888}"/>
              </a:ext>
            </a:extLst>
          </p:cNvPr>
          <p:cNvSpPr/>
          <p:nvPr/>
        </p:nvSpPr>
        <p:spPr>
          <a:xfrm>
            <a:off x="6821197" y="4760101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Нахождение влияния одних факторов на другие и какую выгоду МО может от них получить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7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Анализ внутренней и внешней среды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7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Разделения факторов на сильные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слабые стороны, возможности              и угрозы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8EF62D1D-54BD-ACBC-192A-A9D14FEA8C41}"/>
              </a:ext>
            </a:extLst>
          </p:cNvPr>
          <p:cNvSpPr/>
          <p:nvPr/>
        </p:nvSpPr>
        <p:spPr>
          <a:xfrm>
            <a:off x="6821197" y="3938234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факторов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0C8BED9-B458-1506-7EB6-E2F233804F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1746" r="19244"/>
          <a:stretch/>
        </p:blipFill>
        <p:spPr>
          <a:xfrm>
            <a:off x="633626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09B87F07-F81C-9291-428A-34CE6C689DDF}"/>
              </a:ext>
            </a:extLst>
          </p:cNvPr>
          <p:cNvSpPr/>
          <p:nvPr/>
        </p:nvSpPr>
        <p:spPr>
          <a:xfrm>
            <a:off x="6821197" y="5581968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стратегии           </a:t>
            </a: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для укрепления позиций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Банк со сплошной заливкой">
            <a:extLst>
              <a:ext uri="{FF2B5EF4-FFF2-40B4-BE49-F238E27FC236}">
                <a16:creationId xmlns="" xmlns:a16="http://schemas.microsoft.com/office/drawing/2014/main" id="{B58655E3-EC16-6D7A-C57F-57A9E1BD31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42409" y="5761968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ользовательский интерфейс и взаимодействие с пользователем со сплошной заливкой">
            <a:extLst>
              <a:ext uri="{FF2B5EF4-FFF2-40B4-BE49-F238E27FC236}">
                <a16:creationId xmlns="" xmlns:a16="http://schemas.microsoft.com/office/drawing/2014/main" id="{24CEC0A6-3C8A-5315-28F1-9F7A27A0DB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3304303"/>
            <a:ext cx="360000" cy="360000"/>
          </a:xfrm>
          <a:prstGeom prst="rect">
            <a:avLst/>
          </a:prstGeom>
        </p:spPr>
      </p:pic>
      <p:pic>
        <p:nvPicPr>
          <p:cNvPr id="28" name="Рисунок 27" descr="Приблизить со сплошной заливкой">
            <a:extLst>
              <a:ext uri="{FF2B5EF4-FFF2-40B4-BE49-F238E27FC236}">
                <a16:creationId xmlns="" xmlns:a16="http://schemas.microsoft.com/office/drawing/2014/main" id="{F3BF6E43-B60A-AAEA-28AB-CE77530087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234825" y="4949109"/>
            <a:ext cx="360000" cy="360000"/>
          </a:xfrm>
          <a:prstGeom prst="rect">
            <a:avLst/>
          </a:prstGeom>
        </p:spPr>
      </p:pic>
      <p:pic>
        <p:nvPicPr>
          <p:cNvPr id="31" name="Рисунок 30" descr="Схема с ветвлением со сплошной заливкой">
            <a:extLst>
              <a:ext uri="{FF2B5EF4-FFF2-40B4-BE49-F238E27FC236}">
                <a16:creationId xmlns="" xmlns:a16="http://schemas.microsoft.com/office/drawing/2014/main" id="{BFB5F0C6-597A-C0BF-F9FB-F89BCF5102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42409" y="4949109"/>
            <a:ext cx="360000" cy="360000"/>
          </a:xfrm>
          <a:prstGeom prst="rect">
            <a:avLst/>
          </a:prstGeom>
        </p:spPr>
      </p:pic>
      <p:pic>
        <p:nvPicPr>
          <p:cNvPr id="34" name="Рисунок 33" descr="Контрольный список со сплошной заливкой">
            <a:extLst>
              <a:ext uri="{FF2B5EF4-FFF2-40B4-BE49-F238E27FC236}">
                <a16:creationId xmlns="" xmlns:a16="http://schemas.microsoft.com/office/drawing/2014/main" id="{859BB9BA-619E-5253-3F5C-CED4269DD11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47808" y="5759161"/>
            <a:ext cx="360000" cy="360000"/>
          </a:xfrm>
          <a:prstGeom prst="rect">
            <a:avLst/>
          </a:prstGeom>
        </p:spPr>
      </p:pic>
      <p:pic>
        <p:nvPicPr>
          <p:cNvPr id="36" name="Рисунок 35" descr="Значок &quot;Создать&quot; со сплошной заливкой">
            <a:extLst>
              <a:ext uri="{FF2B5EF4-FFF2-40B4-BE49-F238E27FC236}">
                <a16:creationId xmlns="" xmlns:a16="http://schemas.microsoft.com/office/drawing/2014/main" id="{782505D0-359D-4D95-666F-4FEF4126FB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247808" y="4126170"/>
            <a:ext cx="360000" cy="360000"/>
          </a:xfrm>
          <a:prstGeom prst="rect">
            <a:avLst/>
          </a:prstGeom>
        </p:spPr>
      </p:pic>
      <p:pic>
        <p:nvPicPr>
          <p:cNvPr id="39" name="Рисунок 38" descr="Запрещено со сплошной заливкой">
            <a:extLst>
              <a:ext uri="{FF2B5EF4-FFF2-40B4-BE49-F238E27FC236}">
                <a16:creationId xmlns="" xmlns:a16="http://schemas.microsoft.com/office/drawing/2014/main" id="{C4563211-A5C7-578C-64BA-76B4DA86F5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243785" y="2474021"/>
            <a:ext cx="360000" cy="360000"/>
          </a:xfrm>
          <a:prstGeom prst="rect">
            <a:avLst/>
          </a:prstGeom>
        </p:spPr>
      </p:pic>
      <p:pic>
        <p:nvPicPr>
          <p:cNvPr id="44" name="Рисунок 43" descr="Свернуть со сплошной заливкой">
            <a:extLst>
              <a:ext uri="{FF2B5EF4-FFF2-40B4-BE49-F238E27FC236}">
                <a16:creationId xmlns="" xmlns:a16="http://schemas.microsoft.com/office/drawing/2014/main" id="{39A652BC-7D1E-6C47-D5B2-AC7706CD62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243785" y="3296367"/>
            <a:ext cx="360000" cy="360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8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CE83EA66-D856-C29A-F49E-DD00E62185C1}"/>
              </a:ext>
            </a:extLst>
          </p:cNvPr>
          <p:cNvSpPr/>
          <p:nvPr/>
        </p:nvSpPr>
        <p:spPr>
          <a:xfrm>
            <a:off x="627017" y="1401547"/>
            <a:ext cx="2951999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B6D61C-1069-12A2-C2E4-5E3C479D3EC1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ИНВЕСТИЦИОННОГО ПРОФИЛЯ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10506CCE-1C66-7E04-F0FF-D2B0E883E661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BB4ECC46-599F-A9D4-6575-D06C2819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D2042479-2C8E-0E42-A066-D7A0471A5BD0}"/>
              </a:ext>
            </a:extLst>
          </p:cNvPr>
          <p:cNvSpPr/>
          <p:nvPr/>
        </p:nvSpPr>
        <p:spPr>
          <a:xfrm>
            <a:off x="3715187" y="1401547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C04E623-6A48-FFAD-9CC5-8201473937F7}"/>
              </a:ext>
            </a:extLst>
          </p:cNvPr>
          <p:cNvSpPr txBox="1"/>
          <p:nvPr/>
        </p:nvSpPr>
        <p:spPr>
          <a:xfrm>
            <a:off x="3710035" y="1622920"/>
            <a:ext cx="298968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ПРОЕКТОВ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7E3135-6C85-E5C6-0AE1-5EB6FA050E43}"/>
              </a:ext>
            </a:extLst>
          </p:cNvPr>
          <p:cNvSpPr txBox="1"/>
          <p:nvPr/>
        </p:nvSpPr>
        <p:spPr>
          <a:xfrm>
            <a:off x="6817611" y="1535429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ТЕКУЩИХ ПРОБЛЕМ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4DFCE1BB-8438-74A5-D76E-7A8CBE0A28FD}"/>
              </a:ext>
            </a:extLst>
          </p:cNvPr>
          <p:cNvSpPr/>
          <p:nvPr/>
        </p:nvSpPr>
        <p:spPr>
          <a:xfrm>
            <a:off x="3716905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Описание текущих проектов МО, которые реализуются и планируются к реализации как администрацией, так и бизнесом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18DE46D1-F8EA-37D3-7B6F-1DE5D9B0D646}"/>
              </a:ext>
            </a:extLst>
          </p:cNvPr>
          <p:cNvSpPr/>
          <p:nvPr/>
        </p:nvSpPr>
        <p:spPr>
          <a:xfrm>
            <a:off x="3716905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траектории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 потенциала развития МО </a:t>
            </a: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ближайшие годы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7" name="Рисунок 56" descr="Презентация с линейчатой диаграммой со сплошной заливкой">
            <a:extLst>
              <a:ext uri="{FF2B5EF4-FFF2-40B4-BE49-F238E27FC236}">
                <a16:creationId xmlns="" xmlns:a16="http://schemas.microsoft.com/office/drawing/2014/main" id="{0B386E1E-880F-C631-440B-46B59E55D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42409" y="2482560"/>
            <a:ext cx="360000" cy="360000"/>
          </a:xfrm>
          <a:prstGeom prst="rect">
            <a:avLst/>
          </a:prstGeom>
        </p:spPr>
      </p:pic>
      <p:sp>
        <p:nvSpPr>
          <p:cNvPr id="73" name="Скругленный прямоугольник 72">
            <a:extLst>
              <a:ext uri="{FF2B5EF4-FFF2-40B4-BE49-F238E27FC236}">
                <a16:creationId xmlns="" xmlns:a16="http://schemas.microsoft.com/office/drawing/2014/main" id="{C2C0B139-D6C5-D53C-CE5B-7C8D242C3009}"/>
              </a:ext>
            </a:extLst>
          </p:cNvPr>
          <p:cNvSpPr/>
          <p:nvPr/>
        </p:nvSpPr>
        <p:spPr>
          <a:xfrm>
            <a:off x="6819478" y="1401547"/>
            <a:ext cx="2968120" cy="775597"/>
          </a:xfrm>
          <a:prstGeom prst="roundRect">
            <a:avLst>
              <a:gd name="adj" fmla="val 3310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B40F73DF-F728-17B2-30B4-0328306369B7}"/>
              </a:ext>
            </a:extLst>
          </p:cNvPr>
          <p:cNvSpPr/>
          <p:nvPr/>
        </p:nvSpPr>
        <p:spPr>
          <a:xfrm>
            <a:off x="6821197" y="2294500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проблемных зон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слабых сторон МО 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CF29ABB5-1D66-1EBE-98B2-EF5997E06BA1}"/>
              </a:ext>
            </a:extLst>
          </p:cNvPr>
          <p:cNvSpPr/>
          <p:nvPr/>
        </p:nvSpPr>
        <p:spPr>
          <a:xfrm>
            <a:off x="6821197" y="3116367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предложений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улучшению текущей ситуации              в округе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C7979AA-DBC7-3E28-46F4-B1514A4FA3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B1C1E4">
                <a:tint val="45000"/>
                <a:satMod val="400000"/>
              </a:srgbClr>
            </a:duotone>
          </a:blip>
          <a:srcRect l="37218" t="290" r="21477" b="-290"/>
          <a:stretch/>
        </p:blipFill>
        <p:spPr>
          <a:xfrm>
            <a:off x="627017" y="2287721"/>
            <a:ext cx="2951999" cy="4020102"/>
          </a:xfrm>
          <a:custGeom>
            <a:avLst/>
            <a:gdLst>
              <a:gd name="connsiteX0" fmla="*/ 302668 w 2951999"/>
              <a:gd name="connsiteY0" fmla="*/ 0 h 4020102"/>
              <a:gd name="connsiteX1" fmla="*/ 2649331 w 2951999"/>
              <a:gd name="connsiteY1" fmla="*/ 0 h 4020102"/>
              <a:gd name="connsiteX2" fmla="*/ 2951999 w 2951999"/>
              <a:gd name="connsiteY2" fmla="*/ 302668 h 4020102"/>
              <a:gd name="connsiteX3" fmla="*/ 2951999 w 2951999"/>
              <a:gd name="connsiteY3" fmla="*/ 3717434 h 4020102"/>
              <a:gd name="connsiteX4" fmla="*/ 2649331 w 2951999"/>
              <a:gd name="connsiteY4" fmla="*/ 4020102 h 4020102"/>
              <a:gd name="connsiteX5" fmla="*/ 302668 w 2951999"/>
              <a:gd name="connsiteY5" fmla="*/ 4020102 h 4020102"/>
              <a:gd name="connsiteX6" fmla="*/ 0 w 2951999"/>
              <a:gd name="connsiteY6" fmla="*/ 3717434 h 4020102"/>
              <a:gd name="connsiteX7" fmla="*/ 0 w 2951999"/>
              <a:gd name="connsiteY7" fmla="*/ 302668 h 4020102"/>
              <a:gd name="connsiteX8" fmla="*/ 302668 w 2951999"/>
              <a:gd name="connsiteY8" fmla="*/ 0 h 4020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1999" h="4020102">
                <a:moveTo>
                  <a:pt x="302668" y="0"/>
                </a:moveTo>
                <a:lnTo>
                  <a:pt x="2649331" y="0"/>
                </a:lnTo>
                <a:cubicBezTo>
                  <a:pt x="2816490" y="0"/>
                  <a:pt x="2951999" y="135509"/>
                  <a:pt x="2951999" y="302668"/>
                </a:cubicBezTo>
                <a:lnTo>
                  <a:pt x="2951999" y="3717434"/>
                </a:lnTo>
                <a:cubicBezTo>
                  <a:pt x="2951999" y="3884593"/>
                  <a:pt x="2816490" y="4020102"/>
                  <a:pt x="2649331" y="4020102"/>
                </a:cubicBezTo>
                <a:lnTo>
                  <a:pt x="302668" y="4020102"/>
                </a:lnTo>
                <a:cubicBezTo>
                  <a:pt x="135509" y="4020102"/>
                  <a:pt x="0" y="3884593"/>
                  <a:pt x="0" y="3717434"/>
                </a:cubicBezTo>
                <a:lnTo>
                  <a:pt x="0" y="302668"/>
                </a:lnTo>
                <a:cubicBezTo>
                  <a:pt x="0" y="135509"/>
                  <a:pt x="135509" y="0"/>
                  <a:pt x="302668" y="0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C71CD93-B111-0810-621D-4074C1D22AF4}"/>
              </a:ext>
            </a:extLst>
          </p:cNvPr>
          <p:cNvSpPr txBox="1"/>
          <p:nvPr/>
        </p:nvSpPr>
        <p:spPr>
          <a:xfrm>
            <a:off x="627017" y="1525280"/>
            <a:ext cx="295199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ДАЛЬНЕЙШЕМУ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ОКРУГА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Документ со сплошной заливкой">
            <a:extLst>
              <a:ext uri="{FF2B5EF4-FFF2-40B4-BE49-F238E27FC236}">
                <a16:creationId xmlns="" xmlns:a16="http://schemas.microsoft.com/office/drawing/2014/main" id="{3471EA53-82BB-6F31-05FF-3ACB9C551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46700" y="3296367"/>
            <a:ext cx="360000" cy="360000"/>
          </a:xfrm>
          <a:prstGeom prst="rect">
            <a:avLst/>
          </a:prstGeom>
        </p:spPr>
      </p:pic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="" xmlns:a16="http://schemas.microsoft.com/office/drawing/2014/main" id="{88C3175F-2310-58F0-903B-2A3FE80F0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43785" y="2474021"/>
            <a:ext cx="360000" cy="360000"/>
          </a:xfrm>
          <a:prstGeom prst="rect">
            <a:avLst/>
          </a:prstGeom>
        </p:spPr>
      </p:pic>
      <p:pic>
        <p:nvPicPr>
          <p:cNvPr id="17" name="Рисунок 16" descr="Схема с ветвлением со сплошной заливкой">
            <a:extLst>
              <a:ext uri="{FF2B5EF4-FFF2-40B4-BE49-F238E27FC236}">
                <a16:creationId xmlns="" xmlns:a16="http://schemas.microsoft.com/office/drawing/2014/main" id="{7C84FF55-F627-1CC6-4CA9-123FA451BF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2409" y="3296367"/>
            <a:ext cx="360000" cy="36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1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38E3712-CAE3-7C89-74E0-1E2FC1E01404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5B692187-8511-C57C-BA94-BB4E4999609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ПЛАН РАБОТЫ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96760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00AFEF-6BA9-0117-F3C1-FF798AEBB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440710"/>
              </p:ext>
            </p:extLst>
          </p:nvPr>
        </p:nvGraphicFramePr>
        <p:xfrm>
          <a:off x="627015" y="1401548"/>
          <a:ext cx="3709317" cy="4907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349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628116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628116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772736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523919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НАЗВАНИЕ ЗАДАЧИ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НАЧАЛО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ОКОНЧАНИЕ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ДЛИТЕЛЬНОСТЬ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Подготовительный этап </a:t>
                      </a:r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.03.23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.04.23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дней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методологии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.03.23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.03.23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Сбор </a:t>
                      </a:r>
                      <a:r>
                        <a:rPr lang="ru-RU" sz="6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</a:t>
                      </a:r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-эконом, демограф., эколог. данных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.03.23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глубинных </a:t>
                      </a:r>
                      <a:r>
                        <a:rPr lang="ru-RU" sz="6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интер</a:t>
                      </a:r>
                      <a:r>
                        <a:rPr lang="x-none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lang="ru-RU" sz="6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ью</a:t>
                      </a:r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с бизнесом,  экспертами и администрацией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.03.23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исследования </a:t>
                      </a:r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.03.23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</a:t>
                      </a: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дня</a:t>
                      </a: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482407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ресурсной базы МО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30.03.23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0459432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en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</a:t>
                      </a:r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ОТ-анализ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183076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федеральных программ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0085752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соц. сетей с целью выявления проблем бизнеса и населения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3355084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Матрица </a:t>
                      </a:r>
                      <a:r>
                        <a:rPr lang="en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BSG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8741121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опыта реализации </a:t>
                      </a:r>
                      <a:r>
                        <a:rPr lang="ru-RU" sz="6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проектов         и работы площадок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60379830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потенциальной базы инвесторов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7296573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Предложения по изменению процесса работы с проектами со стороны администрации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.23 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0801204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Предложения проектов и интеграций, формирование реестра поддержки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1987791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Формирование итогов исследования </a:t>
                      </a:r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дней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2368661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Подготовка итогового отчет и презентации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30.04.23</a:t>
                      </a: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575042"/>
                  </a:ext>
                </a:extLst>
              </a:tr>
              <a:tr h="232262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Доработка методологии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30.04.23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02.05.23</a:t>
                      </a: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0163325"/>
                  </a:ext>
                </a:extLst>
              </a:tr>
              <a:tr h="435278">
                <a:tc>
                  <a:txBody>
                    <a:bodyPr/>
                    <a:lstStyle/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Фиксирование ключевых шагов </a:t>
                      </a:r>
                    </a:p>
                    <a:p>
                      <a:pPr algn="ctr"/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формированию </a:t>
                      </a:r>
                      <a:r>
                        <a:rPr lang="ru-RU" sz="600" b="0" i="0" spc="-1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600" b="0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профиля </a:t>
                      </a:r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30.04.23</a:t>
                      </a:r>
                    </a:p>
                  </a:txBody>
                  <a:tcPr marL="0" marR="0" marT="36000" marB="216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02.05.23</a:t>
                      </a:r>
                    </a:p>
                  </a:txBody>
                  <a:tcPr marL="0" marR="0" marT="36000" marB="216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0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3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1837612"/>
                  </a:ext>
                </a:extLst>
              </a:tr>
            </a:tbl>
          </a:graphicData>
        </a:graphic>
      </p:graphicFrame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04B97FCA-C328-81F3-7E5D-B13CACFCC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869594"/>
              </p:ext>
            </p:extLst>
          </p:nvPr>
        </p:nvGraphicFramePr>
        <p:xfrm>
          <a:off x="4440146" y="1401548"/>
          <a:ext cx="5298586" cy="4921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2711388703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2618355482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3151041311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2318262146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2294840968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1329170093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287921822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2946829182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3868895440"/>
                    </a:ext>
                  </a:extLst>
                </a:gridCol>
                <a:gridCol w="97400">
                  <a:extLst>
                    <a:ext uri="{9D8B030D-6E8A-4147-A177-3AD203B41FA5}">
                      <a16:colId xmlns:a16="http://schemas.microsoft.com/office/drawing/2014/main" xmlns="" val="776083011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959597034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839460582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3387769186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4006953434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1125641461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919254995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303494598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1249672653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862049572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1117554555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2722380503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1240580243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1403268247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575881730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4180700797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3675513534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4212227510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2102037971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3178354080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1639948405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127915243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3877411415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1717535298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3077901287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688240861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3706034431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3430801156"/>
                    </a:ext>
                  </a:extLst>
                </a:gridCol>
                <a:gridCol w="123233">
                  <a:extLst>
                    <a:ext uri="{9D8B030D-6E8A-4147-A177-3AD203B41FA5}">
                      <a16:colId xmlns:a16="http://schemas.microsoft.com/office/drawing/2014/main" xmlns="" val="3868319377"/>
                    </a:ext>
                  </a:extLst>
                </a:gridCol>
                <a:gridCol w="134720">
                  <a:extLst>
                    <a:ext uri="{9D8B030D-6E8A-4147-A177-3AD203B41FA5}">
                      <a16:colId xmlns:a16="http://schemas.microsoft.com/office/drawing/2014/main" xmlns="" val="4040455861"/>
                    </a:ext>
                  </a:extLst>
                </a:gridCol>
                <a:gridCol w="111746">
                  <a:extLst>
                    <a:ext uri="{9D8B030D-6E8A-4147-A177-3AD203B41FA5}">
                      <a16:colId xmlns:a16="http://schemas.microsoft.com/office/drawing/2014/main" xmlns="" val="2003005832"/>
                    </a:ext>
                  </a:extLst>
                </a:gridCol>
              </a:tblGrid>
              <a:tr h="305301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.03.23</a:t>
                      </a: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.03.23</a:t>
                      </a: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</a:t>
                      </a: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.23</a:t>
                      </a: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.23</a:t>
                      </a: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9.0</a:t>
                      </a:r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.23</a:t>
                      </a: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.04.23</a:t>
                      </a:r>
                    </a:p>
                  </a:txBody>
                  <a:tcPr marL="0" marR="0" marT="108000" marB="108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223051">
                <a:tc>
                  <a:txBody>
                    <a:bodyPr/>
                    <a:lstStyle/>
                    <a:p>
                      <a:pPr algn="ctr"/>
                      <a:endParaRPr lang="x-none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4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6311303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4756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1482407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50459432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183076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10085752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3355084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8741121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60379830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27296573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0801204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41987791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32368661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575042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90163325"/>
                  </a:ext>
                </a:extLst>
              </a:tr>
              <a:tr h="4384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6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216000" anchor="ctr">
                    <a:lnL w="6350" cap="flat" cmpd="sng" algn="ctr">
                      <a:solidFill>
                        <a:schemeClr val="bg1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7183761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2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29" y="1643645"/>
            <a:ext cx="4202275" cy="355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594825" y="1617820"/>
            <a:ext cx="2134084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2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2829416" y="1612739"/>
            <a:ext cx="225477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2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37176" y="2828046"/>
            <a:ext cx="44602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округа</a:t>
            </a:r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594825" y="5040672"/>
            <a:ext cx="1954085" cy="994430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09223" y="1814375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11,6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303398" y="1845104"/>
            <a:ext cx="67781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826897" y="2090527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100" dirty="0">
                <a:solidFill>
                  <a:srgbClr val="4756A0"/>
                </a:solidFill>
                <a:latin typeface="Times New Roman" pitchFamily="18" charset="0"/>
                <a:cs typeface="Times New Roman" pitchFamily="18" charset="0"/>
              </a:rPr>
              <a:t>г.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3486420" y="1754473"/>
            <a:ext cx="67781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2944612" y="1985593"/>
            <a:ext cx="2067744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Times New Roman" pitchFamily="18" charset="0"/>
                <a:cs typeface="Times New Roman" pitchFamily="18" charset="0"/>
              </a:rPr>
              <a:t>площадь МО. Площадь МО составляет 24,1% территории Амурской области </a:t>
            </a:r>
            <a:endParaRPr lang="ru-RU" sz="1100" dirty="0">
              <a:solidFill>
                <a:srgbClr val="4756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2" y="2579593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=""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87775" y="1668020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777433" y="5054441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749319" y="5230427"/>
            <a:ext cx="109143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Зея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-ст. Тыгда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2645011" y="5040672"/>
            <a:ext cx="2360632" cy="100205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2834934" y="5054441"/>
            <a:ext cx="9856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spc="-3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жд</a:t>
            </a:r>
            <a:endParaRPr lang="ru-RU" sz="1600" b="1" spc="-3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7EC816E-E458-34AF-82E9-E325D2EA6F15}"/>
              </a:ext>
            </a:extLst>
          </p:cNvPr>
          <p:cNvSpPr txBox="1"/>
          <p:nvPr/>
        </p:nvSpPr>
        <p:spPr>
          <a:xfrm>
            <a:off x="2755397" y="5536393"/>
            <a:ext cx="208861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Тында-п. </a:t>
            </a:r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Верхнезейск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-п .</a:t>
            </a:r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Огорон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-п. </a:t>
            </a:r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Тунгала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-п. </a:t>
            </a:r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Дугда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EBAD4BC-722C-8F18-6F6A-EE9A29BE3239}"/>
              </a:ext>
            </a:extLst>
          </p:cNvPr>
          <p:cNvSpPr txBox="1"/>
          <p:nvPr/>
        </p:nvSpPr>
        <p:spPr>
          <a:xfrm>
            <a:off x="2755397" y="5315065"/>
            <a:ext cx="245963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г. </a:t>
            </a:r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Зея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ст. Тыгда-г. Благовещенск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="" xmlns:a16="http://schemas.microsoft.com/office/drawing/2014/main" id="{89B8D4F8-974D-916F-EA33-6B76CEC24AD0}"/>
              </a:ext>
            </a:extLst>
          </p:cNvPr>
          <p:cNvSpPr txBox="1"/>
          <p:nvPr/>
        </p:nvSpPr>
        <p:spPr>
          <a:xfrm>
            <a:off x="7883733" y="1724981"/>
            <a:ext cx="978384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автомобильные </a:t>
            </a:r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дороги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2BF275FE-C06F-2361-00A3-02D9CC96B055}"/>
              </a:ext>
            </a:extLst>
          </p:cNvPr>
          <p:cNvSpPr txBox="1"/>
          <p:nvPr/>
        </p:nvSpPr>
        <p:spPr>
          <a:xfrm>
            <a:off x="9045976" y="1724981"/>
            <a:ext cx="139341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="" xmlns:a16="http://schemas.microsoft.com/office/drawing/2014/main" id="{6E6D39AA-06D3-45BE-1A99-B17FAC3D08F1}"/>
              </a:ext>
            </a:extLst>
          </p:cNvPr>
          <p:cNvSpPr txBox="1"/>
          <p:nvPr/>
        </p:nvSpPr>
        <p:spPr>
          <a:xfrm>
            <a:off x="7883733" y="1914872"/>
            <a:ext cx="104613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твёрдым покрытием (</a:t>
            </a:r>
            <a:r>
              <a:rPr lang="en-US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%)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07D25AF0-1546-C8DF-C77F-68C55B67D701}"/>
              </a:ext>
            </a:extLst>
          </p:cNvPr>
          <p:cNvSpPr txBox="1"/>
          <p:nvPr/>
        </p:nvSpPr>
        <p:spPr>
          <a:xfrm>
            <a:off x="7883733" y="2072155"/>
            <a:ext cx="1046136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соответствует нормам (</a:t>
            </a:r>
            <a:r>
              <a:rPr lang="en-US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%)</a:t>
            </a:r>
            <a:endParaRPr lang="ru-RU" sz="7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B2E24003-3C15-6C85-2453-9738E74A9B48}"/>
              </a:ext>
            </a:extLst>
          </p:cNvPr>
          <p:cNvSpPr txBox="1"/>
          <p:nvPr/>
        </p:nvSpPr>
        <p:spPr>
          <a:xfrm>
            <a:off x="9045976" y="1914998"/>
            <a:ext cx="205840" cy="1075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57,9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D45624E6-9652-DE1D-9E59-D2CD8C415DE0}"/>
              </a:ext>
            </a:extLst>
          </p:cNvPr>
          <p:cNvSpPr txBox="1"/>
          <p:nvPr/>
        </p:nvSpPr>
        <p:spPr>
          <a:xfrm>
            <a:off x="9045976" y="2072279"/>
            <a:ext cx="20584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37,1</a:t>
            </a: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="" xmlns:a16="http://schemas.microsoft.com/office/drawing/2014/main" id="{41C12DFB-5429-A539-17F1-5A011F98CD15}"/>
              </a:ext>
            </a:extLst>
          </p:cNvPr>
          <p:cNvCxnSpPr/>
          <p:nvPr/>
        </p:nvCxnSpPr>
        <p:spPr>
          <a:xfrm>
            <a:off x="8955546" y="1724981"/>
            <a:ext cx="0" cy="477852"/>
          </a:xfrm>
          <a:prstGeom prst="line">
            <a:avLst/>
          </a:prstGeom>
          <a:ln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hlinkClick r:id="" action="ppaction://noaction"/>
            <a:extLst>
              <a:ext uri="{FF2B5EF4-FFF2-40B4-BE49-F238E27FC236}">
                <a16:creationId xmlns="" xmlns:a16="http://schemas.microsoft.com/office/drawing/2014/main" id="{7CF884C3-7A5B-DFB9-E819-115906DD1936}"/>
              </a:ext>
            </a:extLst>
          </p:cNvPr>
          <p:cNvSpPr txBox="1"/>
          <p:nvPr/>
        </p:nvSpPr>
        <p:spPr>
          <a:xfrm>
            <a:off x="8006162" y="6584722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/>
            <a:r>
              <a:rPr lang="en-US" sz="800" baseline="-25000" dirty="0">
                <a:solidFill>
                  <a:srgbClr val="000000"/>
                </a:solidFill>
                <a:latin typeface="Arial"/>
                <a:hlinkClick r:id="rId13"/>
              </a:rPr>
              <a:t>https://atrtynda.ru/</a:t>
            </a:r>
            <a:endParaRPr lang="x-none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6A496C-B21E-5E62-E8B7-7BB436EC32DB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6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57" y="3464292"/>
            <a:ext cx="4390687" cy="122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26258" y="3908770"/>
            <a:ext cx="400631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err="1" smtClean="0">
                <a:solidFill>
                  <a:schemeClr val="bg1"/>
                </a:solidFill>
                <a:latin typeface="Times New Roman"/>
                <a:ea typeface="Times New Roman"/>
              </a:rPr>
              <a:t>Зея</a:t>
            </a:r>
            <a:r>
              <a:rPr lang="ru-RU" sz="1100" dirty="0" smtClean="0">
                <a:solidFill>
                  <a:schemeClr val="bg1"/>
                </a:solidFill>
                <a:latin typeface="Times New Roman"/>
                <a:ea typeface="Times New Roman"/>
              </a:rPr>
              <a:t> -Береговой-Горный-Октябрьский- Хвойный- Бомнак-</a:t>
            </a:r>
            <a:r>
              <a:rPr lang="ru-RU" sz="1100" dirty="0" err="1" smtClean="0">
                <a:solidFill>
                  <a:schemeClr val="bg1"/>
                </a:solidFill>
                <a:latin typeface="Times New Roman"/>
                <a:ea typeface="Times New Roman"/>
              </a:rPr>
              <a:t>Зея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29803" y="4090694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Зея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-Бомнак-</a:t>
            </a:r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Зея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26258" y="4289990"/>
            <a:ext cx="215805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Зея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-Октябрьский-</a:t>
            </a:r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Зея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2944612" y="1735448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87,5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93820" y="3589433"/>
            <a:ext cx="21580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авиа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=""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856491" y="4459267"/>
            <a:ext cx="281552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Зея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-Октябрьский- Свободный-Благовещенск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709891" y="5381321"/>
            <a:ext cx="159156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Зея</a:t>
            </a:r>
            <a:r>
              <a:rPr lang="ru-RU" sz="1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-г. Благовещенск</a:t>
            </a:r>
            <a:endParaRPr lang="ru-RU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686965" y="5582058"/>
            <a:ext cx="180424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Трансп. доступность населенных пунктов осуществляется по дорогам местного и регионального значения</a:t>
            </a:r>
            <a:endParaRPr lang="ru-RU" sz="9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" name="Скругленный прямоугольник 121">
            <a:extLst>
              <a:ext uri="{FF2B5EF4-FFF2-40B4-BE49-F238E27FC236}">
                <a16:creationId xmlns=""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5326965" y="5337353"/>
            <a:ext cx="4005041" cy="100205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5525435" y="5413282"/>
            <a:ext cx="98561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spc="-3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речной</a:t>
            </a:r>
            <a:endParaRPr lang="ru-RU" sz="1600" b="1" spc="-3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=""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5525435" y="5812666"/>
            <a:ext cx="365988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spc="-3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летний период  транспортное сообщение  (за исключением  пассажирского) осуществляется по </a:t>
            </a:r>
            <a:r>
              <a:rPr lang="ru-RU" sz="1100" spc="-3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Зейскому</a:t>
            </a:r>
            <a:r>
              <a:rPr lang="ru-RU" sz="1100" spc="-3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водохранилищу</a:t>
            </a:r>
            <a:endParaRPr lang="ru-RU" sz="1100" spc="-3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2130CE9B-AB8C-0222-EFE1-8E7291C00394}"/>
              </a:ext>
            </a:extLst>
          </p:cNvPr>
          <p:cNvSpPr/>
          <p:nvPr/>
        </p:nvSpPr>
        <p:spPr>
          <a:xfrm>
            <a:off x="3716905" y="2294500"/>
            <a:ext cx="2966400" cy="1134502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="" xmlns:a16="http://schemas.microsoft.com/office/drawing/2014/main" id="{B131B630-7668-D755-FBCC-788CFF2E0737}"/>
              </a:ext>
            </a:extLst>
          </p:cNvPr>
          <p:cNvSpPr/>
          <p:nvPr/>
        </p:nvSpPr>
        <p:spPr>
          <a:xfrm>
            <a:off x="627016" y="2291716"/>
            <a:ext cx="2966400" cy="1137286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7" name="Скругленный прямоугольник 66">
            <a:extLst>
              <a:ext uri="{FF2B5EF4-FFF2-40B4-BE49-F238E27FC236}">
                <a16:creationId xmlns="" xmlns:a16="http://schemas.microsoft.com/office/drawing/2014/main" id="{ABFC979F-C2D4-8FB8-E142-60DC8A54A4FD}"/>
              </a:ext>
            </a:extLst>
          </p:cNvPr>
          <p:cNvSpPr/>
          <p:nvPr/>
        </p:nvSpPr>
        <p:spPr>
          <a:xfrm>
            <a:off x="6806795" y="2293685"/>
            <a:ext cx="2966400" cy="720000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F26C487C-E5DD-9351-2942-C407A8EBCE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2772" y="2377459"/>
            <a:ext cx="564632" cy="56463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39F5DADC-B39F-506C-8FCB-ADA325E4AC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25823" y="2383787"/>
            <a:ext cx="564632" cy="56463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F7B03B6A-B57A-A9A6-8EAE-22FD534E96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38456" y="2383787"/>
            <a:ext cx="564632" cy="56463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0B6A7C58-1678-F08F-AE81-19F8EE510802}"/>
              </a:ext>
            </a:extLst>
          </p:cNvPr>
          <p:cNvSpPr/>
          <p:nvPr/>
        </p:nvSpPr>
        <p:spPr>
          <a:xfrm>
            <a:off x="6811416" y="1401547"/>
            <a:ext cx="295199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-3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ЭКОНОМИЧЕСКОГО  РАЗВИТИЯ И </a:t>
            </a:r>
            <a:r>
              <a:rPr lang="ru-RU" sz="1100" b="1" spc="-3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ВНЕШНИХ СВЯЗЕЙ АМУРСКОЙ ОБЛАСТИ</a:t>
            </a:r>
            <a:endParaRPr kumimoji="0" lang="ru-RU" sz="1100" b="1" i="0" u="none" strike="noStrike" kern="1200" cap="none" spc="-3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8701DADB-B65C-D11D-0A17-9F34E8F4B223}"/>
              </a:ext>
            </a:extLst>
          </p:cNvPr>
          <p:cNvSpPr/>
          <p:nvPr/>
        </p:nvSpPr>
        <p:spPr>
          <a:xfrm>
            <a:off x="6928207" y="1526542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99304078-60F3-2C62-027A-20ABE8C96C79}"/>
              </a:ext>
            </a:extLst>
          </p:cNvPr>
          <p:cNvSpPr/>
          <p:nvPr/>
        </p:nvSpPr>
        <p:spPr>
          <a:xfrm>
            <a:off x="7041218" y="1653378"/>
            <a:ext cx="321869" cy="321869"/>
          </a:xfrm>
          <a:prstGeom prst="ellipse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79ACCF5-903F-120F-6337-45F0DB098DFB}"/>
              </a:ext>
            </a:extLst>
          </p:cNvPr>
          <p:cNvSpPr txBox="1"/>
          <p:nvPr/>
        </p:nvSpPr>
        <p:spPr>
          <a:xfrm>
            <a:off x="7093911" y="1772062"/>
            <a:ext cx="21648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логотип</a:t>
            </a: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988BECAB-AF68-DF91-9FAF-9F98980FC488}"/>
              </a:ext>
            </a:extLst>
          </p:cNvPr>
          <p:cNvSpPr/>
          <p:nvPr/>
        </p:nvSpPr>
        <p:spPr>
          <a:xfrm>
            <a:off x="627017" y="1401547"/>
            <a:ext cx="295199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  ЗЕЙСКОГО МУНИЦИПАЛЬНОГО ОКРУГА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16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AD69D41-3248-510A-AFB0-123B3AB54ABA}"/>
              </a:ext>
            </a:extLst>
          </p:cNvPr>
          <p:cNvSpPr txBox="1"/>
          <p:nvPr/>
        </p:nvSpPr>
        <p:spPr>
          <a:xfrm>
            <a:off x="4504044" y="2434420"/>
            <a:ext cx="207001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НОВИКОВ ЮРИЙ АЛЕКСАНДРОВИЧ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07646AF-E484-C689-A840-5261311CC0EA}"/>
              </a:ext>
            </a:extLst>
          </p:cNvPr>
          <p:cNvSpPr txBox="1"/>
          <p:nvPr/>
        </p:nvSpPr>
        <p:spPr>
          <a:xfrm>
            <a:off x="4533934" y="2792844"/>
            <a:ext cx="17898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главы Зейского муниципального округа</a:t>
            </a:r>
            <a:endParaRPr lang="x-non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BFFCB3D3-13C0-16BF-7DAF-37547D091F2B}"/>
              </a:ext>
            </a:extLst>
          </p:cNvPr>
          <p:cNvSpPr txBox="1"/>
          <p:nvPr/>
        </p:nvSpPr>
        <p:spPr>
          <a:xfrm>
            <a:off x="1414155" y="2434419"/>
            <a:ext cx="207981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ВАСИЛЕВСКАЯ ВИКТОРИЯ ВИКТОРОВНА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55FD2055-953A-14ED-3041-D27750C9A73D}"/>
              </a:ext>
            </a:extLst>
          </p:cNvPr>
          <p:cNvSpPr txBox="1"/>
          <p:nvPr/>
        </p:nvSpPr>
        <p:spPr>
          <a:xfrm>
            <a:off x="1414155" y="2772973"/>
            <a:ext cx="2196000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Начальник Управления экономической деятельностью </a:t>
            </a:r>
            <a:r>
              <a:rPr lang="ru-RU" sz="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адиминстрации</a:t>
            </a:r>
            <a:r>
              <a:rPr lang="ru-RU" sz="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Зейского муниципального округа</a:t>
            </a:r>
            <a:endParaRPr lang="x-non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51A276EA-F86B-8188-07C5-B8D5B7D84A34}"/>
              </a:ext>
            </a:extLst>
          </p:cNvPr>
          <p:cNvSpPr txBox="1"/>
          <p:nvPr/>
        </p:nvSpPr>
        <p:spPr>
          <a:xfrm>
            <a:off x="7593932" y="2484361"/>
            <a:ext cx="168505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КИРИЕВА ЕКАТЕРИНА ПЕТРОВНА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B34B3A79-17D1-6402-D888-20860634A2BB}"/>
              </a:ext>
            </a:extLst>
          </p:cNvPr>
          <p:cNvSpPr txBox="1"/>
          <p:nvPr/>
        </p:nvSpPr>
        <p:spPr>
          <a:xfrm>
            <a:off x="7577195" y="2823111"/>
            <a:ext cx="2196000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министра </a:t>
            </a:r>
            <a:endParaRPr lang="x-none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D26EE044-DE4B-77C8-41B4-554D86CDB1FE}"/>
              </a:ext>
            </a:extLst>
          </p:cNvPr>
          <p:cNvSpPr/>
          <p:nvPr/>
        </p:nvSpPr>
        <p:spPr>
          <a:xfrm>
            <a:off x="3713281" y="1411956"/>
            <a:ext cx="2951999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уполномоченный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="" xmlns:a16="http://schemas.microsoft.com/office/drawing/2014/main" id="{A3E4DDD0-CA50-1E52-A3DF-3EA8C73CF2C7}"/>
              </a:ext>
            </a:extLst>
          </p:cNvPr>
          <p:cNvSpPr/>
          <p:nvPr/>
        </p:nvSpPr>
        <p:spPr>
          <a:xfrm>
            <a:off x="3830865" y="1528608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83" name="Скругленный прямоугольник 82">
            <a:extLst>
              <a:ext uri="{FF2B5EF4-FFF2-40B4-BE49-F238E27FC236}">
                <a16:creationId xmlns="" xmlns:a16="http://schemas.microsoft.com/office/drawing/2014/main" id="{823576D4-87D3-E5F2-C658-FE887891C61B}"/>
              </a:ext>
            </a:extLst>
          </p:cNvPr>
          <p:cNvSpPr/>
          <p:nvPr/>
        </p:nvSpPr>
        <p:spPr>
          <a:xfrm>
            <a:off x="746941" y="1518200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CBFCE667-92C9-1FE2-7B5D-B6DF125A8AE7}"/>
              </a:ext>
            </a:extLst>
          </p:cNvPr>
          <p:cNvSpPr/>
          <p:nvPr/>
        </p:nvSpPr>
        <p:spPr>
          <a:xfrm>
            <a:off x="746941" y="1518200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79299B89-7339-C732-CFD5-906648E12A22}"/>
              </a:ext>
            </a:extLst>
          </p:cNvPr>
          <p:cNvGrpSpPr/>
          <p:nvPr/>
        </p:nvGrpSpPr>
        <p:grpSpPr>
          <a:xfrm>
            <a:off x="872803" y="1607195"/>
            <a:ext cx="304522" cy="408045"/>
            <a:chOff x="9206972" y="323924"/>
            <a:chExt cx="315504" cy="422760"/>
          </a:xfrm>
        </p:grpSpPr>
        <p:pic>
          <p:nvPicPr>
            <p:cNvPr id="8" name="Picture 2">
              <a:extLst>
                <a:ext uri="{FF2B5EF4-FFF2-40B4-BE49-F238E27FC236}">
                  <a16:creationId xmlns="" xmlns:a16="http://schemas.microsoft.com/office/drawing/2014/main" id="{32EFFDD2-F77A-CAB0-CA65-F3B6E4F063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972" y="323924"/>
              <a:ext cx="315504" cy="422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E775EF5A-8E9C-2896-BD09-036BBFA64ED4}"/>
                </a:ext>
              </a:extLst>
            </p:cNvPr>
            <p:cNvSpPr/>
            <p:nvPr/>
          </p:nvSpPr>
          <p:spPr>
            <a:xfrm>
              <a:off x="9220874" y="349250"/>
              <a:ext cx="291314" cy="346075"/>
            </a:xfrm>
            <a:prstGeom prst="rect">
              <a:avLst/>
            </a:prstGeom>
            <a:solidFill>
              <a:srgbClr val="F2F0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70EE2E1-E92A-A3F7-DD70-976DA30E4F0A}"/>
              </a:ext>
            </a:extLst>
          </p:cNvPr>
          <p:cNvSpPr txBox="1"/>
          <p:nvPr/>
        </p:nvSpPr>
        <p:spPr>
          <a:xfrm>
            <a:off x="918410" y="1773386"/>
            <a:ext cx="21648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МО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3530C63C-11A6-B8F4-B5B1-4C2D12F1FF1E}"/>
              </a:ext>
            </a:extLst>
          </p:cNvPr>
          <p:cNvSpPr/>
          <p:nvPr/>
        </p:nvSpPr>
        <p:spPr>
          <a:xfrm>
            <a:off x="3943875" y="1655444"/>
            <a:ext cx="321869" cy="321869"/>
          </a:xfrm>
          <a:prstGeom prst="ellipse">
            <a:avLst/>
          </a:prstGeom>
          <a:solidFill>
            <a:srgbClr val="D1D1D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035E76F-6AE9-3FA5-ACC8-196ECE8B5493}"/>
              </a:ext>
            </a:extLst>
          </p:cNvPr>
          <p:cNvSpPr txBox="1"/>
          <p:nvPr/>
        </p:nvSpPr>
        <p:spPr>
          <a:xfrm>
            <a:off x="3996568" y="1774128"/>
            <a:ext cx="21648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логотип</a:t>
            </a:r>
          </a:p>
        </p:txBody>
      </p:sp>
      <p:pic>
        <p:nvPicPr>
          <p:cNvPr id="5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94" y="1598521"/>
            <a:ext cx="330836" cy="46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76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56E59B5D-3E38-BADA-DF40-F483FF350175}"/>
              </a:ext>
            </a:extLst>
          </p:cNvPr>
          <p:cNvSpPr/>
          <p:nvPr/>
        </p:nvSpPr>
        <p:spPr>
          <a:xfrm>
            <a:off x="3733462" y="1401546"/>
            <a:ext cx="2968120" cy="4906277"/>
          </a:xfrm>
          <a:prstGeom prst="roundRect">
            <a:avLst>
              <a:gd name="adj" fmla="val 63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AED28E4B-4C9B-EDA1-A133-4F6E183E8935}"/>
              </a:ext>
            </a:extLst>
          </p:cNvPr>
          <p:cNvSpPr/>
          <p:nvPr/>
        </p:nvSpPr>
        <p:spPr>
          <a:xfrm>
            <a:off x="627016" y="1401546"/>
            <a:ext cx="2995954" cy="4906277"/>
          </a:xfrm>
          <a:prstGeom prst="roundRect">
            <a:avLst>
              <a:gd name="adj" fmla="val 626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ВЫБОРКА КОМПАНИЙ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ДЛЯ ОНЛАЙН-ОПРОСА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1270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7254D348-821D-E792-0EB7-EC003E6AF949}"/>
              </a:ext>
            </a:extLst>
          </p:cNvPr>
          <p:cNvSpPr/>
          <p:nvPr/>
        </p:nvSpPr>
        <p:spPr>
          <a:xfrm>
            <a:off x="6819476" y="1401546"/>
            <a:ext cx="2968120" cy="4906277"/>
          </a:xfrm>
          <a:prstGeom prst="roundRect">
            <a:avLst>
              <a:gd name="adj" fmla="val 659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06A4766-7FB8-1E60-AC07-C889083B8299}"/>
              </a:ext>
            </a:extLst>
          </p:cNvPr>
          <p:cNvSpPr txBox="1"/>
          <p:nvPr/>
        </p:nvSpPr>
        <p:spPr>
          <a:xfrm>
            <a:off x="627016" y="1739901"/>
            <a:ext cx="29519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ОТРАСЛЬ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 descr="Монеты со сплошной заливкой">
            <a:extLst>
              <a:ext uri="{FF2B5EF4-FFF2-40B4-BE49-F238E27FC236}">
                <a16:creationId xmlns:a16="http://schemas.microsoft.com/office/drawing/2014/main" xmlns="" id="{C49C076B-6E8B-91E9-E767-04B2090A7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195968" y="1511711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35E7263-A50C-60F8-2A66-C9158BFA712F}"/>
              </a:ext>
            </a:extLst>
          </p:cNvPr>
          <p:cNvSpPr txBox="1"/>
          <p:nvPr/>
        </p:nvSpPr>
        <p:spPr>
          <a:xfrm>
            <a:off x="3747717" y="162292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СЕГМЕНТ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(ОБЪЁМ ВЫРУЧКИ)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44D2D4D-AC47-1ED8-46D4-3ECC5263426D}"/>
              </a:ext>
            </a:extLst>
          </p:cNvPr>
          <p:cNvSpPr txBox="1"/>
          <p:nvPr/>
        </p:nvSpPr>
        <p:spPr>
          <a:xfrm>
            <a:off x="6817610" y="162292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СОТРУДНИКОВ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Пользователи со сплошной заливкой">
            <a:extLst>
              <a:ext uri="{FF2B5EF4-FFF2-40B4-BE49-F238E27FC236}">
                <a16:creationId xmlns:a16="http://schemas.microsoft.com/office/drawing/2014/main" xmlns="" id="{10CCBE5A-FAA9-12A4-4285-9F19DBC10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47302" y="1548595"/>
            <a:ext cx="360000" cy="360000"/>
          </a:xfrm>
          <a:prstGeom prst="rect">
            <a:avLst/>
          </a:prstGeom>
        </p:spPr>
      </p:pic>
      <p:pic>
        <p:nvPicPr>
          <p:cNvPr id="20" name="Рисунок 19" descr="Круговая блок-схема со сплошной заливкой">
            <a:extLst>
              <a:ext uri="{FF2B5EF4-FFF2-40B4-BE49-F238E27FC236}">
                <a16:creationId xmlns:a16="http://schemas.microsoft.com/office/drawing/2014/main" xmlns="" id="{A31EE2B5-4FD6-12A1-2E5B-434975C1A4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38" y="1506300"/>
            <a:ext cx="360000" cy="360000"/>
          </a:xfrm>
          <a:prstGeom prst="rect">
            <a:avLst/>
          </a:prstGeom>
        </p:spPr>
      </p:pic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xmlns="" id="{6AB0046B-BE9F-9153-5EAF-FE24679FC1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1011627"/>
              </p:ext>
            </p:extLst>
          </p:nvPr>
        </p:nvGraphicFramePr>
        <p:xfrm>
          <a:off x="768742" y="1974258"/>
          <a:ext cx="2687089" cy="4104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xmlns="" id="{F27700B9-0A6C-2F4C-6FA5-37D0A2CB06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9272788"/>
              </p:ext>
            </p:extLst>
          </p:nvPr>
        </p:nvGraphicFramePr>
        <p:xfrm>
          <a:off x="3886013" y="2146132"/>
          <a:ext cx="2687089" cy="3928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xmlns="" id="{C50C965E-3236-3485-57CB-205FF455E2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411085"/>
              </p:ext>
            </p:extLst>
          </p:nvPr>
        </p:nvGraphicFramePr>
        <p:xfrm>
          <a:off x="6927495" y="2154196"/>
          <a:ext cx="2731622" cy="3920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0" name="Номер слайда 50">
            <a:extLst>
              <a:ext uri="{FF2B5EF4-FFF2-40B4-BE49-F238E27FC236}">
                <a16:creationId xmlns:a16="http://schemas.microsoft.com/office/drawing/2014/main" xmlns="" id="{A3031E31-6C19-7CC3-9A3E-85BC6821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8F3B37C-88B4-4CA7-88DD-D7FD25C6FB5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ШИМАНОВСКОГО МУНИЦИПАЛЬНОГО ОКРУГА АМУРСКОЙ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27981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974CEDE3-AA81-4A96-6AD7-46AAAB43C2FC}"/>
              </a:ext>
            </a:extLst>
          </p:cNvPr>
          <p:cNvSpPr/>
          <p:nvPr/>
        </p:nvSpPr>
        <p:spPr>
          <a:xfrm>
            <a:off x="6147809" y="228366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3EF1445-9C5F-5AF8-905B-564A656AA5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09028" y="2618639"/>
            <a:ext cx="1273562" cy="1273562"/>
          </a:xfrm>
          <a:custGeom>
            <a:avLst/>
            <a:gdLst>
              <a:gd name="connsiteX0" fmla="*/ 636781 w 1273562"/>
              <a:gd name="connsiteY0" fmla="*/ 0 h 1273562"/>
              <a:gd name="connsiteX1" fmla="*/ 1273562 w 1273562"/>
              <a:gd name="connsiteY1" fmla="*/ 636781 h 1273562"/>
              <a:gd name="connsiteX2" fmla="*/ 636781 w 1273562"/>
              <a:gd name="connsiteY2" fmla="*/ 1273562 h 1273562"/>
              <a:gd name="connsiteX3" fmla="*/ 0 w 1273562"/>
              <a:gd name="connsiteY3" fmla="*/ 636781 h 1273562"/>
              <a:gd name="connsiteX4" fmla="*/ 636781 w 1273562"/>
              <a:gd name="connsiteY4" fmla="*/ 0 h 127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562" h="1273562">
                <a:moveTo>
                  <a:pt x="636781" y="0"/>
                </a:moveTo>
                <a:cubicBezTo>
                  <a:pt x="988465" y="0"/>
                  <a:pt x="1273562" y="285097"/>
                  <a:pt x="1273562" y="636781"/>
                </a:cubicBezTo>
                <a:cubicBezTo>
                  <a:pt x="1273562" y="988465"/>
                  <a:pt x="988465" y="1273562"/>
                  <a:pt x="636781" y="1273562"/>
                </a:cubicBezTo>
                <a:cubicBezTo>
                  <a:pt x="285097" y="1273562"/>
                  <a:pt x="0" y="988465"/>
                  <a:pt x="0" y="636781"/>
                </a:cubicBezTo>
                <a:cubicBezTo>
                  <a:pt x="0" y="285097"/>
                  <a:pt x="285097" y="0"/>
                  <a:pt x="636781" y="0"/>
                </a:cubicBezTo>
                <a:close/>
              </a:path>
            </a:pathLst>
          </a:custGeom>
        </p:spPr>
      </p:pic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AE96A54D-C92F-81CE-6CC2-44932DA3F03B}"/>
              </a:ext>
            </a:extLst>
          </p:cNvPr>
          <p:cNvSpPr/>
          <p:nvPr/>
        </p:nvSpPr>
        <p:spPr>
          <a:xfrm>
            <a:off x="5289756" y="1401547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АДМИНИСТРАЦИЯ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(ИНТЕРВЬЮ)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99521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сбора информации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D78E57B3-36F0-8C5A-993D-3D5CDFB7B6D0}"/>
              </a:ext>
            </a:extLst>
          </p:cNvPr>
          <p:cNvSpPr/>
          <p:nvPr/>
        </p:nvSpPr>
        <p:spPr>
          <a:xfrm>
            <a:off x="627017" y="1401547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32EFCF94-E42F-D49D-3245-7AEA00089323}"/>
              </a:ext>
            </a:extLst>
          </p:cNvPr>
          <p:cNvSpPr/>
          <p:nvPr/>
        </p:nvSpPr>
        <p:spPr>
          <a:xfrm>
            <a:off x="627017" y="5527198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проблем и преимуществ округа, а также потребностей бизнеса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A6935D2A-AAE5-ADAB-2C88-BCFC87D00B91}"/>
              </a:ext>
            </a:extLst>
          </p:cNvPr>
          <p:cNvSpPr/>
          <p:nvPr/>
        </p:nvSpPr>
        <p:spPr>
          <a:xfrm>
            <a:off x="2928859" y="228366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7" y="2283661"/>
            <a:ext cx="2196000" cy="314204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02F1D900-6EA0-5665-EAAB-CB1B9C913B2B}"/>
              </a:ext>
            </a:extLst>
          </p:cNvPr>
          <p:cNvSpPr/>
          <p:nvPr/>
        </p:nvSpPr>
        <p:spPr>
          <a:xfrm>
            <a:off x="5289756" y="5527197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административных проблем                     и сильных сторон развития округа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538C26BD-1D3A-98EA-B187-447E69777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33355" y="5734732"/>
            <a:ext cx="365554" cy="365554"/>
          </a:xfrm>
          <a:prstGeom prst="rect">
            <a:avLst/>
          </a:prstGeom>
        </p:spPr>
      </p:pic>
      <p:pic>
        <p:nvPicPr>
          <p:cNvPr id="33" name="Рисунок 32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56B05306-0EEB-EA77-5ED8-9D84163A5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96093" y="5734731"/>
            <a:ext cx="365554" cy="36555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20BF9EAB-EED8-0A0F-8097-1A41040D676D}"/>
              </a:ext>
            </a:extLst>
          </p:cNvPr>
          <p:cNvSpPr txBox="1"/>
          <p:nvPr/>
        </p:nvSpPr>
        <p:spPr>
          <a:xfrm>
            <a:off x="6244062" y="4024930"/>
            <a:ext cx="21960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Василевская Виктория Викторовна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C5635141-EDC9-4E91-EE7A-A8E15C24AD61}"/>
              </a:ext>
            </a:extLst>
          </p:cNvPr>
          <p:cNvSpPr txBox="1"/>
          <p:nvPr/>
        </p:nvSpPr>
        <p:spPr>
          <a:xfrm>
            <a:off x="6244062" y="4482889"/>
            <a:ext cx="21960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Начальник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управления экономической деятельностью администрации Зейского муниципального округа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FAA6BA8E-0CAA-4800-A76B-2B69F6F15C04}"/>
              </a:ext>
            </a:extLst>
          </p:cNvPr>
          <p:cNvSpPr txBox="1"/>
          <p:nvPr/>
        </p:nvSpPr>
        <p:spPr>
          <a:xfrm>
            <a:off x="627016" y="2576616"/>
            <a:ext cx="2195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ОЧНОЕ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ИНТЕРВЬЮ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36D7508-C0BA-E88E-89F7-097298CD629C}"/>
              </a:ext>
            </a:extLst>
          </p:cNvPr>
          <p:cNvSpPr txBox="1"/>
          <p:nvPr/>
        </p:nvSpPr>
        <p:spPr>
          <a:xfrm>
            <a:off x="2928857" y="2578946"/>
            <a:ext cx="2195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АНОНИМНЫЙ 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ОПРОС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BA4B5ADC-648B-2178-5A1F-FB78E16C56C3}"/>
              </a:ext>
            </a:extLst>
          </p:cNvPr>
          <p:cNvSpPr txBox="1"/>
          <p:nvPr/>
        </p:nvSpPr>
        <p:spPr>
          <a:xfrm>
            <a:off x="900444" y="3255101"/>
            <a:ext cx="1721785" cy="13465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АС Александровская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АС Восток 1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АО Прииск Дамбуки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1480"/>
              </a:lnSpc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000000"/>
                </a:solidFill>
                <a:latin typeface="Times New Roman"/>
                <a:ea typeface="Times New Roman"/>
              </a:rPr>
              <a:t>ООО «</a:t>
            </a:r>
            <a:r>
              <a:rPr lang="ru-RU" sz="900" dirty="0" err="1">
                <a:solidFill>
                  <a:srgbClr val="000000"/>
                </a:solidFill>
                <a:latin typeface="Times New Roman"/>
                <a:ea typeface="Times New Roman"/>
              </a:rPr>
              <a:t>Маристый</a:t>
            </a:r>
            <a:r>
              <a:rPr lang="ru-RU" sz="9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8810CF56-CAF6-CFEA-714F-2B2201C7DDDA}"/>
              </a:ext>
            </a:extLst>
          </p:cNvPr>
          <p:cNvSpPr txBox="1"/>
          <p:nvPr/>
        </p:nvSpPr>
        <p:spPr>
          <a:xfrm>
            <a:off x="3169801" y="3255420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B47A37C8-0458-75C8-8033-5DEA9D4AA82B}"/>
              </a:ext>
            </a:extLst>
          </p:cNvPr>
          <p:cNvSpPr txBox="1"/>
          <p:nvPr/>
        </p:nvSpPr>
        <p:spPr>
          <a:xfrm>
            <a:off x="3169800" y="3621087"/>
            <a:ext cx="82498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3D8021D-4233-9C78-5EAB-4DEC57477B45}"/>
              </a:ext>
            </a:extLst>
          </p:cNvPr>
          <p:cNvSpPr txBox="1"/>
          <p:nvPr/>
        </p:nvSpPr>
        <p:spPr>
          <a:xfrm>
            <a:off x="3408758" y="4109569"/>
            <a:ext cx="127423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крупная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среднее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x-none" sz="110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мал</a:t>
            </a:r>
            <a:r>
              <a:rPr lang="ru-RU" sz="11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ое</a:t>
            </a:r>
            <a:endParaRPr lang="x-none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="" xmlns:a16="http://schemas.microsoft.com/office/drawing/2014/main" id="{C1376AF3-DD39-9D89-4666-3E4FC829A6F7}"/>
              </a:ext>
            </a:extLst>
          </p:cNvPr>
          <p:cNvCxnSpPr>
            <a:cxnSpLocks/>
          </p:cNvCxnSpPr>
          <p:nvPr/>
        </p:nvCxnSpPr>
        <p:spPr>
          <a:xfrm>
            <a:off x="3169801" y="4153133"/>
            <a:ext cx="9121" cy="760095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Портфель со сплошной заливкой">
            <a:extLst>
              <a:ext uri="{FF2B5EF4-FFF2-40B4-BE49-F238E27FC236}">
                <a16:creationId xmlns="" xmlns:a16="http://schemas.microsoft.com/office/drawing/2014/main" id="{92BED113-BA2D-8BDD-62FF-46D8C7AED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43393" y="1616716"/>
            <a:ext cx="360000" cy="360000"/>
          </a:xfrm>
          <a:prstGeom prst="rect">
            <a:avLst/>
          </a:prstGeom>
        </p:spPr>
      </p:pic>
      <p:pic>
        <p:nvPicPr>
          <p:cNvPr id="6" name="Рисунок 5" descr="Пузырь с сообщением чата со сплошной заливкой">
            <a:extLst>
              <a:ext uri="{FF2B5EF4-FFF2-40B4-BE49-F238E27FC236}">
                <a16:creationId xmlns="" xmlns:a16="http://schemas.microsoft.com/office/drawing/2014/main" id="{7DC53372-842E-F7F0-F8DE-F6E5AD9266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224683" y="1630097"/>
            <a:ext cx="360000" cy="36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27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AED28E4B-4C9B-EDA1-A133-4F6E183E8935}"/>
              </a:ext>
            </a:extLst>
          </p:cNvPr>
          <p:cNvSpPr/>
          <p:nvPr/>
        </p:nvSpPr>
        <p:spPr>
          <a:xfrm>
            <a:off x="627017" y="1401546"/>
            <a:ext cx="4497842" cy="4906277"/>
          </a:xfrm>
          <a:prstGeom prst="roundRect">
            <a:avLst>
              <a:gd name="adj" fmla="val 4573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7254D348-821D-E792-0EB7-EC003E6AF949}"/>
              </a:ext>
            </a:extLst>
          </p:cNvPr>
          <p:cNvSpPr/>
          <p:nvPr/>
        </p:nvSpPr>
        <p:spPr>
          <a:xfrm>
            <a:off x="5289756" y="1401545"/>
            <a:ext cx="4497841" cy="4906278"/>
          </a:xfrm>
          <a:prstGeom prst="roundRect">
            <a:avLst>
              <a:gd name="adj" fmla="val 493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ГЕОГРАФИЯ РЕАЛИЗАЦИИ ПРОДУКЦИИ КОМПАНИИ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05781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реализации продукции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06A4766-7FB8-1E60-AC07-C889083B8299}"/>
              </a:ext>
            </a:extLst>
          </p:cNvPr>
          <p:cNvSpPr txBox="1"/>
          <p:nvPr/>
        </p:nvSpPr>
        <p:spPr>
          <a:xfrm>
            <a:off x="627017" y="1732990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РЫНОК СБЫТА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462A984-EA71-B01B-FBC4-95402519C5F5}"/>
              </a:ext>
            </a:extLst>
          </p:cNvPr>
          <p:cNvSpPr txBox="1"/>
          <p:nvPr/>
        </p:nvSpPr>
        <p:spPr>
          <a:xfrm>
            <a:off x="5289756" y="1732990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КОНКУРЕНТЫ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 descr="Круги со стрелками со сплошной заливкой">
            <a:extLst>
              <a:ext uri="{FF2B5EF4-FFF2-40B4-BE49-F238E27FC236}">
                <a16:creationId xmlns="" xmlns:a16="http://schemas.microsoft.com/office/drawing/2014/main" id="{800CAE8D-02BC-330B-C5FF-3B22B90F4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7731" y="1556417"/>
            <a:ext cx="360000" cy="360000"/>
          </a:xfrm>
          <a:prstGeom prst="rect">
            <a:avLst/>
          </a:prstGeom>
        </p:spPr>
      </p:pic>
      <p:graphicFrame>
        <p:nvGraphicFramePr>
          <p:cNvPr id="22" name="Диаграмма 21">
            <a:extLst>
              <a:ext uri="{FF2B5EF4-FFF2-40B4-BE49-F238E27FC236}">
                <a16:creationId xmlns="" xmlns:a16="http://schemas.microsoft.com/office/drawing/2014/main" id="{CFBE62B9-4B5F-2357-8B1B-1720CB8258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4151604"/>
              </p:ext>
            </p:extLst>
          </p:nvPr>
        </p:nvGraphicFramePr>
        <p:xfrm>
          <a:off x="851090" y="1817628"/>
          <a:ext cx="4021739" cy="4136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="" xmlns:a16="http://schemas.microsoft.com/office/drawing/2014/main" id="{33B1FF64-6916-F654-AB72-70C9DE6B45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370197"/>
              </p:ext>
            </p:extLst>
          </p:nvPr>
        </p:nvGraphicFramePr>
        <p:xfrm>
          <a:off x="5513828" y="2014971"/>
          <a:ext cx="4021739" cy="4064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1" name="Рисунок 30" descr="Целевая аудитория со сплошной заливкой">
            <a:extLst>
              <a:ext uri="{FF2B5EF4-FFF2-40B4-BE49-F238E27FC236}">
                <a16:creationId xmlns="" xmlns:a16="http://schemas.microsoft.com/office/drawing/2014/main" id="{D2BBE3D8-9AF6-2E9A-0B9C-B2BF881444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35441" y="1550450"/>
            <a:ext cx="360000" cy="360000"/>
          </a:xfrm>
          <a:prstGeom prst="rect">
            <a:avLst/>
          </a:prstGeom>
        </p:spPr>
      </p:pic>
      <p:sp>
        <p:nvSpPr>
          <p:cNvPr id="35" name="Номер слайда 50">
            <a:extLst>
              <a:ext uri="{FF2B5EF4-FFF2-40B4-BE49-F238E27FC236}">
                <a16:creationId xmlns="" xmlns:a16="http://schemas.microsoft.com/office/drawing/2014/main" id="{2E9166F9-ADD8-555B-0EA4-B202C4ECE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1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56E59B5D-3E38-BADA-DF40-F483FF350175}"/>
              </a:ext>
            </a:extLst>
          </p:cNvPr>
          <p:cNvSpPr/>
          <p:nvPr/>
        </p:nvSpPr>
        <p:spPr>
          <a:xfrm>
            <a:off x="627016" y="1813492"/>
            <a:ext cx="2968120" cy="4536944"/>
          </a:xfrm>
          <a:prstGeom prst="roundRect">
            <a:avLst>
              <a:gd name="adj" fmla="val 863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ОСНОВНЫЕ ПРОБЛЕМЫ ПРИ РЕАЛИЗАЦИИ ИНВЕСТИЦИОННОГО ПРОЕКТА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146794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7254D348-821D-E792-0EB7-EC003E6AF949}"/>
              </a:ext>
            </a:extLst>
          </p:cNvPr>
          <p:cNvSpPr/>
          <p:nvPr/>
        </p:nvSpPr>
        <p:spPr>
          <a:xfrm>
            <a:off x="5423814" y="1847883"/>
            <a:ext cx="2968120" cy="4536944"/>
          </a:xfrm>
          <a:prstGeom prst="roundRect">
            <a:avLst>
              <a:gd name="adj" fmla="val 863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7" name="Рисунок 36" descr="Монеты со сплошной заливкой">
            <a:extLst>
              <a:ext uri="{FF2B5EF4-FFF2-40B4-BE49-F238E27FC236}">
                <a16:creationId xmlns="" xmlns:a16="http://schemas.microsoft.com/office/drawing/2014/main" id="{C49C076B-6E8B-91E9-E767-04B2090A7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64898" y="2029581"/>
            <a:ext cx="360000" cy="360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817A7D7-39C3-C19E-03C1-116EF4F8C841}"/>
              </a:ext>
            </a:extLst>
          </p:cNvPr>
          <p:cNvSpPr txBox="1"/>
          <p:nvPr/>
        </p:nvSpPr>
        <p:spPr>
          <a:xfrm>
            <a:off x="5566819" y="2173396"/>
            <a:ext cx="211414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B014617-87EF-37E5-0BB4-59168B9B1CFA}"/>
              </a:ext>
            </a:extLst>
          </p:cNvPr>
          <p:cNvSpPr txBox="1"/>
          <p:nvPr/>
        </p:nvSpPr>
        <p:spPr>
          <a:xfrm>
            <a:off x="5566819" y="2815301"/>
            <a:ext cx="2446991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 отмечают финансовые трудности, </a:t>
            </a:r>
            <a:r>
              <a:rPr lang="x-none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необходимость использования заёмных средств для развития бизнеса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8030012-FB3A-62A3-8150-35FFC833724F}"/>
              </a:ext>
            </a:extLst>
          </p:cNvPr>
          <p:cNvSpPr txBox="1"/>
          <p:nvPr/>
        </p:nvSpPr>
        <p:spPr>
          <a:xfrm>
            <a:off x="887580" y="204929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2F5DA38-46A5-A6B1-F9E8-3231D6BCC328}"/>
              </a:ext>
            </a:extLst>
          </p:cNvPr>
          <p:cNvSpPr txBox="1"/>
          <p:nvPr/>
        </p:nvSpPr>
        <p:spPr>
          <a:xfrm>
            <a:off x="873767" y="2665583"/>
            <a:ext cx="22541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 отмечают сложности с оформлением документов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4C5B1B2-3C1F-0578-5028-AAE9B4C94CD4}"/>
              </a:ext>
            </a:extLst>
          </p:cNvPr>
          <p:cNvSpPr txBox="1"/>
          <p:nvPr/>
        </p:nvSpPr>
        <p:spPr>
          <a:xfrm>
            <a:off x="1360989" y="3192966"/>
            <a:ext cx="1274236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 количество документов              и требуемых разрешений</a:t>
            </a:r>
            <a:endParaRPr lang="x-none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812DCE40-94A9-EDBA-14E5-8C5D96887B18}"/>
              </a:ext>
            </a:extLst>
          </p:cNvPr>
          <p:cNvCxnSpPr>
            <a:cxnSpLocks/>
          </p:cNvCxnSpPr>
          <p:nvPr/>
        </p:nvCxnSpPr>
        <p:spPr>
          <a:xfrm>
            <a:off x="1008139" y="3218030"/>
            <a:ext cx="0" cy="79625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Бумага со сплошной заливкой">
            <a:extLst>
              <a:ext uri="{FF2B5EF4-FFF2-40B4-BE49-F238E27FC236}">
                <a16:creationId xmlns="" xmlns:a16="http://schemas.microsoft.com/office/drawing/2014/main" id="{4F310181-AA42-403C-25BD-E9F7DC161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15114" y="2049292"/>
            <a:ext cx="360000" cy="386075"/>
          </a:xfrm>
          <a:prstGeom prst="rect">
            <a:avLst/>
          </a:prstGeom>
        </p:spPr>
      </p:pic>
      <p:sp>
        <p:nvSpPr>
          <p:cNvPr id="4" name="Номер слайда 50">
            <a:extLst>
              <a:ext uri="{FF2B5EF4-FFF2-40B4-BE49-F238E27FC236}">
                <a16:creationId xmlns="" xmlns:a16="http://schemas.microsoft.com/office/drawing/2014/main" id="{B8B07B34-80FE-991E-E035-539AE3E3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Рисунок 140" descr="Country highway receding to horizon">
            <a:extLst>
              <a:ext uri="{FF2B5EF4-FFF2-40B4-BE49-F238E27FC236}">
                <a16:creationId xmlns="" xmlns:a16="http://schemas.microsoft.com/office/drawing/2014/main" id="{601A6AC4-8968-0B94-EFDD-22E1A99439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8901" t="6164" r="9339" b="8517"/>
          <a:stretch/>
        </p:blipFill>
        <p:spPr>
          <a:xfrm>
            <a:off x="5792321" y="3541706"/>
            <a:ext cx="3977354" cy="2766116"/>
          </a:xfrm>
          <a:custGeom>
            <a:avLst/>
            <a:gdLst>
              <a:gd name="connsiteX0" fmla="*/ 247567 w 3977354"/>
              <a:gd name="connsiteY0" fmla="*/ 0 h 2766116"/>
              <a:gd name="connsiteX1" fmla="*/ 3729787 w 3977354"/>
              <a:gd name="connsiteY1" fmla="*/ 0 h 2766116"/>
              <a:gd name="connsiteX2" fmla="*/ 3977354 w 3977354"/>
              <a:gd name="connsiteY2" fmla="*/ 247567 h 2766116"/>
              <a:gd name="connsiteX3" fmla="*/ 3977354 w 3977354"/>
              <a:gd name="connsiteY3" fmla="*/ 2518549 h 2766116"/>
              <a:gd name="connsiteX4" fmla="*/ 3729787 w 3977354"/>
              <a:gd name="connsiteY4" fmla="*/ 2766116 h 2766116"/>
              <a:gd name="connsiteX5" fmla="*/ 247567 w 3977354"/>
              <a:gd name="connsiteY5" fmla="*/ 2766116 h 2766116"/>
              <a:gd name="connsiteX6" fmla="*/ 0 w 3977354"/>
              <a:gd name="connsiteY6" fmla="*/ 2518549 h 2766116"/>
              <a:gd name="connsiteX7" fmla="*/ 0 w 3977354"/>
              <a:gd name="connsiteY7" fmla="*/ 247567 h 2766116"/>
              <a:gd name="connsiteX8" fmla="*/ 247567 w 3977354"/>
              <a:gd name="connsiteY8" fmla="*/ 0 h 276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7354" h="2766116">
                <a:moveTo>
                  <a:pt x="247567" y="0"/>
                </a:moveTo>
                <a:lnTo>
                  <a:pt x="3729787" y="0"/>
                </a:lnTo>
                <a:cubicBezTo>
                  <a:pt x="3866514" y="0"/>
                  <a:pt x="3977354" y="110840"/>
                  <a:pt x="3977354" y="247567"/>
                </a:cubicBezTo>
                <a:lnTo>
                  <a:pt x="3977354" y="2518549"/>
                </a:lnTo>
                <a:cubicBezTo>
                  <a:pt x="3977354" y="2655276"/>
                  <a:pt x="3866514" y="2766116"/>
                  <a:pt x="3729787" y="2766116"/>
                </a:cubicBezTo>
                <a:lnTo>
                  <a:pt x="247567" y="2766116"/>
                </a:lnTo>
                <a:cubicBezTo>
                  <a:pt x="110840" y="2766116"/>
                  <a:pt x="0" y="2655276"/>
                  <a:pt x="0" y="2518549"/>
                </a:cubicBezTo>
                <a:lnTo>
                  <a:pt x="0" y="247567"/>
                </a:lnTo>
                <a:cubicBezTo>
                  <a:pt x="0" y="110840"/>
                  <a:pt x="110840" y="0"/>
                  <a:pt x="247567" y="0"/>
                </a:cubicBezTo>
                <a:close/>
              </a:path>
            </a:pathLst>
          </a:cu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38DF27EB-ADD8-14D9-C3C2-A3493440690F}"/>
              </a:ext>
            </a:extLst>
          </p:cNvPr>
          <p:cNvSpPr/>
          <p:nvPr/>
        </p:nvSpPr>
        <p:spPr>
          <a:xfrm>
            <a:off x="5795703" y="1401549"/>
            <a:ext cx="3991893" cy="2027453"/>
          </a:xfrm>
          <a:prstGeom prst="roundRect">
            <a:avLst>
              <a:gd name="adj" fmla="val 12961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3DCD92E-140C-FCEB-8D89-B4DFC2B66BB3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ВОЗМОЖНЫЕ РЕШЕНИЯ ПРОБЛЕМ</a:t>
            </a: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5E2268E5-CB2D-B784-7262-390A9AE7A51B}"/>
              </a:ext>
            </a:extLst>
          </p:cNvPr>
          <p:cNvSpPr/>
          <p:nvPr/>
        </p:nvSpPr>
        <p:spPr>
          <a:xfrm>
            <a:off x="627015" y="1401546"/>
            <a:ext cx="5035461" cy="4906276"/>
          </a:xfrm>
          <a:prstGeom prst="roundRect">
            <a:avLst>
              <a:gd name="adj" fmla="val 447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30EB40B-61B0-71B6-E201-BA9AA69269D8}"/>
              </a:ext>
            </a:extLst>
          </p:cNvPr>
          <p:cNvSpPr txBox="1"/>
          <p:nvPr/>
        </p:nvSpPr>
        <p:spPr>
          <a:xfrm>
            <a:off x="627017" y="1638617"/>
            <a:ext cx="504516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МНЕНИЮ ПРЕДСТАВИТЕЛЕЙ ОПРОШЕННЫХ КОМПАНИЙ НЕОБХОДИМЫ СЛЕДУЮЩИЕ МЕРЫ ПОДДЕРЖКИ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D37134AF-D33A-98D0-FD9F-4B46E40AEAB0}"/>
              </a:ext>
            </a:extLst>
          </p:cNvPr>
          <p:cNvSpPr/>
          <p:nvPr/>
        </p:nvSpPr>
        <p:spPr>
          <a:xfrm>
            <a:off x="895350" y="2216649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8F514B4-11AB-2F0C-7546-55DFDECCE05B}"/>
              </a:ext>
            </a:extLst>
          </p:cNvPr>
          <p:cNvSpPr txBox="1"/>
          <p:nvPr/>
        </p:nvSpPr>
        <p:spPr>
          <a:xfrm>
            <a:off x="1075254" y="2435118"/>
            <a:ext cx="61007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0061EC0-AB85-1D71-C9AD-F14D1A817343}"/>
              </a:ext>
            </a:extLst>
          </p:cNvPr>
          <p:cNvSpPr txBox="1"/>
          <p:nvPr/>
        </p:nvSpPr>
        <p:spPr>
          <a:xfrm>
            <a:off x="1805462" y="2459744"/>
            <a:ext cx="1910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налоговые льготы</a:t>
            </a: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="" xmlns:a16="http://schemas.microsoft.com/office/drawing/2014/main" id="{62044BA2-B44C-A712-1297-D72CF4C9D5C3}"/>
              </a:ext>
            </a:extLst>
          </p:cNvPr>
          <p:cNvSpPr/>
          <p:nvPr/>
        </p:nvSpPr>
        <p:spPr>
          <a:xfrm>
            <a:off x="895350" y="2996317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="" xmlns:a16="http://schemas.microsoft.com/office/drawing/2014/main" id="{9ABA0665-7BF5-3BB6-EDAD-1C435AAA8499}"/>
              </a:ext>
            </a:extLst>
          </p:cNvPr>
          <p:cNvSpPr/>
          <p:nvPr/>
        </p:nvSpPr>
        <p:spPr>
          <a:xfrm>
            <a:off x="895350" y="3781164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7" name="Скругленный прямоугольник 96">
            <a:extLst>
              <a:ext uri="{FF2B5EF4-FFF2-40B4-BE49-F238E27FC236}">
                <a16:creationId xmlns="" xmlns:a16="http://schemas.microsoft.com/office/drawing/2014/main" id="{5802C631-A1EC-A364-FF47-7CC93E5701E0}"/>
              </a:ext>
            </a:extLst>
          </p:cNvPr>
          <p:cNvSpPr/>
          <p:nvPr/>
        </p:nvSpPr>
        <p:spPr>
          <a:xfrm>
            <a:off x="895350" y="4560832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1" name="Скругленный прямоугольник 100">
            <a:extLst>
              <a:ext uri="{FF2B5EF4-FFF2-40B4-BE49-F238E27FC236}">
                <a16:creationId xmlns="" xmlns:a16="http://schemas.microsoft.com/office/drawing/2014/main" id="{2D1761B5-B3E1-7A76-AAF3-1224BFFBAF6C}"/>
              </a:ext>
            </a:extLst>
          </p:cNvPr>
          <p:cNvSpPr/>
          <p:nvPr/>
        </p:nvSpPr>
        <p:spPr>
          <a:xfrm>
            <a:off x="895350" y="5340500"/>
            <a:ext cx="4545757" cy="658553"/>
          </a:xfrm>
          <a:prstGeom prst="roundRect">
            <a:avLst>
              <a:gd name="adj" fmla="val 3748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06" name="Рисунок 105" descr="Монеты со сплошной заливкой">
            <a:extLst>
              <a:ext uri="{FF2B5EF4-FFF2-40B4-BE49-F238E27FC236}">
                <a16:creationId xmlns="" xmlns:a16="http://schemas.microsoft.com/office/drawing/2014/main" id="{705F1669-CC6A-B05D-F958-37BDF3108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1281" y="2386495"/>
            <a:ext cx="360000" cy="3600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C949C828-2577-C5DF-ADD5-C08EEA31DFB6}"/>
              </a:ext>
            </a:extLst>
          </p:cNvPr>
          <p:cNvSpPr txBox="1"/>
          <p:nvPr/>
        </p:nvSpPr>
        <p:spPr>
          <a:xfrm>
            <a:off x="1075254" y="3218752"/>
            <a:ext cx="61007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29%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1766BA8F-FC57-5B2D-90E2-D56C05BC4F1C}"/>
              </a:ext>
            </a:extLst>
          </p:cNvPr>
          <p:cNvSpPr txBox="1"/>
          <p:nvPr/>
        </p:nvSpPr>
        <p:spPr>
          <a:xfrm>
            <a:off x="1805462" y="3243378"/>
            <a:ext cx="1910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гранты</a:t>
            </a:r>
          </a:p>
        </p:txBody>
      </p:sp>
      <p:pic>
        <p:nvPicPr>
          <p:cNvPr id="110" name="Рисунок 109" descr="Монеты со сплошной заливкой">
            <a:extLst>
              <a:ext uri="{FF2B5EF4-FFF2-40B4-BE49-F238E27FC236}">
                <a16:creationId xmlns="" xmlns:a16="http://schemas.microsoft.com/office/drawing/2014/main" id="{B09FEF6A-902E-311B-AEB9-701814B81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1281" y="3170129"/>
            <a:ext cx="360000" cy="360000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C95DD27A-64EF-79D2-15ED-71C79132EF43}"/>
              </a:ext>
            </a:extLst>
          </p:cNvPr>
          <p:cNvSpPr txBox="1"/>
          <p:nvPr/>
        </p:nvSpPr>
        <p:spPr>
          <a:xfrm>
            <a:off x="1075254" y="3999631"/>
            <a:ext cx="61007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65%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="" xmlns:a16="http://schemas.microsoft.com/office/drawing/2014/main" id="{3D1E8BC5-CED5-2F8A-8057-235370113FEC}"/>
              </a:ext>
            </a:extLst>
          </p:cNvPr>
          <p:cNvSpPr txBox="1"/>
          <p:nvPr/>
        </p:nvSpPr>
        <p:spPr>
          <a:xfrm>
            <a:off x="1805462" y="4024259"/>
            <a:ext cx="191094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</a:t>
            </a:r>
          </a:p>
        </p:txBody>
      </p:sp>
      <p:pic>
        <p:nvPicPr>
          <p:cNvPr id="114" name="Рисунок 113" descr="Монеты со сплошной заливкой">
            <a:extLst>
              <a:ext uri="{FF2B5EF4-FFF2-40B4-BE49-F238E27FC236}">
                <a16:creationId xmlns="" xmlns:a16="http://schemas.microsoft.com/office/drawing/2014/main" id="{CEBF71AD-3798-079F-1006-4BBD621C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51281" y="3951010"/>
            <a:ext cx="360000" cy="360000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B49FEFF5-ED7A-911B-E522-304578F8CA2D}"/>
              </a:ext>
            </a:extLst>
          </p:cNvPr>
          <p:cNvSpPr txBox="1"/>
          <p:nvPr/>
        </p:nvSpPr>
        <p:spPr>
          <a:xfrm>
            <a:off x="1075254" y="4786887"/>
            <a:ext cx="61007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4069AE09-F3E7-1FF7-20FD-D0140564616C}"/>
              </a:ext>
            </a:extLst>
          </p:cNvPr>
          <p:cNvSpPr txBox="1"/>
          <p:nvPr/>
        </p:nvSpPr>
        <p:spPr>
          <a:xfrm>
            <a:off x="1805462" y="4811513"/>
            <a:ext cx="251568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консультационная поддержка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48EC6495-D330-6761-457E-5F874A3FA7B8}"/>
              </a:ext>
            </a:extLst>
          </p:cNvPr>
          <p:cNvSpPr txBox="1"/>
          <p:nvPr/>
        </p:nvSpPr>
        <p:spPr>
          <a:xfrm>
            <a:off x="1075254" y="5558145"/>
            <a:ext cx="61007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31%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FAF710BB-3919-EA2E-FBBA-05860669961B}"/>
              </a:ext>
            </a:extLst>
          </p:cNvPr>
          <p:cNvSpPr txBox="1"/>
          <p:nvPr/>
        </p:nvSpPr>
        <p:spPr>
          <a:xfrm>
            <a:off x="1805461" y="5500497"/>
            <a:ext cx="279890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доступности существующих мер поддержки</a:t>
            </a:r>
          </a:p>
        </p:txBody>
      </p:sp>
      <p:pic>
        <p:nvPicPr>
          <p:cNvPr id="124" name="Рисунок 123" descr="Банк со сплошной заливкой">
            <a:extLst>
              <a:ext uri="{FF2B5EF4-FFF2-40B4-BE49-F238E27FC236}">
                <a16:creationId xmlns="" xmlns:a16="http://schemas.microsoft.com/office/drawing/2014/main" id="{077AE888-BF98-A5C8-3632-BAD43006A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2184" y="5484834"/>
            <a:ext cx="360000" cy="360000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40969E07-9DBB-0BE0-5FE2-B2628E78DAD2}"/>
              </a:ext>
            </a:extLst>
          </p:cNvPr>
          <p:cNvSpPr txBox="1"/>
          <p:nvPr/>
        </p:nvSpPr>
        <p:spPr>
          <a:xfrm>
            <a:off x="6043095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3D5E7585-AEA8-6C9F-5ED3-B5D390D5176F}"/>
              </a:ext>
            </a:extLst>
          </p:cNvPr>
          <p:cNvSpPr txBox="1"/>
          <p:nvPr/>
        </p:nvSpPr>
        <p:spPr>
          <a:xfrm>
            <a:off x="6043093" y="2306182"/>
            <a:ext cx="259986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предпринимателей отмечают,          что для более активного развития округа необходимо улучшение транспортной инфраструктуры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Номер слайда 50">
            <a:extLst>
              <a:ext uri="{FF2B5EF4-FFF2-40B4-BE49-F238E27FC236}">
                <a16:creationId xmlns="" xmlns:a16="http://schemas.microsoft.com/office/drawing/2014/main" id="{D59CBD11-ED18-A63D-880A-49AA9FCE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="" xmlns:a16="http://schemas.microsoft.com/office/drawing/2014/main" id="{D33EA256-31E2-E04A-4863-8F643E1771C2}"/>
              </a:ext>
            </a:extLst>
          </p:cNvPr>
          <p:cNvSpPr/>
          <p:nvPr/>
        </p:nvSpPr>
        <p:spPr>
          <a:xfrm>
            <a:off x="627016" y="163628"/>
            <a:ext cx="146794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 descr="Пузырь с сообщением чата со сплошной заливкой">
            <a:extLst>
              <a:ext uri="{FF2B5EF4-FFF2-40B4-BE49-F238E27FC236}">
                <a16:creationId xmlns="" xmlns:a16="http://schemas.microsoft.com/office/drawing/2014/main" id="{3EA7A1B3-FDB2-174A-2418-3B154CBF70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33289" y="4733067"/>
            <a:ext cx="360000" cy="3600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44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Диаграмма 27">
            <a:extLst>
              <a:ext uri="{FF2B5EF4-FFF2-40B4-BE49-F238E27FC236}">
                <a16:creationId xmlns="" xmlns:a16="http://schemas.microsoft.com/office/drawing/2014/main" id="{51A819EE-87B6-8A1A-0730-08E1B3889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8065208"/>
              </p:ext>
            </p:extLst>
          </p:nvPr>
        </p:nvGraphicFramePr>
        <p:xfrm>
          <a:off x="3723246" y="1401548"/>
          <a:ext cx="2968122" cy="4167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АДМИНИСТРАЦИЕЙ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146794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=""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8737" y="1401545"/>
            <a:ext cx="2966400" cy="2394000"/>
          </a:xfrm>
          <a:prstGeom prst="roundRect">
            <a:avLst>
              <a:gd name="adj" fmla="val 109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7DE4BB89-C823-8988-7CBC-1B407915213F}"/>
              </a:ext>
            </a:extLst>
          </p:cNvPr>
          <p:cNvSpPr/>
          <p:nvPr/>
        </p:nvSpPr>
        <p:spPr>
          <a:xfrm>
            <a:off x="3723246" y="1401547"/>
            <a:ext cx="2968122" cy="4906275"/>
          </a:xfrm>
          <a:prstGeom prst="roundRect">
            <a:avLst>
              <a:gd name="adj" fmla="val 772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7254D348-821D-E792-0EB7-EC003E6AF949}"/>
              </a:ext>
            </a:extLst>
          </p:cNvPr>
          <p:cNvSpPr/>
          <p:nvPr/>
        </p:nvSpPr>
        <p:spPr>
          <a:xfrm>
            <a:off x="6819477" y="1401546"/>
            <a:ext cx="2968120" cy="4906274"/>
          </a:xfrm>
          <a:prstGeom prst="roundRect">
            <a:avLst>
              <a:gd name="adj" fmla="val 86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06A4766-7FB8-1E60-AC07-C889083B8299}"/>
              </a:ext>
            </a:extLst>
          </p:cNvPr>
          <p:cNvSpPr txBox="1"/>
          <p:nvPr/>
        </p:nvSpPr>
        <p:spPr>
          <a:xfrm>
            <a:off x="3723246" y="1600517"/>
            <a:ext cx="29681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    </a:t>
            </a:r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АДМИНИСТРАЦИЕЙ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 descr="Монеты со сплошной заливкой">
            <a:extLst>
              <a:ext uri="{FF2B5EF4-FFF2-40B4-BE49-F238E27FC236}">
                <a16:creationId xmlns="" xmlns:a16="http://schemas.microsoft.com/office/drawing/2014/main" id="{8FCBDF6A-8A7F-4E13-688F-B44DA31C2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93257" y="1478550"/>
            <a:ext cx="360000" cy="360000"/>
          </a:xfrm>
          <a:prstGeom prst="rect">
            <a:avLst/>
          </a:prstGeom>
        </p:spPr>
      </p:pic>
      <p:pic>
        <p:nvPicPr>
          <p:cNvPr id="37" name="Рисунок 36" descr="Монеты со сплошной заливкой">
            <a:extLst>
              <a:ext uri="{FF2B5EF4-FFF2-40B4-BE49-F238E27FC236}">
                <a16:creationId xmlns="" xmlns:a16="http://schemas.microsoft.com/office/drawing/2014/main" id="{C49C076B-6E8B-91E9-E767-04B2090A72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83996" y="1478550"/>
            <a:ext cx="360000" cy="360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9ED5EC5-DA2B-B67F-316E-9A04197D5075}"/>
              </a:ext>
            </a:extLst>
          </p:cNvPr>
          <p:cNvSpPr txBox="1"/>
          <p:nvPr/>
        </p:nvSpPr>
        <p:spPr>
          <a:xfrm>
            <a:off x="839120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36176DF-7E83-79D9-D98C-C16A349E3BCF}"/>
              </a:ext>
            </a:extLst>
          </p:cNvPr>
          <p:cNvSpPr txBox="1"/>
          <p:nvPr/>
        </p:nvSpPr>
        <p:spPr>
          <a:xfrm>
            <a:off x="839119" y="2306182"/>
            <a:ext cx="22541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респондентов знают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 инвестиционном уполномоченном 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9ACE7D1C-8603-5ACB-F1B9-4CC96A819C5B}"/>
              </a:ext>
            </a:extLst>
          </p:cNvPr>
          <p:cNvSpPr txBox="1"/>
          <p:nvPr/>
        </p:nvSpPr>
        <p:spPr>
          <a:xfrm>
            <a:off x="837399" y="4450871"/>
            <a:ext cx="167720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0D320235-F304-A8D4-B377-A0F3302396DA}"/>
              </a:ext>
            </a:extLst>
          </p:cNvPr>
          <p:cNvSpPr txBox="1"/>
          <p:nvPr/>
        </p:nvSpPr>
        <p:spPr>
          <a:xfrm>
            <a:off x="837398" y="4952991"/>
            <a:ext cx="167720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контактировала с ними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AED28E4B-4C9B-EDA1-A133-4F6E183E8935}"/>
              </a:ext>
            </a:extLst>
          </p:cNvPr>
          <p:cNvSpPr/>
          <p:nvPr/>
        </p:nvSpPr>
        <p:spPr>
          <a:xfrm>
            <a:off x="627017" y="3914887"/>
            <a:ext cx="2951999" cy="2394000"/>
          </a:xfrm>
          <a:prstGeom prst="roundRect">
            <a:avLst>
              <a:gd name="adj" fmla="val 10253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817A7D7-39C3-C19E-03C1-116EF4F8C841}"/>
              </a:ext>
            </a:extLst>
          </p:cNvPr>
          <p:cNvSpPr txBox="1"/>
          <p:nvPr/>
        </p:nvSpPr>
        <p:spPr>
          <a:xfrm>
            <a:off x="7029859" y="1804063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B014617-87EF-37E5-0BB4-59168B9B1CFA}"/>
              </a:ext>
            </a:extLst>
          </p:cNvPr>
          <p:cNvSpPr txBox="1"/>
          <p:nvPr/>
        </p:nvSpPr>
        <p:spPr>
          <a:xfrm>
            <a:off x="7029859" y="2306184"/>
            <a:ext cx="225413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компаний-респондентов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получали государственную финансовую поддержку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88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Местное самоуправление Балахнинского муниципального округа | Официальный  сайт Правительства Нижегородской области">
            <a:extLst>
              <a:ext uri="{FF2B5EF4-FFF2-40B4-BE49-F238E27FC236}">
                <a16:creationId xmlns=""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667" r="4954" b="8247"/>
          <a:stretch/>
        </p:blipFill>
        <p:spPr bwMode="auto">
          <a:xfrm>
            <a:off x="7634136" y="1256555"/>
            <a:ext cx="2153464" cy="2896381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" t="10560" r="2695" b="14707"/>
          <a:stretch>
            <a:fillRect/>
          </a:stretch>
        </p:blipFill>
        <p:spPr bwMode="auto">
          <a:xfrm>
            <a:off x="627015" y="1256555"/>
            <a:ext cx="6888720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427946F-179A-49B4-0BB0-96B2051D4ABE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МАТЕРИАЛ ПОДГОТОВЛЕН ПРОЕКТНЫМ ОФИСОМ (НАИМЕНОВАНИЕ ВАШЕЙ ОРГАНИЗАЦИИ)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5F0592A3-CCBC-26A7-8134-12102FCA435F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Амурская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BF2EC44-B93A-6DD0-E7E6-F2814E9FD082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Рисунок 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5DF69267-6C5B-8359-AC53-115BDC2CD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5651" y="224205"/>
            <a:ext cx="434709" cy="5687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F41634F-B590-1C7B-2CDF-507C1847707F}"/>
              </a:ext>
            </a:extLst>
          </p:cNvPr>
          <p:cNvSpPr txBox="1"/>
          <p:nvPr/>
        </p:nvSpPr>
        <p:spPr>
          <a:xfrm>
            <a:off x="9290860" y="459642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C769BDC-84C5-87C2-9A8A-BFB56689C509}"/>
              </a:ext>
            </a:extLst>
          </p:cNvPr>
          <p:cNvSpPr txBox="1"/>
          <p:nvPr/>
        </p:nvSpPr>
        <p:spPr>
          <a:xfrm>
            <a:off x="7856284" y="3510169"/>
            <a:ext cx="1674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КРУПНО РАЗМЕСТИТЬ ГЕРБ ВАШЕГО МУНИЦИПАЛИТЕТА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61374B2-EE14-11BF-2352-85908E77CF2B}"/>
              </a:ext>
            </a:extLst>
          </p:cNvPr>
          <p:cNvSpPr txBox="1"/>
          <p:nvPr/>
        </p:nvSpPr>
        <p:spPr>
          <a:xfrm>
            <a:off x="858322" y="3510169"/>
            <a:ext cx="174491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РАМКЕ СЛЕДУЕТ РАЗМЕСТИТЬ ФОТО ВАШЕГО МУНИЦИПАЛИТЕТА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136" y="1256555"/>
            <a:ext cx="2157413" cy="312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239" y="83209"/>
            <a:ext cx="891360" cy="89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3" y="1093864"/>
            <a:ext cx="7049329" cy="3136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685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27018" y="1401549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78" y="1401547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7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=""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7289134"/>
              </p:ext>
            </p:extLst>
          </p:nvPr>
        </p:nvGraphicFramePr>
        <p:xfrm>
          <a:off x="6821199" y="2177144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1" name="Прямая соединительная линия 80">
            <a:extLst>
              <a:ext uri="{FF2B5EF4-FFF2-40B4-BE49-F238E27FC236}">
                <a16:creationId xmlns=""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4"/>
            <a:ext cx="26308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=""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598" y="5938944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=""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1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=""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=""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=""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=""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=""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=""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=""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=""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2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3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=""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628056" y="2136726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5" y="3015812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=""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4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2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62490" y="4586483"/>
            <a:ext cx="1562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 организация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=""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5052835" y="5050941"/>
            <a:ext cx="459202" cy="16182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=""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666722" y="5031962"/>
            <a:ext cx="444061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2,7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  <a:endParaRPr lang="ru-RU" sz="8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 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=""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589194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=""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986772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1085529" y="3015812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=""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1085530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=""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483108" y="3341848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17580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231937" y="5140941"/>
            <a:ext cx="98825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=""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3231938" y="5478354"/>
            <a:ext cx="396118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83502,7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=""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753571" y="5478354"/>
            <a:ext cx="404099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90082,80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=""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3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=""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32485" y="2933473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=""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ОКРУГА)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6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ОКРУГА</a:t>
            </a:r>
          </a:p>
        </p:txBody>
      </p:sp>
      <p:sp>
        <p:nvSpPr>
          <p:cNvPr id="54" name="TextBox 53">
            <a:hlinkClick r:id="" action="ppaction://noaction"/>
            <a:extLst>
              <a:ext uri="{FF2B5EF4-FFF2-40B4-BE49-F238E27FC236}">
                <a16:creationId xmlns="" xmlns:a16="http://schemas.microsoft.com/office/drawing/2014/main" id="{7CF884C3-7A5B-DFB9-E819-115906DD1936}"/>
              </a:ext>
            </a:extLst>
          </p:cNvPr>
          <p:cNvSpPr txBox="1"/>
          <p:nvPr/>
        </p:nvSpPr>
        <p:spPr>
          <a:xfrm>
            <a:off x="8006162" y="6584722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r"/>
            <a:r>
              <a:rPr lang="en-US" sz="800" baseline="-25000" dirty="0">
                <a:solidFill>
                  <a:srgbClr val="000000"/>
                </a:solidFill>
                <a:latin typeface="Arial"/>
                <a:hlinkClick r:id="rId3"/>
              </a:rPr>
              <a:t>https://atrtynda.ru/</a:t>
            </a:r>
            <a:endParaRPr lang="x-none" sz="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4EAC095F-9D74-7D49-4901-E85F2AE217CA}"/>
              </a:ext>
            </a:extLst>
          </p:cNvPr>
          <p:cNvSpPr/>
          <p:nvPr/>
        </p:nvSpPr>
        <p:spPr>
          <a:xfrm>
            <a:off x="7823311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154 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4" y="1847741"/>
            <a:ext cx="4491371" cy="1928168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96227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6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6C8BFA-FA03-9B4C-0957-FEDBCCA21685}"/>
              </a:ext>
            </a:extLst>
          </p:cNvPr>
          <p:cNvSpPr txBox="1"/>
          <p:nvPr/>
        </p:nvSpPr>
        <p:spPr>
          <a:xfrm>
            <a:off x="627017" y="1678465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27016" y="3931822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=""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4827089"/>
              </p:ext>
            </p:extLst>
          </p:nvPr>
        </p:nvGraphicFramePr>
        <p:xfrm>
          <a:off x="836567" y="2046836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27017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2022 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=""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2515589"/>
              </p:ext>
            </p:extLst>
          </p:nvPr>
        </p:nvGraphicFramePr>
        <p:xfrm>
          <a:off x="870857" y="4578382"/>
          <a:ext cx="2910496" cy="172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241277" y="203490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EFDBC0B8-5E11-F341-0ED5-65974A167108}"/>
              </a:ext>
            </a:extLst>
          </p:cNvPr>
          <p:cNvSpPr/>
          <p:nvPr/>
        </p:nvSpPr>
        <p:spPr>
          <a:xfrm>
            <a:off x="4241277" y="2424553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118,9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BC90595E-27D2-4878-4C3C-D23C5E914F17}"/>
              </a:ext>
            </a:extLst>
          </p:cNvPr>
          <p:cNvSpPr/>
          <p:nvPr/>
        </p:nvSpPr>
        <p:spPr>
          <a:xfrm>
            <a:off x="4241278" y="3156360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119,0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=""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646974"/>
              </p:ext>
            </p:extLst>
          </p:nvPr>
        </p:nvGraphicFramePr>
        <p:xfrm>
          <a:off x="5289759" y="1400275"/>
          <a:ext cx="4497840" cy="2375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="" xmlns:a16="http://schemas.microsoft.com/office/drawing/2014/main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="" xmlns:a16="http://schemas.microsoft.com/office/drawing/2014/main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="" xmlns:a16="http://schemas.microsoft.com/office/drawing/2014/main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="" xmlns:a16="http://schemas.microsoft.com/office/drawing/2014/main" val="2298273598"/>
                    </a:ext>
                  </a:extLst>
                </a:gridCol>
              </a:tblGrid>
              <a:tr h="337877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68852991"/>
                  </a:ext>
                </a:extLst>
              </a:tr>
              <a:tr h="407552">
                <a:tc rowSpan="2"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по полному кругу предприятий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83502,7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104312,7 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5506270"/>
                  </a:ext>
                </a:extLst>
              </a:tr>
              <a:tr h="407552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124,9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7235586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</a:t>
                      </a:r>
                      <a:r>
                        <a:rPr lang="x-none" sz="7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Амурской области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65849,4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81770,5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79490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110500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121741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30292117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</a:p>
                    <a:p>
                      <a:r>
                        <a:rPr lang="x-none" sz="7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Амурской области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61770,5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78573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65497627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326AD10-2947-EFC3-9FD0-462C38686134}"/>
              </a:ext>
            </a:extLst>
          </p:cNvPr>
          <p:cNvSpPr txBox="1"/>
          <p:nvPr/>
        </p:nvSpPr>
        <p:spPr>
          <a:xfrm>
            <a:off x="627016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202ED880-7F9C-7522-6A34-8939D1C06451}"/>
              </a:ext>
            </a:extLst>
          </p:cNvPr>
          <p:cNvSpPr txBox="1"/>
          <p:nvPr/>
        </p:nvSpPr>
        <p:spPr>
          <a:xfrm>
            <a:off x="5316392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20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="" xmlns:a16="http://schemas.microsoft.com/office/drawing/2014/main" id="{DE570A78-46A9-3F07-36FA-94EF1D510C3A}"/>
              </a:ext>
            </a:extLst>
          </p:cNvPr>
          <p:cNvSpPr/>
          <p:nvPr/>
        </p:nvSpPr>
        <p:spPr>
          <a:xfrm>
            <a:off x="5495582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4,02%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=""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=""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6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5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C1F7855C-3C0A-4AA7-EFF7-C1E794F9135E}"/>
              </a:ext>
            </a:extLst>
          </p:cNvPr>
          <p:cNvSpPr txBox="1"/>
          <p:nvPr/>
        </p:nvSpPr>
        <p:spPr>
          <a:xfrm>
            <a:off x="7623956" y="632988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01.01.2023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835653" y="5891942"/>
            <a:ext cx="183968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Амурской области </a:t>
            </a:r>
          </a:p>
          <a:p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01.01.2023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6" y="5891943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Амурской области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01.01.2023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=""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1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=""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0188" y="2787234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=""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=""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90206" y="5318246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=""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6599" y="5764069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=""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2" y="2269716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2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5" y="4824777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5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3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6" y="4824777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6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2" y="2424920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70" y="2758784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-52℃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июле 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70" y="3214846"/>
            <a:ext cx="1632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по году</a:t>
            </a: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дней в месяц идёт дождь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=""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=""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822443" y="4979981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запас 4,3 млн. м3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87393" y="5339694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хвойные породы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 млн. м3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A782E053-2F93-9792-F207-53B43CF12C51}"/>
              </a:ext>
            </a:extLst>
          </p:cNvPr>
          <p:cNvSpPr txBox="1"/>
          <p:nvPr/>
        </p:nvSpPr>
        <p:spPr>
          <a:xfrm>
            <a:off x="1187393" y="5816182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спелые породы</a:t>
            </a:r>
          </a:p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0,3 млн. м3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320999" y="5339694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3321000" y="5568099"/>
            <a:ext cx="177590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дерново-слабоподзолистые песчаные и супесчаные почвы                           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лесопосадки и выращивания картофеля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значительно распространены  торфяно-болотные почвы 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для ведения  лесных хозяйств</a:t>
            </a:r>
            <a:endParaRPr lang="en-US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7ED753C6-79DF-D592-0C83-B15E5284834C}"/>
              </a:ext>
            </a:extLst>
          </p:cNvPr>
          <p:cNvSpPr txBox="1"/>
          <p:nvPr/>
        </p:nvSpPr>
        <p:spPr>
          <a:xfrm>
            <a:off x="5495521" y="2428128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10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м3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60470" y="2758785"/>
            <a:ext cx="1517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запасов строительных песков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7999932" y="2758784"/>
            <a:ext cx="18189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формовочных песков и торфа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81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4316,82 га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4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3798,83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2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323,81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22D72C5B-E6A0-1041-A71A-27D5324B5B6E}"/>
              </a:ext>
            </a:extLst>
          </p:cNvPr>
          <p:cNvSpPr txBox="1"/>
          <p:nvPr/>
        </p:nvSpPr>
        <p:spPr>
          <a:xfrm>
            <a:off x="5878007" y="3114667"/>
            <a:ext cx="1801389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пески используются в строительстве</a:t>
            </a:r>
            <a:endParaRPr lang="en-US" sz="6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AF200D8A-4754-0B34-A609-EBD815F68BCD}"/>
              </a:ext>
            </a:extLst>
          </p:cNvPr>
          <p:cNvSpPr txBox="1"/>
          <p:nvPr/>
        </p:nvSpPr>
        <p:spPr>
          <a:xfrm>
            <a:off x="8017470" y="3114667"/>
            <a:ext cx="180138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торф используются в качестве удобрения, топлива и сырья</a:t>
            </a:r>
            <a:endParaRPr lang="en-US" sz="6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=""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2" y="2265998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=""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57024" y="1961936"/>
            <a:ext cx="2196000" cy="326231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=""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63920" y="2538023"/>
            <a:ext cx="171306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СКЦ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TextBox 258">
            <a:extLst>
              <a:ext uri="{FF2B5EF4-FFF2-40B4-BE49-F238E27FC236}">
                <a16:creationId xmlns=""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769775" y="3733690"/>
            <a:ext cx="19891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объединений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=""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69775" y="3293518"/>
            <a:ext cx="161897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</a:t>
            </a:r>
            <a:r>
              <a:rPr lang="ru-RU" sz="12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200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амятников</a:t>
            </a:r>
            <a:endParaRPr lang="ru-RU" sz="1200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=""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63920" y="2923645"/>
            <a:ext cx="145660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u-RU" sz="12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1200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иблиотек</a:t>
            </a:r>
            <a:endParaRPr lang="ru-RU" sz="1200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22735" y="2216403"/>
            <a:ext cx="2196000" cy="286199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=""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2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дошкольного образования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="" xmlns:a16="http://schemas.microsoft.com/office/drawing/2014/main" id="{D2EF9882-A601-BBC0-32F7-F6A577FA01FE}"/>
              </a:ext>
            </a:extLst>
          </p:cNvPr>
          <p:cNvSpPr/>
          <p:nvPr/>
        </p:nvSpPr>
        <p:spPr>
          <a:xfrm>
            <a:off x="1312269" y="2481531"/>
            <a:ext cx="34454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37,4%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28506" y="2526108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487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19" name="Скругленный прямоугольник 118">
            <a:extLst>
              <a:ext uri="{FF2B5EF4-FFF2-40B4-BE49-F238E27FC236}">
                <a16:creationId xmlns="" xmlns:a16="http://schemas.microsoft.com/office/drawing/2014/main" id="{B28F9853-F344-F787-24EA-6A6754D48935}"/>
              </a:ext>
            </a:extLst>
          </p:cNvPr>
          <p:cNvSpPr/>
          <p:nvPr/>
        </p:nvSpPr>
        <p:spPr>
          <a:xfrm>
            <a:off x="2312415" y="2479387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57,8%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=""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28506" y="402102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832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="" xmlns:a16="http://schemas.microsoft.com/office/drawing/2014/main" id="{7253A253-6584-15FE-13F6-83F5F9DBE68D}"/>
              </a:ext>
            </a:extLst>
          </p:cNvPr>
          <p:cNvSpPr/>
          <p:nvPr/>
        </p:nvSpPr>
        <p:spPr>
          <a:xfrm>
            <a:off x="2312415" y="3974301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64,4%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28506" y="327356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1492</a:t>
            </a: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49024" y="2202808"/>
            <a:ext cx="2196000" cy="316972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1000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050885" y="2378972"/>
            <a:ext cx="20941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=""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050884" y="2743898"/>
            <a:ext cx="199962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050885" y="3273565"/>
            <a:ext cx="194337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050885" y="3844351"/>
            <a:ext cx="151988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="" xmlns:a16="http://schemas.microsoft.com/office/drawing/2014/main" id="{8BAF561A-0AFA-D244-BF22-A62DAC4ADF96}"/>
              </a:ext>
            </a:extLst>
          </p:cNvPr>
          <p:cNvSpPr txBox="1"/>
          <p:nvPr/>
        </p:nvSpPr>
        <p:spPr>
          <a:xfrm>
            <a:off x="2949026" y="5683974"/>
            <a:ext cx="219599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220"/>
              </a:lnSpc>
            </a:pP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СОСТОЯНИЕ ПОКАЗАТЕЛИ ПО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Амурской области ЦРБ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Скругленный прямоугольник 216">
            <a:extLst>
              <a:ext uri="{FF2B5EF4-FFF2-40B4-BE49-F238E27FC236}">
                <a16:creationId xmlns="" xmlns:a16="http://schemas.microsoft.com/office/drawing/2014/main" id="{7D5BE63D-4A00-2438-647C-920819914A37}"/>
              </a:ext>
            </a:extLst>
          </p:cNvPr>
          <p:cNvSpPr/>
          <p:nvPr/>
        </p:nvSpPr>
        <p:spPr>
          <a:xfrm>
            <a:off x="2949027" y="5556797"/>
            <a:ext cx="2196000" cy="756859"/>
          </a:xfrm>
          <a:prstGeom prst="roundRect">
            <a:avLst>
              <a:gd name="adj" fmla="val 2794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8" name="Скругленный прямоугольник 217">
            <a:extLst>
              <a:ext uri="{FF2B5EF4-FFF2-40B4-BE49-F238E27FC236}">
                <a16:creationId xmlns="" xmlns:a16="http://schemas.microsoft.com/office/drawing/2014/main" id="{D58E9A76-DCC8-015D-560E-BB2F3ADEFF67}"/>
              </a:ext>
            </a:extLst>
          </p:cNvPr>
          <p:cNvSpPr/>
          <p:nvPr/>
        </p:nvSpPr>
        <p:spPr>
          <a:xfrm>
            <a:off x="3056454" y="6047792"/>
            <a:ext cx="841719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зданий 79,8%</a:t>
            </a:r>
            <a:endParaRPr lang="x-none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Скругленный прямоугольник 219">
            <a:extLst>
              <a:ext uri="{FF2B5EF4-FFF2-40B4-BE49-F238E27FC236}">
                <a16:creationId xmlns="" xmlns:a16="http://schemas.microsoft.com/office/drawing/2014/main" id="{261E55F3-5B99-B6C9-1249-6CE06DEF761D}"/>
              </a:ext>
            </a:extLst>
          </p:cNvPr>
          <p:cNvSpPr/>
          <p:nvPr/>
        </p:nvSpPr>
        <p:spPr>
          <a:xfrm>
            <a:off x="3936022" y="6047792"/>
            <a:ext cx="111448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spc="-2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износ оборудования 74,5%</a:t>
            </a:r>
            <a:endParaRPr lang="x-none" sz="600" b="1" spc="-2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76604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sp>
        <p:nvSpPr>
          <p:cNvPr id="226" name="TextBox 225">
            <a:extLst>
              <a:ext uri="{FF2B5EF4-FFF2-40B4-BE49-F238E27FC236}">
                <a16:creationId xmlns=""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476484" y="2532860"/>
            <a:ext cx="89383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 с трибунами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=""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90322" y="1462881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=""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=""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3" y="327570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=""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476482" y="402316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бассейнов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=""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6481" y="4762589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=""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6" y="6348324"/>
            <a:ext cx="42775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балансового износа зданий</a:t>
            </a:r>
          </a:p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заполняемость учреждений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12649" y="4288770"/>
            <a:ext cx="151988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Участковых больниц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098358" y="4685644"/>
            <a:ext cx="151988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Отделение скорой помощи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02466" y="5082197"/>
            <a:ext cx="1427862" cy="162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Поликлиники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="" xmlns:a16="http://schemas.microsoft.com/office/drawing/2014/main" id="{B28F9853-F344-F787-24EA-6A6754D48935}"/>
              </a:ext>
            </a:extLst>
          </p:cNvPr>
          <p:cNvSpPr/>
          <p:nvPr/>
        </p:nvSpPr>
        <p:spPr>
          <a:xfrm>
            <a:off x="2419770" y="3077533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35,5%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746971" y="3272026"/>
            <a:ext cx="89383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 общего образования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756487" y="3980991"/>
            <a:ext cx="89383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 доп. образования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6484" y="5453141"/>
            <a:ext cx="145647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ДЮСШ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763920" y="4361610"/>
            <a:ext cx="1989104" cy="1620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2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музыкальная школа</a:t>
            </a:r>
            <a:endParaRPr lang="ru-RU" sz="1200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76215DA-28FE-12C3-9AB0-DFF12F01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252" descr="Город со сплошной заливкой">
            <a:extLst>
              <a:ext uri="{FF2B5EF4-FFF2-40B4-BE49-F238E27FC236}">
                <a16:creationId xmlns="" xmlns:a16="http://schemas.microsoft.com/office/drawing/2014/main" id="{D8771586-6091-5D56-5B8F-FDE49F208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35523" y="4013748"/>
            <a:ext cx="360000" cy="360000"/>
          </a:xfrm>
          <a:prstGeom prst="rect">
            <a:avLst/>
          </a:prstGeom>
        </p:spPr>
      </p:pic>
      <p:pic>
        <p:nvPicPr>
          <p:cNvPr id="256" name="Рисунок 255" descr="Поделиться со сплошной заливкой">
            <a:extLst>
              <a:ext uri="{FF2B5EF4-FFF2-40B4-BE49-F238E27FC236}">
                <a16:creationId xmlns="" xmlns:a16="http://schemas.microsoft.com/office/drawing/2014/main" id="{BD729864-237C-45C7-F01C-A38C96A47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10712" y="5289009"/>
            <a:ext cx="360000" cy="360000"/>
          </a:xfrm>
          <a:prstGeom prst="rect">
            <a:avLst/>
          </a:prstGeom>
        </p:spPr>
      </p:pic>
      <p:pic>
        <p:nvPicPr>
          <p:cNvPr id="245" name="Рисунок 244" descr="Окрестности со сплошной заливкой">
            <a:extLst>
              <a:ext uri="{FF2B5EF4-FFF2-40B4-BE49-F238E27FC236}">
                <a16:creationId xmlns="" xmlns:a16="http://schemas.microsoft.com/office/drawing/2014/main" id="{404E784F-D344-4D00-FA77-29A3E9D287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10712" y="2752056"/>
            <a:ext cx="360000" cy="360000"/>
          </a:xfrm>
          <a:prstGeom prst="rect">
            <a:avLst/>
          </a:prstGeom>
        </p:spPr>
      </p:pic>
      <p:pic>
        <p:nvPicPr>
          <p:cNvPr id="197" name="Рисунок 196" descr="Маркер со сплошной заливкой">
            <a:extLst>
              <a:ext uri="{FF2B5EF4-FFF2-40B4-BE49-F238E27FC236}">
                <a16:creationId xmlns="" xmlns:a16="http://schemas.microsoft.com/office/drawing/2014/main" id="{552603FA-FC26-3ED1-0722-31139F3F78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10712" y="1497433"/>
            <a:ext cx="360000" cy="360000"/>
          </a:xfrm>
          <a:prstGeom prst="rect">
            <a:avLst/>
          </a:prstGeom>
        </p:spPr>
      </p:pic>
      <p:sp>
        <p:nvSpPr>
          <p:cNvPr id="168" name="Прямоугольник с двумя скругленными соседними углами 167">
            <a:extLst>
              <a:ext uri="{FF2B5EF4-FFF2-40B4-BE49-F238E27FC236}">
                <a16:creationId xmlns="" xmlns:a16="http://schemas.microsoft.com/office/drawing/2014/main" id="{478D58C0-41CD-CA09-4379-928A9E73C760}"/>
              </a:ext>
            </a:extLst>
          </p:cNvPr>
          <p:cNvSpPr/>
          <p:nvPr/>
        </p:nvSpPr>
        <p:spPr>
          <a:xfrm rot="10800000">
            <a:off x="4747809" y="1736385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7" name="Прямоугольник с двумя скругленными соседними углами 166">
            <a:extLst>
              <a:ext uri="{FF2B5EF4-FFF2-40B4-BE49-F238E27FC236}">
                <a16:creationId xmlns="" xmlns:a16="http://schemas.microsoft.com/office/drawing/2014/main" id="{81711332-B8AE-DCC6-873F-933F6C19B236}"/>
              </a:ext>
            </a:extLst>
          </p:cNvPr>
          <p:cNvSpPr/>
          <p:nvPr/>
        </p:nvSpPr>
        <p:spPr>
          <a:xfrm rot="10800000">
            <a:off x="4747809" y="1401544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AD52451-27ED-0F83-1F60-67CACD6C4EAB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2EFFD9A6-7901-10D3-CA6A-1E13E190FD2B}"/>
              </a:ext>
            </a:extLst>
          </p:cNvPr>
          <p:cNvSpPr/>
          <p:nvPr/>
        </p:nvSpPr>
        <p:spPr>
          <a:xfrm>
            <a:off x="627018" y="163628"/>
            <a:ext cx="1084337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жизни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FA1F9945-3B22-C6C5-76F1-63D93E06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3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="" xmlns:a16="http://schemas.microsoft.com/office/drawing/2014/main" id="{CCA2C116-2B09-FD7A-D597-99FBE645A23E}"/>
              </a:ext>
            </a:extLst>
          </p:cNvPr>
          <p:cNvSpPr/>
          <p:nvPr/>
        </p:nvSpPr>
        <p:spPr>
          <a:xfrm flipH="1">
            <a:off x="639810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6" name="Скругленный прямоугольник 155">
            <a:extLst>
              <a:ext uri="{FF2B5EF4-FFF2-40B4-BE49-F238E27FC236}">
                <a16:creationId xmlns="" xmlns:a16="http://schemas.microsoft.com/office/drawing/2014/main" id="{E8EAE40E-81B2-FFC9-89BF-9B740E4465D8}"/>
              </a:ext>
            </a:extLst>
          </p:cNvPr>
          <p:cNvSpPr/>
          <p:nvPr/>
        </p:nvSpPr>
        <p:spPr>
          <a:xfrm flipH="1">
            <a:off x="2685709" y="1401546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7" name="Скругленный прямоугольник 156">
            <a:extLst>
              <a:ext uri="{FF2B5EF4-FFF2-40B4-BE49-F238E27FC236}">
                <a16:creationId xmlns="" xmlns:a16="http://schemas.microsoft.com/office/drawing/2014/main" id="{91503E06-65C0-5F7E-5104-05DC8AC407DA}"/>
              </a:ext>
            </a:extLst>
          </p:cNvPr>
          <p:cNvSpPr/>
          <p:nvPr/>
        </p:nvSpPr>
        <p:spPr>
          <a:xfrm flipH="1">
            <a:off x="639810" y="2658971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="" xmlns:a16="http://schemas.microsoft.com/office/drawing/2014/main" id="{82DBC2AD-82F8-CCD6-9551-13DE35106C17}"/>
              </a:ext>
            </a:extLst>
          </p:cNvPr>
          <p:cNvSpPr/>
          <p:nvPr/>
        </p:nvSpPr>
        <p:spPr>
          <a:xfrm flipH="1">
            <a:off x="632588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="" xmlns:a16="http://schemas.microsoft.com/office/drawing/2014/main" id="{CF0BFF50-A814-9E8B-A30C-D43173B28E80}"/>
              </a:ext>
            </a:extLst>
          </p:cNvPr>
          <p:cNvSpPr/>
          <p:nvPr/>
        </p:nvSpPr>
        <p:spPr>
          <a:xfrm flipH="1">
            <a:off x="2678488" y="3916398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="" xmlns:a16="http://schemas.microsoft.com/office/drawing/2014/main" id="{CC354AA4-7E17-970C-C9F1-85B364C7B4EE}"/>
              </a:ext>
            </a:extLst>
          </p:cNvPr>
          <p:cNvSpPr/>
          <p:nvPr/>
        </p:nvSpPr>
        <p:spPr>
          <a:xfrm flipH="1">
            <a:off x="632588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2" name="Скругленный прямоугольник 161">
            <a:extLst>
              <a:ext uri="{FF2B5EF4-FFF2-40B4-BE49-F238E27FC236}">
                <a16:creationId xmlns="" xmlns:a16="http://schemas.microsoft.com/office/drawing/2014/main" id="{CB6938B6-E84A-4277-CC2D-9975CEC0F707}"/>
              </a:ext>
            </a:extLst>
          </p:cNvPr>
          <p:cNvSpPr/>
          <p:nvPr/>
        </p:nvSpPr>
        <p:spPr>
          <a:xfrm flipH="1">
            <a:off x="2678488" y="5173823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66" name="Таблица 165">
            <a:extLst>
              <a:ext uri="{FF2B5EF4-FFF2-40B4-BE49-F238E27FC236}">
                <a16:creationId xmlns="" xmlns:a16="http://schemas.microsoft.com/office/drawing/2014/main" id="{18DF3222-3EAD-D891-4DBE-002000BF7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4324907"/>
              </p:ext>
            </p:extLst>
          </p:nvPr>
        </p:nvGraphicFramePr>
        <p:xfrm>
          <a:off x="4747813" y="1400273"/>
          <a:ext cx="5039787" cy="11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=""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=""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=""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="" xmlns:a16="http://schemas.microsoft.com/office/drawing/2014/main" val="2298273598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ВОЗДУХА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</a:t>
                      </a:r>
                      <a:r>
                        <a:rPr lang="en-US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68852991"/>
                  </a:ext>
                </a:extLst>
              </a:tr>
              <a:tr h="675499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Выбросов загрязняющих веществ                   в атмосферу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тонн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4,4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35506270"/>
                  </a:ext>
                </a:extLst>
              </a:tr>
            </a:tbl>
          </a:graphicData>
        </a:graphic>
      </p:graphicFrame>
      <p:sp>
        <p:nvSpPr>
          <p:cNvPr id="169" name="Прямоугольник с двумя скругленными соседними углами 168">
            <a:extLst>
              <a:ext uri="{FF2B5EF4-FFF2-40B4-BE49-F238E27FC236}">
                <a16:creationId xmlns="" xmlns:a16="http://schemas.microsoft.com/office/drawing/2014/main" id="{F897C04D-CEE2-17C6-F237-1F00A70B84B5}"/>
              </a:ext>
            </a:extLst>
          </p:cNvPr>
          <p:cNvSpPr/>
          <p:nvPr/>
        </p:nvSpPr>
        <p:spPr>
          <a:xfrm rot="10800000">
            <a:off x="4747803" y="2995083"/>
            <a:ext cx="5039787" cy="79916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0" name="Прямоугольник с двумя скругленными соседними углами 169">
            <a:extLst>
              <a:ext uri="{FF2B5EF4-FFF2-40B4-BE49-F238E27FC236}">
                <a16:creationId xmlns="" xmlns:a16="http://schemas.microsoft.com/office/drawing/2014/main" id="{DC2E1620-DE91-5C67-4848-76A8C0F3585E}"/>
              </a:ext>
            </a:extLst>
          </p:cNvPr>
          <p:cNvSpPr/>
          <p:nvPr/>
        </p:nvSpPr>
        <p:spPr>
          <a:xfrm rot="10800000">
            <a:off x="4747803" y="2660242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71" name="Таблица 170">
            <a:extLst>
              <a:ext uri="{FF2B5EF4-FFF2-40B4-BE49-F238E27FC236}">
                <a16:creationId xmlns="" xmlns:a16="http://schemas.microsoft.com/office/drawing/2014/main" id="{36FA36E3-8E46-3E0D-25EB-36B2026363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26180"/>
              </p:ext>
            </p:extLst>
          </p:nvPr>
        </p:nvGraphicFramePr>
        <p:xfrm>
          <a:off x="4747809" y="2658971"/>
          <a:ext cx="5039787" cy="113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=""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=""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=""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="" xmlns:a16="http://schemas.microsoft.com/office/drawing/2014/main" val="2298273598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ГАЗИФИКАЦИЯ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</a:t>
                      </a:r>
                      <a:r>
                        <a:rPr lang="en-US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68852991"/>
                  </a:ext>
                </a:extLst>
              </a:tr>
              <a:tr h="675499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Газификация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60,9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38,3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35506270"/>
                  </a:ext>
                </a:extLst>
              </a:tr>
            </a:tbl>
          </a:graphicData>
        </a:graphic>
      </p:graphicFrame>
      <p:sp>
        <p:nvSpPr>
          <p:cNvPr id="172" name="Прямоугольник с двумя скругленными соседними углами 171">
            <a:extLst>
              <a:ext uri="{FF2B5EF4-FFF2-40B4-BE49-F238E27FC236}">
                <a16:creationId xmlns="" xmlns:a16="http://schemas.microsoft.com/office/drawing/2014/main" id="{86C7DE69-5420-E10B-FDA4-7D8752F83083}"/>
              </a:ext>
            </a:extLst>
          </p:cNvPr>
          <p:cNvSpPr/>
          <p:nvPr/>
        </p:nvSpPr>
        <p:spPr>
          <a:xfrm rot="10800000">
            <a:off x="4731607" y="4389746"/>
            <a:ext cx="5039787" cy="1918074"/>
          </a:xfrm>
          <a:prstGeom prst="round2SameRect">
            <a:avLst>
              <a:gd name="adj1" fmla="val 10014"/>
              <a:gd name="adj2" fmla="val 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3" name="Прямоугольник с двумя скругленными соседними углами 172">
            <a:extLst>
              <a:ext uri="{FF2B5EF4-FFF2-40B4-BE49-F238E27FC236}">
                <a16:creationId xmlns="" xmlns:a16="http://schemas.microsoft.com/office/drawing/2014/main" id="{A741AF0E-E552-A63F-EFCA-F318F8DF1D7F}"/>
              </a:ext>
            </a:extLst>
          </p:cNvPr>
          <p:cNvSpPr/>
          <p:nvPr/>
        </p:nvSpPr>
        <p:spPr>
          <a:xfrm rot="10800000">
            <a:off x="4731609" y="3917666"/>
            <a:ext cx="5039787" cy="472081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74" name="Таблица 173">
            <a:extLst>
              <a:ext uri="{FF2B5EF4-FFF2-40B4-BE49-F238E27FC236}">
                <a16:creationId xmlns="" xmlns:a16="http://schemas.microsoft.com/office/drawing/2014/main" id="{6FCB7D2B-23EB-C966-CC16-65D817DD3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510899"/>
              </p:ext>
            </p:extLst>
          </p:nvPr>
        </p:nvGraphicFramePr>
        <p:xfrm>
          <a:off x="4731614" y="3916397"/>
          <a:ext cx="5039787" cy="2391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3315">
                  <a:extLst>
                    <a:ext uri="{9D8B030D-6E8A-4147-A177-3AD203B41FA5}">
                      <a16:colId xmlns="" xmlns:a16="http://schemas.microsoft.com/office/drawing/2014/main" val="3318199641"/>
                    </a:ext>
                  </a:extLst>
                </a:gridCol>
                <a:gridCol w="948824">
                  <a:extLst>
                    <a:ext uri="{9D8B030D-6E8A-4147-A177-3AD203B41FA5}">
                      <a16:colId xmlns="" xmlns:a16="http://schemas.microsoft.com/office/drawing/2014/main" val="1343176932"/>
                    </a:ext>
                  </a:extLst>
                </a:gridCol>
                <a:gridCol w="948824">
                  <a:extLst>
                    <a:ext uri="{9D8B030D-6E8A-4147-A177-3AD203B41FA5}">
                      <a16:colId xmlns="" xmlns:a16="http://schemas.microsoft.com/office/drawing/2014/main" val="2111604541"/>
                    </a:ext>
                  </a:extLst>
                </a:gridCol>
                <a:gridCol w="948824">
                  <a:extLst>
                    <a:ext uri="{9D8B030D-6E8A-4147-A177-3AD203B41FA5}">
                      <a16:colId xmlns="" xmlns:a16="http://schemas.microsoft.com/office/drawing/2014/main" val="2298273598"/>
                    </a:ext>
                  </a:extLst>
                </a:gridCol>
              </a:tblGrid>
              <a:tr h="469291">
                <a:tc>
                  <a:txBody>
                    <a:bodyPr/>
                    <a:lstStyle/>
                    <a:p>
                      <a:pPr algn="ctr"/>
                      <a:r>
                        <a:rPr lang="ru-RU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КАЧЕСТВО ВОЗДУХА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</a:t>
                      </a:r>
                      <a:r>
                        <a:rPr lang="en-US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68852991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Теплоснабжения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72,4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35506270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Водоснабжение</a:t>
                      </a:r>
                    </a:p>
                  </a:txBody>
                  <a:tcPr marL="14400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69,9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64078559"/>
                  </a:ext>
                </a:extLst>
              </a:tr>
              <a:tr h="640711">
                <a:tc>
                  <a:txBody>
                    <a:bodyPr/>
                    <a:lstStyle/>
                    <a:p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Водоотведение</a:t>
                      </a:r>
                    </a:p>
                  </a:txBody>
                  <a:tcPr marL="144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75,7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43,9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8912894"/>
                  </a:ext>
                </a:extLst>
              </a:tr>
            </a:tbl>
          </a:graphicData>
        </a:graphic>
      </p:graphicFrame>
      <p:sp>
        <p:nvSpPr>
          <p:cNvPr id="175" name="TextBox 174">
            <a:extLst>
              <a:ext uri="{FF2B5EF4-FFF2-40B4-BE49-F238E27FC236}">
                <a16:creationId xmlns="" xmlns:a16="http://schemas.microsoft.com/office/drawing/2014/main" id="{34EB0C42-E24D-1599-DB6F-C1C8327AA73D}"/>
              </a:ext>
            </a:extLst>
          </p:cNvPr>
          <p:cNvSpPr txBox="1"/>
          <p:nvPr/>
        </p:nvSpPr>
        <p:spPr>
          <a:xfrm>
            <a:off x="4747803" y="6365209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*Среднее по муниципалитетам НО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DE2841E0-CED4-F92A-C7A0-37C6D569ACC3}"/>
              </a:ext>
            </a:extLst>
          </p:cNvPr>
          <p:cNvSpPr txBox="1"/>
          <p:nvPr/>
        </p:nvSpPr>
        <p:spPr>
          <a:xfrm>
            <a:off x="777436" y="1812807"/>
            <a:ext cx="88175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180/360  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="" xmlns:a16="http://schemas.microsoft.com/office/drawing/2014/main" id="{356FF621-0CE3-EED7-DE74-7E1AA24C8A86}"/>
              </a:ext>
            </a:extLst>
          </p:cNvPr>
          <p:cNvSpPr txBox="1"/>
          <p:nvPr/>
        </p:nvSpPr>
        <p:spPr>
          <a:xfrm>
            <a:off x="1589514" y="1889751"/>
            <a:ext cx="67781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181" name="Скругленный прямоугольник 180">
            <a:extLst>
              <a:ext uri="{FF2B5EF4-FFF2-40B4-BE49-F238E27FC236}">
                <a16:creationId xmlns="" xmlns:a16="http://schemas.microsoft.com/office/drawing/2014/main" id="{60EDBA0F-49DD-3E58-39A3-1039CB03D332}"/>
              </a:ext>
            </a:extLst>
          </p:cNvPr>
          <p:cNvSpPr/>
          <p:nvPr/>
        </p:nvSpPr>
        <p:spPr>
          <a:xfrm>
            <a:off x="764691" y="2239251"/>
            <a:ext cx="1706021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l99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средний балл по городам НО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D7547331-87C6-583C-F2B3-87951F8587C2}"/>
              </a:ext>
            </a:extLst>
          </p:cNvPr>
          <p:cNvSpPr txBox="1"/>
          <p:nvPr/>
        </p:nvSpPr>
        <p:spPr>
          <a:xfrm>
            <a:off x="771269" y="3075187"/>
            <a:ext cx="6778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34/60  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="" xmlns:a16="http://schemas.microsoft.com/office/drawing/2014/main" id="{05A8436D-879B-A075-0AC7-70744B6D1D4F}"/>
              </a:ext>
            </a:extLst>
          </p:cNvPr>
          <p:cNvSpPr txBox="1"/>
          <p:nvPr/>
        </p:nvSpPr>
        <p:spPr>
          <a:xfrm>
            <a:off x="1372447" y="3152131"/>
            <a:ext cx="67781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5D6028FC-B0B4-0EF6-32AE-E5AF1B96946A}"/>
              </a:ext>
            </a:extLst>
          </p:cNvPr>
          <p:cNvSpPr txBox="1"/>
          <p:nvPr/>
        </p:nvSpPr>
        <p:spPr>
          <a:xfrm>
            <a:off x="771270" y="3353192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жилье и прилегающие пространства 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="" xmlns:a16="http://schemas.microsoft.com/office/drawing/2014/main" id="{ABCB8891-149E-F558-A454-9A59865519F2}"/>
              </a:ext>
            </a:extLst>
          </p:cNvPr>
          <p:cNvSpPr txBox="1"/>
          <p:nvPr/>
        </p:nvSpPr>
        <p:spPr>
          <a:xfrm>
            <a:off x="2823334" y="1700161"/>
            <a:ext cx="119905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условно комфортный климат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="" xmlns:a16="http://schemas.microsoft.com/office/drawing/2014/main" id="{9D16DF49-3F4A-8A97-F57C-FCA60C3FE27D}"/>
              </a:ext>
            </a:extLst>
          </p:cNvPr>
          <p:cNvSpPr txBox="1"/>
          <p:nvPr/>
        </p:nvSpPr>
        <p:spPr>
          <a:xfrm>
            <a:off x="632591" y="6365207"/>
            <a:ext cx="363832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*Индекс формируется Министерством строительства и жилищно-коммунального хозяйства РФ по административному центру муниципального образования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="" xmlns:a16="http://schemas.microsoft.com/office/drawing/2014/main" id="{336ECF4B-F225-C078-029F-36234955F876}"/>
              </a:ext>
            </a:extLst>
          </p:cNvPr>
          <p:cNvSpPr txBox="1"/>
          <p:nvPr/>
        </p:nvSpPr>
        <p:spPr>
          <a:xfrm>
            <a:off x="771270" y="1037436"/>
            <a:ext cx="3638327" cy="1938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больше половины от максимального количества баллов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endParaRPr lang="ru-RU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520"/>
              </a:lnSpc>
            </a:pPr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набрано меньше половины от максимального количества баллов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Овал 199">
            <a:extLst>
              <a:ext uri="{FF2B5EF4-FFF2-40B4-BE49-F238E27FC236}">
                <a16:creationId xmlns="" xmlns:a16="http://schemas.microsoft.com/office/drawing/2014/main" id="{15D9CCFB-099B-E167-CF29-02692564828D}"/>
              </a:ext>
            </a:extLst>
          </p:cNvPr>
          <p:cNvSpPr/>
          <p:nvPr/>
        </p:nvSpPr>
        <p:spPr>
          <a:xfrm>
            <a:off x="642962" y="1025383"/>
            <a:ext cx="70348" cy="70348"/>
          </a:xfrm>
          <a:prstGeom prst="ellipse">
            <a:avLst/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2" name="Овал 201">
            <a:extLst>
              <a:ext uri="{FF2B5EF4-FFF2-40B4-BE49-F238E27FC236}">
                <a16:creationId xmlns="" xmlns:a16="http://schemas.microsoft.com/office/drawing/2014/main" id="{3EDA5452-0DA0-7C38-DEAA-8AB38AC5413E}"/>
              </a:ext>
            </a:extLst>
          </p:cNvPr>
          <p:cNvSpPr/>
          <p:nvPr/>
        </p:nvSpPr>
        <p:spPr>
          <a:xfrm>
            <a:off x="642962" y="1155152"/>
            <a:ext cx="70348" cy="70348"/>
          </a:xfrm>
          <a:prstGeom prst="ellipse">
            <a:avLst/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="" xmlns:a16="http://schemas.microsoft.com/office/drawing/2014/main" id="{C2E91F4A-34CD-9D5D-A847-4E399627CC02}"/>
              </a:ext>
            </a:extLst>
          </p:cNvPr>
          <p:cNvSpPr/>
          <p:nvPr/>
        </p:nvSpPr>
        <p:spPr>
          <a:xfrm flipH="1">
            <a:off x="2693806" y="2657877"/>
            <a:ext cx="1933200" cy="1134000"/>
          </a:xfrm>
          <a:prstGeom prst="roundRect">
            <a:avLst>
              <a:gd name="adj" fmla="val 1616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6" name="TextBox 205">
            <a:extLst>
              <a:ext uri="{FF2B5EF4-FFF2-40B4-BE49-F238E27FC236}">
                <a16:creationId xmlns="" xmlns:a16="http://schemas.microsoft.com/office/drawing/2014/main" id="{99FF7127-A7D9-83DD-3190-7FF99DA60017}"/>
              </a:ext>
            </a:extLst>
          </p:cNvPr>
          <p:cNvSpPr txBox="1"/>
          <p:nvPr/>
        </p:nvSpPr>
        <p:spPr>
          <a:xfrm>
            <a:off x="2825265" y="3074093"/>
            <a:ext cx="6778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25/60  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="" xmlns:a16="http://schemas.microsoft.com/office/drawing/2014/main" id="{ECCDD3AF-7CAB-866E-239B-480DEDBF22EB}"/>
              </a:ext>
            </a:extLst>
          </p:cNvPr>
          <p:cNvSpPr txBox="1"/>
          <p:nvPr/>
        </p:nvSpPr>
        <p:spPr>
          <a:xfrm>
            <a:off x="3426443" y="3151037"/>
            <a:ext cx="67781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="" xmlns:a16="http://schemas.microsoft.com/office/drawing/2014/main" id="{8E70D385-76D0-2BAA-441E-627CDCF8D567}"/>
              </a:ext>
            </a:extLst>
          </p:cNvPr>
          <p:cNvSpPr txBox="1"/>
          <p:nvPr/>
        </p:nvSpPr>
        <p:spPr>
          <a:xfrm>
            <a:off x="2825266" y="3352098"/>
            <a:ext cx="144565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улично-дорожная сеть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2E95505E-A56B-9D29-0F25-51D3BD9C1816}"/>
              </a:ext>
            </a:extLst>
          </p:cNvPr>
          <p:cNvSpPr txBox="1"/>
          <p:nvPr/>
        </p:nvSpPr>
        <p:spPr>
          <a:xfrm>
            <a:off x="763172" y="4330426"/>
            <a:ext cx="6778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29/60  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C46D27D4-C09B-4CCE-0358-C9809B03C61C}"/>
              </a:ext>
            </a:extLst>
          </p:cNvPr>
          <p:cNvSpPr txBox="1"/>
          <p:nvPr/>
        </p:nvSpPr>
        <p:spPr>
          <a:xfrm>
            <a:off x="1364350" y="4407370"/>
            <a:ext cx="67781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="" xmlns:a16="http://schemas.microsoft.com/office/drawing/2014/main" id="{2503DEC5-F616-3285-5430-C599627C9174}"/>
              </a:ext>
            </a:extLst>
          </p:cNvPr>
          <p:cNvSpPr txBox="1"/>
          <p:nvPr/>
        </p:nvSpPr>
        <p:spPr>
          <a:xfrm>
            <a:off x="763173" y="4608431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озелененные пространства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="" xmlns:a16="http://schemas.microsoft.com/office/drawing/2014/main" id="{6BA4C204-F5B4-6DCF-C1C6-65189FC54C76}"/>
              </a:ext>
            </a:extLst>
          </p:cNvPr>
          <p:cNvSpPr txBox="1"/>
          <p:nvPr/>
        </p:nvSpPr>
        <p:spPr>
          <a:xfrm>
            <a:off x="2817168" y="4329332"/>
            <a:ext cx="6778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30/60  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0B7F32D4-9F89-1BB0-1AEF-8843B06802AE}"/>
              </a:ext>
            </a:extLst>
          </p:cNvPr>
          <p:cNvSpPr txBox="1"/>
          <p:nvPr/>
        </p:nvSpPr>
        <p:spPr>
          <a:xfrm>
            <a:off x="3418347" y="4406276"/>
            <a:ext cx="67781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баллов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="" xmlns:a16="http://schemas.microsoft.com/office/drawing/2014/main" id="{5794E043-40FD-ABBF-6B6A-38A2707394BB}"/>
              </a:ext>
            </a:extLst>
          </p:cNvPr>
          <p:cNvSpPr txBox="1"/>
          <p:nvPr/>
        </p:nvSpPr>
        <p:spPr>
          <a:xfrm>
            <a:off x="2817169" y="4607337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общегородское пространство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="" xmlns:a16="http://schemas.microsoft.com/office/drawing/2014/main" id="{1E934D3A-02AB-2C7B-E5BC-1A164AD8BE93}"/>
              </a:ext>
            </a:extLst>
          </p:cNvPr>
          <p:cNvSpPr txBox="1"/>
          <p:nvPr/>
        </p:nvSpPr>
        <p:spPr>
          <a:xfrm>
            <a:off x="763170" y="5586578"/>
            <a:ext cx="6778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29/60  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="" xmlns:a16="http://schemas.microsoft.com/office/drawing/2014/main" id="{BA81EB67-8975-7F09-A526-6E12CAE670D8}"/>
              </a:ext>
            </a:extLst>
          </p:cNvPr>
          <p:cNvSpPr txBox="1"/>
          <p:nvPr/>
        </p:nvSpPr>
        <p:spPr>
          <a:xfrm>
            <a:off x="1364348" y="5663522"/>
            <a:ext cx="67781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B1C1E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="" xmlns:a16="http://schemas.microsoft.com/office/drawing/2014/main" id="{1D9B7A5A-EAA9-298F-696F-FC5A8E72A173}"/>
              </a:ext>
            </a:extLst>
          </p:cNvPr>
          <p:cNvSpPr txBox="1"/>
          <p:nvPr/>
        </p:nvSpPr>
        <p:spPr>
          <a:xfrm>
            <a:off x="763169" y="5864583"/>
            <a:ext cx="18098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социально-досуговая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238" name="TextBox 237">
            <a:extLst>
              <a:ext uri="{FF2B5EF4-FFF2-40B4-BE49-F238E27FC236}">
                <a16:creationId xmlns="" xmlns:a16="http://schemas.microsoft.com/office/drawing/2014/main" id="{5669243B-9349-1132-386E-B82772AEBA35}"/>
              </a:ext>
            </a:extLst>
          </p:cNvPr>
          <p:cNvSpPr txBox="1"/>
          <p:nvPr/>
        </p:nvSpPr>
        <p:spPr>
          <a:xfrm>
            <a:off x="2817166" y="5585484"/>
            <a:ext cx="67781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33/60  </a:t>
            </a:r>
          </a:p>
        </p:txBody>
      </p:sp>
      <p:sp>
        <p:nvSpPr>
          <p:cNvPr id="239" name="TextBox 238">
            <a:extLst>
              <a:ext uri="{FF2B5EF4-FFF2-40B4-BE49-F238E27FC236}">
                <a16:creationId xmlns="" xmlns:a16="http://schemas.microsoft.com/office/drawing/2014/main" id="{0904C898-EB14-A5D2-77BD-F577E68462A3}"/>
              </a:ext>
            </a:extLst>
          </p:cNvPr>
          <p:cNvSpPr txBox="1"/>
          <p:nvPr/>
        </p:nvSpPr>
        <p:spPr>
          <a:xfrm>
            <a:off x="3418344" y="5662428"/>
            <a:ext cx="67781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балла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="" xmlns:a16="http://schemas.microsoft.com/office/drawing/2014/main" id="{68269774-FD19-B04B-8F9B-EE2B9E51C027}"/>
              </a:ext>
            </a:extLst>
          </p:cNvPr>
          <p:cNvSpPr txBox="1"/>
          <p:nvPr/>
        </p:nvSpPr>
        <p:spPr>
          <a:xfrm>
            <a:off x="2817166" y="5863489"/>
            <a:ext cx="179452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общественно-деловая</a:t>
            </a:r>
            <a:r>
              <a:rPr lang="en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 </a:t>
            </a:r>
          </a:p>
        </p:txBody>
      </p:sp>
      <p:pic>
        <p:nvPicPr>
          <p:cNvPr id="243" name="Рисунок 242" descr="Облачно с прояснениями со сплошной заливкой">
            <a:extLst>
              <a:ext uri="{FF2B5EF4-FFF2-40B4-BE49-F238E27FC236}">
                <a16:creationId xmlns="" xmlns:a16="http://schemas.microsoft.com/office/drawing/2014/main" id="{E90CF940-2637-98EA-385D-7A1D916B81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35523" y="1501072"/>
            <a:ext cx="360000" cy="360000"/>
          </a:xfrm>
          <a:prstGeom prst="rect">
            <a:avLst/>
          </a:prstGeom>
        </p:spPr>
      </p:pic>
      <p:pic>
        <p:nvPicPr>
          <p:cNvPr id="247" name="Рисунок 246" descr="Дорога со сплошной заливкой">
            <a:extLst>
              <a:ext uri="{FF2B5EF4-FFF2-40B4-BE49-F238E27FC236}">
                <a16:creationId xmlns="" xmlns:a16="http://schemas.microsoft.com/office/drawing/2014/main" id="{314E387F-F4FA-9534-23C9-D88BE19F19D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135523" y="2757415"/>
            <a:ext cx="360000" cy="360000"/>
          </a:xfrm>
          <a:prstGeom prst="rect">
            <a:avLst/>
          </a:prstGeom>
        </p:spPr>
      </p:pic>
      <p:pic>
        <p:nvPicPr>
          <p:cNvPr id="251" name="Рисунок 250" descr="Пейзаж холма со сплошной заливкой">
            <a:extLst>
              <a:ext uri="{FF2B5EF4-FFF2-40B4-BE49-F238E27FC236}">
                <a16:creationId xmlns="" xmlns:a16="http://schemas.microsoft.com/office/drawing/2014/main" id="{B9E585B0-3872-12F5-3CD8-F02DE3E3AC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10712" y="4013748"/>
            <a:ext cx="360000" cy="360000"/>
          </a:xfrm>
          <a:prstGeom prst="rect">
            <a:avLst/>
          </a:prstGeom>
        </p:spPr>
      </p:pic>
      <p:pic>
        <p:nvPicPr>
          <p:cNvPr id="255" name="Рисунок 254" descr="Руководство по настройке удаленной работы со сплошной заливкой">
            <a:extLst>
              <a:ext uri="{FF2B5EF4-FFF2-40B4-BE49-F238E27FC236}">
                <a16:creationId xmlns="" xmlns:a16="http://schemas.microsoft.com/office/drawing/2014/main" id="{9EE7AFE4-1BE3-F26B-1A91-744E1AD3EA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135523" y="5275557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D3F0953-6AC5-CDBC-60E9-7D86ECD0577B}"/>
              </a:ext>
            </a:extLst>
          </p:cNvPr>
          <p:cNvSpPr txBox="1"/>
          <p:nvPr/>
        </p:nvSpPr>
        <p:spPr>
          <a:xfrm>
            <a:off x="627016" y="6607263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ЗЕЙСКОГО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1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30136</TotalTime>
  <Words>4230</Words>
  <Application>Microsoft Office PowerPoint</Application>
  <PresentationFormat>Лист A4 (210x297 мм)</PresentationFormat>
  <Paragraphs>1336</Paragraphs>
  <Slides>47</Slides>
  <Notes>35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49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Сысолятина Илона Алексеевна</cp:lastModifiedBy>
  <cp:revision>286</cp:revision>
  <cp:lastPrinted>2024-10-03T02:14:58Z</cp:lastPrinted>
  <dcterms:created xsi:type="dcterms:W3CDTF">2023-11-22T14:19:10Z</dcterms:created>
  <dcterms:modified xsi:type="dcterms:W3CDTF">2024-10-03T02:45:44Z</dcterms:modified>
</cp:coreProperties>
</file>