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41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7/30/2026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0"/>
            <a:ext cx="9144000" cy="68580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2001672" y="365126"/>
            <a:ext cx="5691116" cy="1791220"/>
          </a:xfrm>
        </p:spPr>
        <p:txBody>
          <a:bodyPr anchor="t">
            <a:normAutofit fontScale="90000"/>
          </a:bodyPr>
          <a:lstStyle/>
          <a:p>
            <a:pPr algn="l"/>
            <a:r>
              <a:rPr lang="ru-RU" sz="5400" dirty="0">
                <a:solidFill>
                  <a:srgbClr val="99FF33"/>
                </a:solidFill>
              </a:rPr>
              <a:t/>
            </a:r>
            <a:br>
              <a:rPr lang="ru-RU" sz="5400" dirty="0">
                <a:solidFill>
                  <a:srgbClr val="99FF33"/>
                </a:solidFill>
              </a:rPr>
            </a:br>
            <a:r>
              <a:rPr lang="ru-RU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ЗЕЙСКИЙ МУНИЦИПАЛЬНЫЙ ОКРУГ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4294967295"/>
          </p:nvPr>
        </p:nvSpPr>
        <p:spPr>
          <a:xfrm>
            <a:off x="2020256" y="3616657"/>
            <a:ext cx="5676616" cy="141936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sz="4000" dirty="0"/>
          </a:p>
          <a:p>
            <a:pPr marL="0" indent="0">
              <a:buNone/>
            </a:pPr>
            <a:r>
              <a:rPr lang="ru-RU" sz="3900" b="1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ТЕРРИТОРИЯ ИНВЕСТИЦИЙ</a:t>
            </a:r>
          </a:p>
        </p:txBody>
      </p:sp>
      <p:sp>
        <p:nvSpPr>
          <p:cNvPr id="7" name="Объект 6"/>
          <p:cNvSpPr>
            <a:spLocks noGrp="1"/>
          </p:cNvSpPr>
          <p:nvPr>
            <p:ph sz="quarter" idx="4294967295"/>
          </p:nvPr>
        </p:nvSpPr>
        <p:spPr>
          <a:xfrm>
            <a:off x="8360153" y="5827594"/>
            <a:ext cx="1827946" cy="77792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sz="4200" dirty="0">
                <a:solidFill>
                  <a:srgbClr val="FFC000"/>
                </a:solidFill>
                <a:latin typeface="TT Norms ExtraBold"/>
              </a:rPr>
              <a:t>    </a:t>
            </a:r>
            <a:r>
              <a:rPr lang="ru-RU" sz="42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2026</a:t>
            </a:r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2088801" y="5246928"/>
            <a:ext cx="4966320" cy="797757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3600" kern="1200" baseline="0">
                <a:solidFill>
                  <a:schemeClr val="tx1"/>
                </a:solidFill>
                <a:latin typeface="TT Norms Regular" pitchFamily="50" charset="-52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ru-RU" sz="2400" dirty="0">
                <a:solidFill>
                  <a:srgbClr val="FFC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Администрация Зейского муниципального округа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154" y="745602"/>
            <a:ext cx="1348569" cy="161759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4517685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2049995" y="637240"/>
            <a:ext cx="8229600" cy="567474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Население и трудовые ресурсы</a:t>
            </a:r>
          </a:p>
        </p:txBody>
      </p:sp>
      <p:sp>
        <p:nvSpPr>
          <p:cNvPr id="5" name="Объект 4"/>
          <p:cNvSpPr>
            <a:spLocks noGrp="1"/>
          </p:cNvSpPr>
          <p:nvPr>
            <p:ph sz="quarter" idx="4294967295"/>
          </p:nvPr>
        </p:nvSpPr>
        <p:spPr>
          <a:xfrm>
            <a:off x="2252826" y="1899992"/>
            <a:ext cx="7817727" cy="4125206"/>
          </a:xfrm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Современная демографическая ситуация в значительной степени обусловлена происходящими социально-экономическими процессами. Численность постоянного населения </a:t>
            </a:r>
            <a:r>
              <a:rPr lang="ru-RU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имеет тенденцию к снижению. 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 данным на 2024 год, численность постоянного населения </a:t>
            </a:r>
            <a:r>
              <a:rPr lang="ru-RU" sz="23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Амурской области составляла около 11,4 тыс. человек. На 01.01.2025 года – 11021 человек. Плотность населения — 0,13 чел./км². </a:t>
            </a:r>
          </a:p>
          <a:p>
            <a:pPr marL="0" indent="0">
              <a:lnSpc>
                <a:spcPct val="120000"/>
              </a:lnSpc>
              <a:buNone/>
            </a:pPr>
            <a:endParaRPr lang="ru-RU" sz="23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ru-RU" sz="23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Трудовые ресурсы включают население, занятое экономической деятельностью, а также население, способное трудиться, но не работающее по тем или иным причинам. В их состав входит трудоспособное население в трудоспособном возрасте (для мужчин — 16–62 лет, для женщин — 16–57 лет), иностранные трудовые мигранты, лица старше трудоспособного возраста и подростки, занятые в экономике.</a:t>
            </a:r>
          </a:p>
          <a:p>
            <a:pPr marL="0" indent="0"/>
            <a:endParaRPr lang="ru-RU" sz="1400" dirty="0">
              <a:solidFill>
                <a:schemeClr val="tx1"/>
              </a:solidFill>
              <a:latin typeface="TT Norms ExtraBold"/>
            </a:endParaRPr>
          </a:p>
          <a:p>
            <a:endParaRPr lang="ru-RU" sz="1400" dirty="0">
              <a:latin typeface="TT Norms ExtraBold"/>
            </a:endParaRPr>
          </a:p>
          <a:p>
            <a:endParaRPr lang="ru-RU" sz="1400" dirty="0">
              <a:latin typeface="TT Norms ExtraBold"/>
            </a:endParaRPr>
          </a:p>
          <a:p>
            <a:endParaRPr lang="ru-RU" sz="1400" dirty="0">
              <a:latin typeface="TT Norms ExtraBold"/>
            </a:endParaRPr>
          </a:p>
        </p:txBody>
      </p:sp>
      <p:sp>
        <p:nvSpPr>
          <p:cNvPr id="12" name="3 CuadroTexto"/>
          <p:cNvSpPr txBox="1"/>
          <p:nvPr/>
        </p:nvSpPr>
        <p:spPr>
          <a:xfrm>
            <a:off x="8541877" y="6260484"/>
            <a:ext cx="2016941" cy="507831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МУНИЦИПАЛЬНОГО ОКРУГА</a:t>
            </a:r>
          </a:p>
        </p:txBody>
      </p:sp>
    </p:spTree>
    <p:extLst>
      <p:ext uri="{BB962C8B-B14F-4D97-AF65-F5344CB8AC3E}">
        <p14:creationId xmlns:p14="http://schemas.microsoft.com/office/powerpoint/2010/main" val="3018361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" name="Рисунок 3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88950" y="6175232"/>
            <a:ext cx="407737" cy="489078"/>
          </a:xfrm>
          <a:prstGeom prst="rect">
            <a:avLst/>
          </a:prstGeom>
        </p:spPr>
      </p:pic>
      <p:sp>
        <p:nvSpPr>
          <p:cNvPr id="38" name="3 CuadroTexto"/>
          <p:cNvSpPr txBox="1"/>
          <p:nvPr/>
        </p:nvSpPr>
        <p:spPr>
          <a:xfrm>
            <a:off x="8541877" y="6260483"/>
            <a:ext cx="1728192" cy="338554"/>
          </a:xfrm>
          <a:prstGeom prst="rect">
            <a:avLst/>
          </a:prstGeom>
          <a:noFill/>
        </p:spPr>
        <p:txBody>
          <a:bodyPr wrap="square" lIns="0" tIns="0" rIns="0" bIns="0" numCol="1" spcCol="720000" rtlCol="0">
            <a:spAutoFit/>
          </a:bodyPr>
          <a:lstStyle/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АДМИНИСТРАЦИЯ</a:t>
            </a:r>
          </a:p>
          <a:p>
            <a:r>
              <a:rPr lang="ru-RU" sz="1100" dirty="0">
                <a:solidFill>
                  <a:srgbClr val="1962E9"/>
                </a:solidFill>
                <a:latin typeface="TT Norms Medium" panose="02000803030000020003" pitchFamily="50" charset="-52"/>
              </a:rPr>
              <a:t>ЗЕЙСКОГО РАЙОНА</a:t>
            </a:r>
          </a:p>
        </p:txBody>
      </p:sp>
      <p:cxnSp>
        <p:nvCxnSpPr>
          <p:cNvPr id="39" name="Прямая соединительная линия 38"/>
          <p:cNvCxnSpPr/>
          <p:nvPr/>
        </p:nvCxnSpPr>
        <p:spPr>
          <a:xfrm>
            <a:off x="1524000" y="6029960"/>
            <a:ext cx="9144000" cy="8890"/>
          </a:xfrm>
          <a:prstGeom prst="line">
            <a:avLst/>
          </a:prstGeom>
          <a:ln w="19050">
            <a:solidFill>
              <a:srgbClr val="1962E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0" name="Рисунок 3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3523" y="6200775"/>
            <a:ext cx="690539" cy="46036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81201" y="338329"/>
            <a:ext cx="8139869" cy="1040065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Социальная инфраструктура</a:t>
            </a:r>
            <a:endParaRPr lang="ru-RU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442816" y="1277085"/>
            <a:ext cx="3960975" cy="2524837"/>
          </a:xfrm>
        </p:spPr>
        <p:txBody>
          <a:bodyPr>
            <a:noAutofit/>
          </a:bodyPr>
          <a:lstStyle/>
          <a:p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Культура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работают 24 культурно-досуговых учреждения, в них занимаются  148 клубных формирований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насчитывающих  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1804 участника, в том числе 30 клубов и объединений по интересам, в которых занимается 332 человека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l"/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sz="1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Зейского</a:t>
            </a:r>
            <a:r>
              <a:rPr lang="ru-RU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муниципального округа действует 1 детская школа искусств и 2 её филиала. Два театра и 21 библиотека.</a:t>
            </a:r>
            <a:endParaRPr lang="ru-RU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1442816" y="4021510"/>
            <a:ext cx="3875518" cy="14383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sz="22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Здравоохранение</a:t>
            </a:r>
          </a:p>
          <a:p>
            <a:pPr marL="0" indent="0">
              <a:buNone/>
            </a:pP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На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территории 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работают 6 филиалов ГБУЗ АО «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Зейская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больница им. </a:t>
            </a:r>
            <a:r>
              <a:rPr lang="ru-RU" sz="1300" dirty="0" err="1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Б.Е.Смирнова</a:t>
            </a:r>
            <a:r>
              <a:rPr lang="ru-RU" sz="1300" dirty="0">
                <a:solidFill>
                  <a:schemeClr val="tx1"/>
                </a:solidFill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», 1 домовое хозяйство (п. Кировский), 3 амбулатории. В 18 населенных пунктах медицинскую помощь населению оказывают фельдшеры в ФАП. </a:t>
            </a:r>
          </a:p>
          <a:p>
            <a:pPr marL="0" indent="0" algn="just">
              <a:buNone/>
            </a:pPr>
            <a:endParaRPr lang="ru-RU" sz="1900" b="1" dirty="0">
              <a:solidFill>
                <a:schemeClr val="tx1"/>
              </a:solidFill>
              <a:latin typeface="TT Norms ExtraBold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632921" y="1378394"/>
            <a:ext cx="4137630" cy="3480179"/>
          </a:xfrm>
        </p:spPr>
        <p:txBody>
          <a:bodyPr>
            <a:noAutofit/>
          </a:bodyPr>
          <a:lstStyle/>
          <a:p>
            <a:pPr lvl="0">
              <a:buClr>
                <a:srgbClr val="31B6FD"/>
              </a:buClr>
            </a:pP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Образование</a:t>
            </a:r>
            <a:r>
              <a:rPr 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физическая культура и спорт</a:t>
            </a:r>
          </a:p>
          <a:p>
            <a:pPr>
              <a:spcAft>
                <a:spcPts val="0"/>
              </a:spcAft>
            </a:pP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Муниципальная 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система образования </a:t>
            </a:r>
            <a:r>
              <a:rPr lang="ru-RU" sz="1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Зейского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муниципального округа 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включает в себя 18 образовательных организаций, в 4-х из которых организованны филиалы (МАОУ Ивановская СОШ, МАОУ </a:t>
            </a:r>
            <a:r>
              <a:rPr lang="ru-RU" sz="1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Сосновоборская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СОШ, МАОУ </a:t>
            </a:r>
            <a:r>
              <a:rPr lang="ru-RU" sz="1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Умлеканская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СОШ, МБОУ </a:t>
            </a:r>
            <a:r>
              <a:rPr lang="ru-RU" sz="1200" dirty="0" err="1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Юбилейненская</a:t>
            </a:r>
            <a:r>
              <a:rPr lang="ru-RU" sz="1200" dirty="0">
                <a:latin typeface="Times New Roman" panose="02020603050405020304" pitchFamily="18" charset="0"/>
                <a:ea typeface="Calibri"/>
                <a:cs typeface="Times New Roman" panose="02020603050405020304" pitchFamily="18" charset="0"/>
              </a:rPr>
              <a:t> СОШ) реализуются 21 программа дошкольного образования, в 16 образовательных организациях, 1 учреждение дополнительного образования детско-юношеская спортивная школа в с. Овсянка.</a:t>
            </a:r>
            <a:endParaRPr lang="ru-RU" sz="1050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33663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</TotalTime>
  <Words>166</Words>
  <Application>Microsoft Office PowerPoint</Application>
  <PresentationFormat>Широкоэкранный</PresentationFormat>
  <Paragraphs>28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0" baseType="lpstr">
      <vt:lpstr>Calibri</vt:lpstr>
      <vt:lpstr>Century Gothic</vt:lpstr>
      <vt:lpstr>Times New Roman</vt:lpstr>
      <vt:lpstr>TT Norms ExtraBold</vt:lpstr>
      <vt:lpstr>TT Norms Medium</vt:lpstr>
      <vt:lpstr>Wingdings 3</vt:lpstr>
      <vt:lpstr>Сектор</vt:lpstr>
      <vt:lpstr> ЗЕЙСКИЙ МУНИЦИПАЛЬНЫЙ ОКРУГ</vt:lpstr>
      <vt:lpstr>Население и трудовые ресурсы</vt:lpstr>
      <vt:lpstr>Социальная инфраструктура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ЗЕЙСКИЙ МУНИЦИПАЛЬНЫЙ ОКРУГ</dc:title>
  <dc:creator>Наталья Гарбузова</dc:creator>
  <cp:lastModifiedBy>Наталья Гарбузова</cp:lastModifiedBy>
  <cp:revision>2</cp:revision>
  <dcterms:created xsi:type="dcterms:W3CDTF">2026-07-30T03:46:59Z</dcterms:created>
  <dcterms:modified xsi:type="dcterms:W3CDTF">2026-07-30T03:50:00Z</dcterms:modified>
</cp:coreProperties>
</file>